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407" r:id="rId12"/>
    <p:sldId id="395" r:id="rId13"/>
    <p:sldId id="396" r:id="rId14"/>
    <p:sldId id="397" r:id="rId15"/>
    <p:sldId id="398" r:id="rId16"/>
    <p:sldId id="399" r:id="rId17"/>
    <p:sldId id="408" r:id="rId18"/>
    <p:sldId id="400" r:id="rId19"/>
    <p:sldId id="401" r:id="rId20"/>
    <p:sldId id="402" r:id="rId21"/>
    <p:sldId id="409" r:id="rId22"/>
    <p:sldId id="403" r:id="rId23"/>
    <p:sldId id="404" r:id="rId24"/>
    <p:sldId id="410" r:id="rId25"/>
    <p:sldId id="405" r:id="rId26"/>
    <p:sldId id="406" r:id="rId27"/>
    <p:sldId id="41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Menyepak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690857-5EE9-A3D3-D014-65DF567FB3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8385" r="8385" b="4940"/>
          <a:stretch/>
        </p:blipFill>
        <p:spPr>
          <a:xfrm>
            <a:off x="1625601" y="1614538"/>
            <a:ext cx="2402439" cy="36289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3A65B8-A860-8E6D-2D84-762A69ACDA7F}"/>
              </a:ext>
            </a:extLst>
          </p:cNvPr>
          <p:cNvSpPr txBox="1"/>
          <p:nvPr/>
        </p:nvSpPr>
        <p:spPr>
          <a:xfrm>
            <a:off x="4165600" y="2011091"/>
            <a:ext cx="6908800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400" dirty="0"/>
              <a:t>Menapak adalah menyepak bola dengan menggunakan telapak kaki. 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400" dirty="0"/>
              <a:t>Digunakan untuk smes ke pihak lawan, menahan atau membendung smes pihak lawan, dan menyelamatkan bola dekat net (jaring).</a:t>
            </a:r>
            <a:endParaRPr lang="en-ID" sz="24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9FB949F-1D84-5655-EE35-46540125EB57}"/>
              </a:ext>
            </a:extLst>
          </p:cNvPr>
          <p:cNvSpPr/>
          <p:nvPr/>
        </p:nvSpPr>
        <p:spPr>
          <a:xfrm>
            <a:off x="2873493" y="2011091"/>
            <a:ext cx="1219200" cy="1117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</p:spTree>
    <p:extLst>
      <p:ext uri="{BB962C8B-B14F-4D97-AF65-F5344CB8AC3E}">
        <p14:creationId xmlns:p14="http://schemas.microsoft.com/office/powerpoint/2010/main" val="36645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17715" y="58378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Menyepak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50.02">
            <a:hlinkClick r:id="" action="ppaction://media"/>
            <a:extLst>
              <a:ext uri="{FF2B5EF4-FFF2-40B4-BE49-F238E27FC236}">
                <a16:creationId xmlns:a16="http://schemas.microsoft.com/office/drawing/2014/main" id="{C26A7887-CAF4-E9F5-309B-5436AB62D0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8" y="1496981"/>
            <a:ext cx="8824684" cy="496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3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B311BE3-4BA9-3D8E-1D14-81F892D97352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Mengumpan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6F6DD-74BA-025E-9149-4EC112CA6E3C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Mengumpan Bola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E0DDBA-D404-0B79-51FD-092117DD8838}"/>
              </a:ext>
            </a:extLst>
          </p:cNvPr>
          <p:cNvSpPr txBox="1"/>
          <p:nvPr/>
        </p:nvSpPr>
        <p:spPr>
          <a:xfrm>
            <a:off x="5865312" y="1878892"/>
            <a:ext cx="5813149" cy="3785652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Teknik</a:t>
            </a:r>
            <a:r>
              <a:rPr lang="id-ID" sz="2400" dirty="0">
                <a:solidFill>
                  <a:schemeClr val="bg1"/>
                </a:solidFill>
              </a:rPr>
              <a:t> mengumpan</a:t>
            </a:r>
            <a:r>
              <a:rPr lang="sv-SE" sz="2400" dirty="0">
                <a:solidFill>
                  <a:schemeClr val="bg1"/>
                </a:solidFill>
              </a:rPr>
              <a:t> sangat bermanfaat untuk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mengoper bola kepada teman</a:t>
            </a:r>
            <a:r>
              <a:rPr lang="id-ID" sz="2400" dirty="0">
                <a:solidFill>
                  <a:schemeClr val="bg1"/>
                </a:solidFill>
              </a:rPr>
              <a:t>,</a:t>
            </a:r>
            <a:r>
              <a:rPr lang="sv-SE" sz="2400" dirty="0">
                <a:solidFill>
                  <a:schemeClr val="bg1"/>
                </a:solidFill>
              </a:rPr>
              <a:t> baik jarak pendek maupun jarak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jauh</a:t>
            </a:r>
            <a:r>
              <a:rPr lang="id-ID" sz="2400" dirty="0">
                <a:solidFill>
                  <a:schemeClr val="bg1"/>
                </a:solidFill>
              </a:rPr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</a:rPr>
              <a:t>Mengumpan bola</a:t>
            </a:r>
            <a:r>
              <a:rPr lang="sv-SE" sz="2400" dirty="0">
                <a:solidFill>
                  <a:schemeClr val="bg1"/>
                </a:solidFill>
              </a:rPr>
              <a:t> juga menghasilkan peluang agar teman mampu melakukan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smes dan menghasilkan poin.</a:t>
            </a:r>
            <a:endParaRPr lang="id-ID" sz="2400" dirty="0">
              <a:solidFill>
                <a:schemeClr val="bg1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ID" sz="2400" dirty="0" err="1">
                <a:solidFill>
                  <a:schemeClr val="bg1"/>
                </a:solidFill>
              </a:rPr>
              <a:t>Mengumpan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en-ID" sz="2400" dirty="0">
                <a:solidFill>
                  <a:schemeClr val="bg1"/>
                </a:solidFill>
              </a:rPr>
              <a:t>bola </a:t>
            </a:r>
            <a:r>
              <a:rPr lang="id-ID" sz="2400" dirty="0">
                <a:solidFill>
                  <a:schemeClr val="bg1"/>
                </a:solidFill>
              </a:rPr>
              <a:t>dapat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dilakukan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dengan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menggunakan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sepak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sila</a:t>
            </a:r>
            <a:r>
              <a:rPr lang="en-ID" sz="2400" dirty="0">
                <a:solidFill>
                  <a:schemeClr val="bg1"/>
                </a:solidFill>
              </a:rPr>
              <a:t>, </a:t>
            </a:r>
            <a:r>
              <a:rPr lang="en-ID" sz="2400" dirty="0" err="1">
                <a:solidFill>
                  <a:schemeClr val="bg1"/>
                </a:solidFill>
              </a:rPr>
              <a:t>sepak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kuda</a:t>
            </a:r>
            <a:r>
              <a:rPr lang="en-ID" sz="2400" dirty="0">
                <a:solidFill>
                  <a:schemeClr val="bg1"/>
                </a:solidFill>
              </a:rPr>
              <a:t>,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kepala</a:t>
            </a:r>
            <a:r>
              <a:rPr lang="en-ID" sz="2400" dirty="0">
                <a:solidFill>
                  <a:schemeClr val="bg1"/>
                </a:solidFill>
              </a:rPr>
              <a:t>, dan </a:t>
            </a:r>
            <a:r>
              <a:rPr lang="en-ID" sz="2400" dirty="0" err="1">
                <a:solidFill>
                  <a:schemeClr val="bg1"/>
                </a:solidFill>
              </a:rPr>
              <a:t>anggota</a:t>
            </a:r>
            <a:r>
              <a:rPr lang="en-ID" sz="2400" dirty="0">
                <a:solidFill>
                  <a:schemeClr val="bg1"/>
                </a:solidFill>
              </a:rPr>
              <a:t> badan </a:t>
            </a:r>
            <a:r>
              <a:rPr lang="en-ID" sz="2400" dirty="0" err="1">
                <a:solidFill>
                  <a:schemeClr val="bg1"/>
                </a:solidFill>
              </a:rPr>
              <a:t>lainnya</a:t>
            </a:r>
            <a:r>
              <a:rPr lang="en-ID" sz="2400" dirty="0">
                <a:solidFill>
                  <a:schemeClr val="bg1"/>
                </a:solidFill>
              </a:rPr>
              <a:t> (</a:t>
            </a:r>
            <a:r>
              <a:rPr lang="en-ID" sz="2400" dirty="0" err="1">
                <a:solidFill>
                  <a:schemeClr val="bg1"/>
                </a:solidFill>
              </a:rPr>
              <a:t>kecuali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tangan</a:t>
            </a:r>
            <a:r>
              <a:rPr lang="en-ID" sz="2400" dirty="0">
                <a:solidFill>
                  <a:schemeClr val="bg1"/>
                </a:solidFill>
              </a:rPr>
              <a:t>), </a:t>
            </a:r>
            <a:r>
              <a:rPr lang="en-ID" sz="2400" dirty="0" err="1">
                <a:solidFill>
                  <a:schemeClr val="bg1"/>
                </a:solidFill>
              </a:rPr>
              <a:t>seperti</a:t>
            </a:r>
            <a:r>
              <a:rPr lang="en-ID" sz="2400" dirty="0">
                <a:solidFill>
                  <a:schemeClr val="bg1"/>
                </a:solidFill>
              </a:rPr>
              <a:t> </a:t>
            </a:r>
            <a:r>
              <a:rPr lang="en-ID" sz="2400" dirty="0" err="1">
                <a:solidFill>
                  <a:schemeClr val="bg1"/>
                </a:solidFill>
              </a:rPr>
              <a:t>lutut</a:t>
            </a:r>
            <a:r>
              <a:rPr lang="en-ID" sz="2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173F0C4-EDD0-0690-9D80-9E8E015642F5}"/>
              </a:ext>
            </a:extLst>
          </p:cNvPr>
          <p:cNvGrpSpPr/>
          <p:nvPr/>
        </p:nvGrpSpPr>
        <p:grpSpPr>
          <a:xfrm>
            <a:off x="513540" y="1907318"/>
            <a:ext cx="5036817" cy="3885999"/>
            <a:chOff x="385154" y="1430488"/>
            <a:chExt cx="3777613" cy="291449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49D974E-6670-17B9-C396-DB407E78EC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3" t="7953" r="4254" b="5025"/>
            <a:stretch/>
          </p:blipFill>
          <p:spPr>
            <a:xfrm>
              <a:off x="385154" y="1430488"/>
              <a:ext cx="3777613" cy="2914499"/>
            </a:xfrm>
            <a:prstGeom prst="rect">
              <a:avLst/>
            </a:prstGeom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CC4DABE-CF3A-5050-47A3-6BBE71E88843}"/>
                </a:ext>
              </a:extLst>
            </p:cNvPr>
            <p:cNvCxnSpPr/>
            <p:nvPr/>
          </p:nvCxnSpPr>
          <p:spPr>
            <a:xfrm flipV="1">
              <a:off x="2057400" y="2647950"/>
              <a:ext cx="0" cy="381000"/>
            </a:xfrm>
            <a:prstGeom prst="straightConnector1">
              <a:avLst/>
            </a:prstGeom>
            <a:ln w="127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986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A962B7-E418-620D-426A-E846C95668BF}"/>
              </a:ext>
            </a:extLst>
          </p:cNvPr>
          <p:cNvSpPr/>
          <p:nvPr/>
        </p:nvSpPr>
        <p:spPr>
          <a:xfrm>
            <a:off x="203200" y="35155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Mengumpan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DE1034-73CA-726A-429F-8E42047C2D91}"/>
              </a:ext>
            </a:extLst>
          </p:cNvPr>
          <p:cNvSpPr txBox="1"/>
          <p:nvPr/>
        </p:nvSpPr>
        <p:spPr>
          <a:xfrm>
            <a:off x="914400" y="1498600"/>
            <a:ext cx="10199253" cy="3046988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</a:rPr>
              <a:t>Berikut beberapa hal yang perlu kamu perhatikan dalam melakukan gerakan mengumpan kepada teman satu tim: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</a:rPr>
              <a:t>Perhatikan arah umpanan yang akan kamu lakukan.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</a:rPr>
              <a:t>Umpan dilakukan dengan tenang supaya bola juga melambung tenang sehingga mudah diterima teman.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</a:rPr>
              <a:t>Ketinggian umpanan sesuai yang dikehendaki teman yang akan kamu beri umpan.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>
                <a:solidFill>
                  <a:schemeClr val="bg1"/>
                </a:solidFill>
              </a:rPr>
              <a:t>Perhatikan jenis smes yang biasa dilakukan teman yang kamu beri umpan.</a:t>
            </a:r>
            <a:endParaRPr lang="en-ID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48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A962B7-E418-620D-426A-E846C95668BF}"/>
              </a:ext>
            </a:extLst>
          </p:cNvPr>
          <p:cNvSpPr/>
          <p:nvPr/>
        </p:nvSpPr>
        <p:spPr>
          <a:xfrm>
            <a:off x="203200" y="35155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Mengumpan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84D826-00AE-033E-1105-45F4E7E1CAF2}"/>
              </a:ext>
            </a:extLst>
          </p:cNvPr>
          <p:cNvSpPr txBox="1"/>
          <p:nvPr/>
        </p:nvSpPr>
        <p:spPr>
          <a:xfrm>
            <a:off x="367148" y="1152866"/>
            <a:ext cx="654165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mengumpan dengan sepak sila.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kedua lutut agak ditekuk.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Kedua tangan sedikit ditekuk di samping badan.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Pandangan ke arah bola dan arah sasaran yang dituju.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Setelah bola siap diumpan, tekuk ke depan salah satu kaki untuk mengumpan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Kenai bola pada kaki bagian dalam.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Ketinggian bola sesuaikan dengan permintaan teman yang kamu beri umpan.</a:t>
            </a:r>
            <a:endParaRPr lang="en-ID" sz="2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0265A4-A3F9-5A5C-FC7A-6060D497BF85}"/>
              </a:ext>
            </a:extLst>
          </p:cNvPr>
          <p:cNvGrpSpPr/>
          <p:nvPr/>
        </p:nvGrpSpPr>
        <p:grpSpPr>
          <a:xfrm>
            <a:off x="7072748" y="1609002"/>
            <a:ext cx="4267200" cy="3329516"/>
            <a:chOff x="385154" y="1430488"/>
            <a:chExt cx="3777613" cy="291449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C7F4FF2-6205-5AB8-62B8-0F3970FD1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3" t="7953" r="4254" b="5025"/>
            <a:stretch/>
          </p:blipFill>
          <p:spPr>
            <a:xfrm>
              <a:off x="385154" y="1430488"/>
              <a:ext cx="3777613" cy="2914499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AE2C89EA-ADE2-3F25-87EF-DC78088E0582}"/>
                </a:ext>
              </a:extLst>
            </p:cNvPr>
            <p:cNvCxnSpPr/>
            <p:nvPr/>
          </p:nvCxnSpPr>
          <p:spPr>
            <a:xfrm flipV="1">
              <a:off x="2057400" y="2647950"/>
              <a:ext cx="0" cy="381000"/>
            </a:xfrm>
            <a:prstGeom prst="straightConnector1">
              <a:avLst/>
            </a:prstGeom>
            <a:ln w="127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B05434BB-E9DD-4F11-4AF7-433734A21E6B}"/>
              </a:ext>
            </a:extLst>
          </p:cNvPr>
          <p:cNvSpPr/>
          <p:nvPr/>
        </p:nvSpPr>
        <p:spPr>
          <a:xfrm>
            <a:off x="8352121" y="2914577"/>
            <a:ext cx="1219200" cy="1117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55128D-CF6C-CFE7-5718-979C1A263EF0}"/>
              </a:ext>
            </a:extLst>
          </p:cNvPr>
          <p:cNvSpPr txBox="1"/>
          <p:nvPr/>
        </p:nvSpPr>
        <p:spPr>
          <a:xfrm>
            <a:off x="7027571" y="4955002"/>
            <a:ext cx="516442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Mengumpan dengan sepak sila </a:t>
            </a:r>
            <a:r>
              <a:rPr lang="id-ID" sz="2400" dirty="0"/>
              <a:t>digunakan ketika </a:t>
            </a:r>
            <a:r>
              <a:rPr lang="id-ID" sz="2400" i="1" dirty="0"/>
              <a:t>bola yang akan diumpan berada di bawah dan berdekatan dengan tubuh pengumpan. </a:t>
            </a:r>
            <a:endParaRPr lang="en-ID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72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A962B7-E418-620D-426A-E846C95668BF}"/>
              </a:ext>
            </a:extLst>
          </p:cNvPr>
          <p:cNvSpPr/>
          <p:nvPr/>
        </p:nvSpPr>
        <p:spPr>
          <a:xfrm>
            <a:off x="203200" y="35155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Mengumpan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55128D-CF6C-CFE7-5718-979C1A263EF0}"/>
              </a:ext>
            </a:extLst>
          </p:cNvPr>
          <p:cNvSpPr txBox="1"/>
          <p:nvPr/>
        </p:nvSpPr>
        <p:spPr>
          <a:xfrm>
            <a:off x="1378671" y="4318011"/>
            <a:ext cx="40948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Mengumpan dengan sepak kuda/sila </a:t>
            </a:r>
            <a:r>
              <a:rPr lang="id-ID" sz="2400" dirty="0"/>
              <a:t>digunakan ketika </a:t>
            </a:r>
            <a:r>
              <a:rPr lang="id-ID" sz="2400" i="1" dirty="0"/>
              <a:t>bola yang akan diumpan berada di bawah dan agak jauh dengan tubuh pengumpan. </a:t>
            </a:r>
          </a:p>
          <a:p>
            <a:endParaRPr lang="en-ID" sz="2400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30E322-521A-3305-B538-9164FD34B10A}"/>
              </a:ext>
            </a:extLst>
          </p:cNvPr>
          <p:cNvSpPr txBox="1"/>
          <p:nvPr/>
        </p:nvSpPr>
        <p:spPr>
          <a:xfrm>
            <a:off x="5738970" y="1432176"/>
            <a:ext cx="608168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mengumpan dengan sepak kuda/sila.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kedua lutut agak ditekuk.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Kedua tangan sedikit ditekuk di samping badan.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Pandangan ke arah bola dan arah sasaran yang dituju.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Setelah bola siap diumpan, julurkan ke depan salah satu kaki untuk mengumpan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Kenai bola pada punggung kaki.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Ketinggian bola sesuaikan dengan permintaan teman yang kamu beri umpan.</a:t>
            </a:r>
            <a:endParaRPr lang="en-ID" sz="2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B8DF58-A452-1F44-5AAE-450DC82A62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4" r="15492" b="1901"/>
          <a:stretch/>
        </p:blipFill>
        <p:spPr>
          <a:xfrm>
            <a:off x="1622738" y="942997"/>
            <a:ext cx="2021813" cy="369039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3CBE819-0CCC-D401-C577-EE51085C2035}"/>
              </a:ext>
            </a:extLst>
          </p:cNvPr>
          <p:cNvSpPr/>
          <p:nvPr/>
        </p:nvSpPr>
        <p:spPr>
          <a:xfrm>
            <a:off x="2582845" y="2968746"/>
            <a:ext cx="1219200" cy="1117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</p:spTree>
    <p:extLst>
      <p:ext uri="{BB962C8B-B14F-4D97-AF65-F5344CB8AC3E}">
        <p14:creationId xmlns:p14="http://schemas.microsoft.com/office/powerpoint/2010/main" val="21440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A962B7-E418-620D-426A-E846C95668BF}"/>
              </a:ext>
            </a:extLst>
          </p:cNvPr>
          <p:cNvSpPr/>
          <p:nvPr/>
        </p:nvSpPr>
        <p:spPr>
          <a:xfrm>
            <a:off x="203200" y="35155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Mengumpan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AA1A2E-7C5A-18B1-416B-D511011C9601}"/>
              </a:ext>
            </a:extLst>
          </p:cNvPr>
          <p:cNvSpPr txBox="1"/>
          <p:nvPr/>
        </p:nvSpPr>
        <p:spPr>
          <a:xfrm>
            <a:off x="547391" y="1204408"/>
            <a:ext cx="693673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mengumpan dengan sundulan.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kedua lutut agak ditekuk.</a:t>
            </a:r>
            <a:r>
              <a:rPr lang="id-ID" sz="2400" i="1" dirty="0"/>
              <a:t> </a:t>
            </a:r>
            <a:r>
              <a:rPr lang="id-ID" sz="2400" dirty="0"/>
              <a:t>Berikut cara melakukannya.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Kedua tangan sedikit ditekuk di samping badan.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Pandangan ke arah bola dan arah sasaran yang dituju.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Setelah bola siap diumpan, julurkan kepala ke arah datangnya bola untuk mengumpan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Kenai bola pada kening.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Ketinggian bola sesuaikan dengan permintaan teman yang kamu beri umpan.</a:t>
            </a:r>
            <a:endParaRPr lang="en-ID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D27BFA-55D8-1C06-58A8-4C2F4A18A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001" r="1372" b="5126"/>
          <a:stretch/>
        </p:blipFill>
        <p:spPr>
          <a:xfrm>
            <a:off x="7832932" y="1244857"/>
            <a:ext cx="3888693" cy="4368287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6302C1A-C68D-B2B1-BF3F-10C1B0028598}"/>
              </a:ext>
            </a:extLst>
          </p:cNvPr>
          <p:cNvSpPr/>
          <p:nvPr/>
        </p:nvSpPr>
        <p:spPr>
          <a:xfrm>
            <a:off x="8312388" y="1204408"/>
            <a:ext cx="1727200" cy="16016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55128D-CF6C-CFE7-5718-979C1A263EF0}"/>
              </a:ext>
            </a:extLst>
          </p:cNvPr>
          <p:cNvSpPr txBox="1"/>
          <p:nvPr/>
        </p:nvSpPr>
        <p:spPr>
          <a:xfrm>
            <a:off x="7611414" y="5245067"/>
            <a:ext cx="44590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Mengumpan dengan sundulan </a:t>
            </a:r>
            <a:r>
              <a:rPr lang="id-ID" sz="2400" dirty="0"/>
              <a:t>digunakan ketika </a:t>
            </a:r>
            <a:r>
              <a:rPr lang="id-ID" sz="2400" i="1" dirty="0"/>
              <a:t>bola yang akan diumpan berada di atas tubuh</a:t>
            </a:r>
            <a:r>
              <a:rPr lang="id-ID" sz="2400" dirty="0"/>
              <a:t>. </a:t>
            </a:r>
          </a:p>
          <a:p>
            <a:r>
              <a:rPr lang="id-ID" sz="2400" i="1" dirty="0"/>
              <a:t>. </a:t>
            </a:r>
          </a:p>
          <a:p>
            <a:endParaRPr lang="en-ID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0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17715" y="58378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Mengumpan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" name="0036130190.0150.03">
            <a:hlinkClick r:id="" action="ppaction://media"/>
            <a:extLst>
              <a:ext uri="{FF2B5EF4-FFF2-40B4-BE49-F238E27FC236}">
                <a16:creationId xmlns:a16="http://schemas.microsoft.com/office/drawing/2014/main" id="{A6C1D470-4A77-8DAC-3466-782C580C85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496981"/>
            <a:ext cx="9013372" cy="507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5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3C11FE3-FCC1-7BC1-070B-F2461FBB38C2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Menyundul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8F4217-D926-AF40-BECC-6B43D956D176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Menyundul Bola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B6B139-E8BA-9C23-571B-22626DBD0117}"/>
              </a:ext>
            </a:extLst>
          </p:cNvPr>
          <p:cNvSpPr txBox="1"/>
          <p:nvPr/>
        </p:nvSpPr>
        <p:spPr>
          <a:xfrm>
            <a:off x="471976" y="1712081"/>
            <a:ext cx="5217625" cy="3785652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Gerakan </a:t>
            </a:r>
            <a:r>
              <a:rPr lang="id-ID" sz="2400" dirty="0">
                <a:solidFill>
                  <a:schemeClr val="bg1"/>
                </a:solidFill>
              </a:rPr>
              <a:t>menyundul</a:t>
            </a:r>
            <a:r>
              <a:rPr lang="sv-SE" sz="2400" dirty="0">
                <a:solidFill>
                  <a:schemeClr val="bg1"/>
                </a:solidFill>
              </a:rPr>
              <a:t> digunakan untuk bertahan atau menerima bola lawan,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mengoper bola kepada teman, dan melakukan smes ke arah lawan.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Jika dilakukan untuk bertahan diri, menyundul bola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dilakukan dengan berdiri di tempat.</a:t>
            </a:r>
            <a:r>
              <a:rPr lang="en-ID" sz="2400" dirty="0">
                <a:solidFill>
                  <a:srgbClr val="000000"/>
                </a:solidFill>
                <a:latin typeface="Museo Sans 300"/>
              </a:rPr>
              <a:t> </a:t>
            </a:r>
            <a:endParaRPr lang="id-ID" sz="2400" dirty="0">
              <a:solidFill>
                <a:srgbClr val="000000"/>
              </a:solidFill>
              <a:latin typeface="Museo Sans 30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ID" sz="2400" dirty="0">
                <a:solidFill>
                  <a:schemeClr val="bg1"/>
                </a:solidFill>
                <a:latin typeface="Museo Sans 300"/>
              </a:rPr>
              <a:t>Adapun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jika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tujuannya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untuk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menyerang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,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dilakukan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dengan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Museo Sans 300"/>
              </a:rPr>
              <a:t>melompat</a:t>
            </a:r>
            <a:r>
              <a:rPr lang="en-ID" sz="2400" dirty="0">
                <a:solidFill>
                  <a:schemeClr val="bg1"/>
                </a:solidFill>
                <a:latin typeface="Museo Sans 300"/>
              </a:rPr>
              <a:t>. </a:t>
            </a:r>
            <a:endParaRPr lang="en-ID" sz="2400" dirty="0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D5E1822-B141-E174-A7F6-F640A836F9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001" r="1372" b="5126"/>
          <a:stretch/>
        </p:blipFill>
        <p:spPr>
          <a:xfrm>
            <a:off x="9411658" y="2169388"/>
            <a:ext cx="2320749" cy="260696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6AFF2BF-685A-3449-5884-2C14379E41C4}"/>
              </a:ext>
            </a:extLst>
          </p:cNvPr>
          <p:cNvSpPr txBox="1"/>
          <p:nvPr/>
        </p:nvSpPr>
        <p:spPr>
          <a:xfrm>
            <a:off x="9394166" y="4953991"/>
            <a:ext cx="26212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Menyundul dengan melompat</a:t>
            </a:r>
            <a:endParaRPr lang="en-ID" sz="2400" dirty="0">
              <a:solidFill>
                <a:srgbClr val="7030A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706059-56EF-7CFE-AA26-C1710361C675}"/>
              </a:ext>
            </a:extLst>
          </p:cNvPr>
          <p:cNvSpPr txBox="1"/>
          <p:nvPr/>
        </p:nvSpPr>
        <p:spPr>
          <a:xfrm>
            <a:off x="6319556" y="4953993"/>
            <a:ext cx="19100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Menyundul di tempat</a:t>
            </a:r>
            <a:endParaRPr lang="en-ID" sz="2400" dirty="0">
              <a:solidFill>
                <a:srgbClr val="7030A0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6BE47FB-8C95-3867-85B1-6A70BCBB1692}"/>
              </a:ext>
            </a:extLst>
          </p:cNvPr>
          <p:cNvGrpSpPr/>
          <p:nvPr/>
        </p:nvGrpSpPr>
        <p:grpSpPr>
          <a:xfrm>
            <a:off x="6136884" y="1785092"/>
            <a:ext cx="3074611" cy="3277737"/>
            <a:chOff x="4602663" y="1338818"/>
            <a:chExt cx="2305958" cy="245830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9C663F2-884A-8385-3212-73DC1D3A4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2663" y="1338818"/>
              <a:ext cx="2305958" cy="245830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28E968F-CC0E-9A5A-1684-5E8CE27B0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4" t="37101" r="80293" b="47280"/>
            <a:stretch/>
          </p:blipFill>
          <p:spPr>
            <a:xfrm>
              <a:off x="6491521" y="1584850"/>
              <a:ext cx="351957" cy="30482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C810FCE-2CCB-DA66-9963-71A44CC555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4" t="37101" r="80293" b="47280"/>
            <a:stretch/>
          </p:blipFill>
          <p:spPr>
            <a:xfrm>
              <a:off x="5250976" y="1484290"/>
              <a:ext cx="351957" cy="3048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54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DFE27AC-543A-03D6-1C74-9B85A1346A45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Menyundul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44F951-0B90-75E9-FF0E-2EA5AC1D07B7}"/>
              </a:ext>
            </a:extLst>
          </p:cNvPr>
          <p:cNvSpPr txBox="1"/>
          <p:nvPr/>
        </p:nvSpPr>
        <p:spPr>
          <a:xfrm>
            <a:off x="4267201" y="1514535"/>
            <a:ext cx="760349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menyundul bola di tempat adalah</a:t>
            </a:r>
          </a:p>
          <a:p>
            <a:r>
              <a:rPr lang="id-ID" sz="2400" dirty="0"/>
              <a:t>sebagai berikut.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kaki ditekuk.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Ketika bola datang, condongkan tubuh ke belakang dengan kedua tangan di samping untuk menjaga keseimbangan.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Sundul bola dengan kepala bagian depan atau samping.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Kaki tetap tidak berpindah tempat.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Arahkan bola dengan menggerakkan tubuh ke arah sasaran.</a:t>
            </a:r>
            <a:endParaRPr lang="en-ID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5C7AADE-5414-9501-60E0-498D788B1904}"/>
              </a:ext>
            </a:extLst>
          </p:cNvPr>
          <p:cNvGrpSpPr/>
          <p:nvPr/>
        </p:nvGrpSpPr>
        <p:grpSpPr>
          <a:xfrm>
            <a:off x="508000" y="1405518"/>
            <a:ext cx="3759200" cy="4034463"/>
            <a:chOff x="4602663" y="1338818"/>
            <a:chExt cx="2305958" cy="245830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36574E9-C72A-8C2A-8AF0-F07E2CD93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2663" y="1338818"/>
              <a:ext cx="2305958" cy="245830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4963C36-EB0E-822F-DE5F-73020B0978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4" t="37101" r="80293" b="47280"/>
            <a:stretch/>
          </p:blipFill>
          <p:spPr>
            <a:xfrm>
              <a:off x="6491521" y="1584850"/>
              <a:ext cx="351957" cy="30482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1B2B711-5CE5-B436-8E8A-C8CB424A53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4" t="37101" r="80293" b="47280"/>
            <a:stretch/>
          </p:blipFill>
          <p:spPr>
            <a:xfrm>
              <a:off x="5250436" y="1475103"/>
              <a:ext cx="351957" cy="3048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742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B119782-D979-E308-B971-6EB0B3AAEAFA}"/>
              </a:ext>
            </a:extLst>
          </p:cNvPr>
          <p:cNvGrpSpPr/>
          <p:nvPr/>
        </p:nvGrpSpPr>
        <p:grpSpPr>
          <a:xfrm>
            <a:off x="3157429" y="164535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6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2C24A91-FFC8-4068-47BF-FAC3F4161A63}"/>
              </a:ext>
            </a:extLst>
          </p:cNvPr>
          <p:cNvSpPr txBox="1"/>
          <p:nvPr/>
        </p:nvSpPr>
        <p:spPr>
          <a:xfrm>
            <a:off x="4267200" y="519679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Sepak Takraw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714624" y="5571333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F5CD7B-5003-E143-3ED8-BD2729CEFE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9695" y="1680894"/>
            <a:ext cx="5500563" cy="3655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4510361"/>
            <a:chOff x="0" y="1847850"/>
            <a:chExt cx="4038600" cy="338277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3039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menyundul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menyundul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melempar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melempar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smes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smes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DFE27AC-543A-03D6-1C74-9B85A1346A45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Menyundul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5B11B1-D4E3-8E1B-AC31-0A91C2A66884}"/>
              </a:ext>
            </a:extLst>
          </p:cNvPr>
          <p:cNvSpPr txBox="1"/>
          <p:nvPr/>
        </p:nvSpPr>
        <p:spPr>
          <a:xfrm>
            <a:off x="406401" y="1765607"/>
            <a:ext cx="760349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menyundul bola sambil melompat</a:t>
            </a:r>
          </a:p>
          <a:p>
            <a:r>
              <a:rPr lang="id-ID" sz="2400" dirty="0"/>
              <a:t>adalah sebagai berikut.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kedua kaki menghadap kedatangan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Sundulan dapat dilakukan dengan dahi samping kanan atau kiri kepala.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Kaki melompat ke atas ke arah bola ketika bola datang.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Arahkan bola dengan menggerakkan tubuh ke arah sasaran.</a:t>
            </a:r>
            <a:endParaRPr lang="en-ID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CC616F-738A-037F-2206-519BF668E8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001" r="1372" b="5126"/>
          <a:stretch/>
        </p:blipFill>
        <p:spPr>
          <a:xfrm>
            <a:off x="8377429" y="1765607"/>
            <a:ext cx="3151780" cy="354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3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17715" y="58378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Menyundul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150.04">
            <a:hlinkClick r:id="" action="ppaction://media"/>
            <a:extLst>
              <a:ext uri="{FF2B5EF4-FFF2-40B4-BE49-F238E27FC236}">
                <a16:creationId xmlns:a16="http://schemas.microsoft.com/office/drawing/2014/main" id="{F75FFAAF-63FF-1134-470E-BF6AD40BBB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496981"/>
            <a:ext cx="8853715" cy="498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15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5E57321-CE98-7D46-4D3F-6B4EEBA65DA1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Melempar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AA23F1-41F8-B4F5-757F-5CD3DB43216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Melempar Bola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C490D9-830F-F004-5D5C-BD779519D4E5}"/>
              </a:ext>
            </a:extLst>
          </p:cNvPr>
          <p:cNvSpPr txBox="1"/>
          <p:nvPr/>
        </p:nvSpPr>
        <p:spPr>
          <a:xfrm>
            <a:off x="459594" y="1678235"/>
            <a:ext cx="5636407" cy="4524315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chemeClr val="bg1"/>
                </a:solidFill>
              </a:rPr>
              <a:t>Gerakan melempar bola dilakukan oleh apit kanan (pemain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depan) kepada tekong (pemain belakang). </a:t>
            </a:r>
            <a:endParaRPr lang="id-ID" sz="2400" dirty="0">
              <a:solidFill>
                <a:schemeClr val="bg1"/>
              </a:solidFill>
            </a:endParaRPr>
          </a:p>
          <a:p>
            <a:r>
              <a:rPr lang="id-ID" sz="2400" dirty="0">
                <a:solidFill>
                  <a:schemeClr val="bg1"/>
                </a:solidFill>
              </a:rPr>
              <a:t>Berikut c</a:t>
            </a:r>
            <a:r>
              <a:rPr lang="sv-SE" sz="2400" dirty="0">
                <a:solidFill>
                  <a:schemeClr val="bg1"/>
                </a:solidFill>
              </a:rPr>
              <a:t>ara melakukan gerak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melempar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Pegang bola dengan tangan kanan.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Berdiri dengan kaki depan belakang.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Pandangan mata ke arah tekong.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Tekuk kedua kaki dan badan sedikit membungkuk.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Lemparkan bola sesuai permintaan tekong.</a:t>
            </a:r>
            <a:endParaRPr lang="en-ID" sz="2400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CA9751-2A2D-4B52-8D90-42FA04902ADE}"/>
              </a:ext>
            </a:extLst>
          </p:cNvPr>
          <p:cNvGrpSpPr/>
          <p:nvPr/>
        </p:nvGrpSpPr>
        <p:grpSpPr>
          <a:xfrm>
            <a:off x="6564164" y="2222565"/>
            <a:ext cx="5159672" cy="3252193"/>
            <a:chOff x="4923123" y="1666923"/>
            <a:chExt cx="3869754" cy="243914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AEF2EA-87C0-6764-AA4F-719C59A8DD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0" t="10000" r="3799" b="5024"/>
            <a:stretch/>
          </p:blipFill>
          <p:spPr>
            <a:xfrm>
              <a:off x="4923123" y="1666923"/>
              <a:ext cx="3869754" cy="24391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C95870B-528A-EA45-EBCA-17A72E8FE5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8663" b="51158" l="8193" r="1842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14" t="37101" r="80293" b="47280"/>
            <a:stretch/>
          </p:blipFill>
          <p:spPr>
            <a:xfrm>
              <a:off x="7239000" y="2995553"/>
              <a:ext cx="636896" cy="555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821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9016FBE-0F16-05DF-2727-E81DA9CF6CD2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Mengoper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A63EE0-42E0-989A-ADC7-C63AA9D4CD40}"/>
              </a:ext>
            </a:extLst>
          </p:cNvPr>
          <p:cNvSpPr txBox="1"/>
          <p:nvPr/>
        </p:nvSpPr>
        <p:spPr>
          <a:xfrm>
            <a:off x="5708503" y="1705451"/>
            <a:ext cx="6086549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Lemparan dilakukan dengan berdiri di lingkaran pelempar, tekuk kedua kaki dan badan sedikit membungkuk. 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400" dirty="0"/>
              <a:t>Pegang bola dengan tangan kanan atau kiri.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Pandangan ke arah tangan penyervis (tekong). Arahkan bola ke titik jangkauan kaki tekong.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Setelah melempar, segeralah bergabung menghadapi lawan.</a:t>
            </a:r>
            <a:endParaRPr lang="en-ID" sz="2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6730D4B-6EDF-BB3A-1E9D-5F4CD04C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926" y="1364512"/>
            <a:ext cx="5500577" cy="348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2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17715" y="58378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Mengoper/Melempar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50.05">
            <a:hlinkClick r:id="" action="ppaction://media"/>
            <a:extLst>
              <a:ext uri="{FF2B5EF4-FFF2-40B4-BE49-F238E27FC236}">
                <a16:creationId xmlns:a16="http://schemas.microsoft.com/office/drawing/2014/main" id="{9354BCA1-757E-2B30-8BC8-65AF5C0F47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496981"/>
            <a:ext cx="8824686" cy="4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2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DAFA2E5-F4CE-026C-9335-199B5837D665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Smes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2AB054-AA48-0390-E7A3-667D57455240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Smes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465D40-618E-47C5-BF22-30A52393540D}"/>
              </a:ext>
            </a:extLst>
          </p:cNvPr>
          <p:cNvSpPr txBox="1"/>
          <p:nvPr/>
        </p:nvSpPr>
        <p:spPr>
          <a:xfrm>
            <a:off x="662794" y="2286973"/>
            <a:ext cx="5636407" cy="2805063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Smes adalah sepakan keras ke lapangan lawan sebagai usaha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penyerangan. </a:t>
            </a:r>
            <a:endParaRPr lang="id-ID" sz="2400" dirty="0">
              <a:solidFill>
                <a:schemeClr val="bg1"/>
              </a:solidFill>
            </a:endParaRP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bg1"/>
                </a:solidFill>
              </a:rPr>
              <a:t>Tujuannya agar mendapatkan poin dari pihak lawan</a:t>
            </a:r>
            <a:r>
              <a:rPr lang="id-ID" sz="2400" dirty="0">
                <a:solidFill>
                  <a:schemeClr val="bg1"/>
                </a:solidFill>
              </a:rPr>
              <a:t> </a:t>
            </a:r>
            <a:r>
              <a:rPr lang="sv-SE" sz="2400" dirty="0">
                <a:solidFill>
                  <a:schemeClr val="bg1"/>
                </a:solidFill>
              </a:rPr>
              <a:t>dan mematikan permainan lawan. </a:t>
            </a:r>
            <a:endParaRPr lang="id-ID" sz="2400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CCE487-A246-8F92-8C8B-95B8CAF167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69" t="7037" r="1558" b="18889"/>
          <a:stretch/>
        </p:blipFill>
        <p:spPr>
          <a:xfrm>
            <a:off x="7044825" y="1714267"/>
            <a:ext cx="4103839" cy="351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5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E0D20B7-5458-71C3-4C3A-58E82726F345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Smes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B9BA8-B436-8050-FD8A-CE83D1E91BDD}"/>
              </a:ext>
            </a:extLst>
          </p:cNvPr>
          <p:cNvSpPr txBox="1"/>
          <p:nvPr/>
        </p:nvSpPr>
        <p:spPr>
          <a:xfrm>
            <a:off x="711200" y="1803401"/>
            <a:ext cx="6086549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400" dirty="0"/>
              <a:t>Smes dilakukan pemain pada waktu bola umpan berada di bibir net. 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400" dirty="0"/>
              <a:t>Caranya, ayunkan kaki sampai di atas kepala dengan sepak kuda, arahkan ke daerah lawan.</a:t>
            </a:r>
            <a:endParaRPr lang="en-ID" sz="2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1C9308-7E56-347F-8CCE-8445FFB5C1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052"/>
          <a:stretch/>
        </p:blipFill>
        <p:spPr>
          <a:xfrm>
            <a:off x="6717593" y="1218891"/>
            <a:ext cx="3950407" cy="442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2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17715" y="583782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" name="0036130190.0150.06">
            <a:hlinkClick r:id="" action="ppaction://media"/>
            <a:extLst>
              <a:ext uri="{FF2B5EF4-FFF2-40B4-BE49-F238E27FC236}">
                <a16:creationId xmlns:a16="http://schemas.microsoft.com/office/drawing/2014/main" id="{2EE93806-0005-278D-2754-3B750C00F4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496981"/>
            <a:ext cx="8795658" cy="494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6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B119782-D979-E308-B971-6EB0B3AAEAFA}"/>
              </a:ext>
            </a:extLst>
          </p:cNvPr>
          <p:cNvGrpSpPr/>
          <p:nvPr/>
        </p:nvGrpSpPr>
        <p:grpSpPr>
          <a:xfrm>
            <a:off x="3157429" y="164535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6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2C24A91-FFC8-4068-47BF-FAC3F4161A63}"/>
              </a:ext>
            </a:extLst>
          </p:cNvPr>
          <p:cNvSpPr txBox="1"/>
          <p:nvPr/>
        </p:nvSpPr>
        <p:spPr>
          <a:xfrm>
            <a:off x="4267200" y="519679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Sepak Takraw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3155887"/>
            <a:chOff x="0" y="1847850"/>
            <a:chExt cx="3769359" cy="23669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2024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menyepak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menendang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menyepak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menendang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mengumpan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mengumpan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714624" y="5571333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F5CD7B-5003-E143-3ED8-BD2729CEFE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9695" y="1680894"/>
            <a:ext cx="5500563" cy="3655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715546"/>
            <a:chOff x="0" y="1847850"/>
            <a:chExt cx="4038600" cy="353665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1937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kepada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teman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memiliki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kesempatan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lebih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berdasarkan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tidak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sehari-hari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kritis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strategi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permainan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33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s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epak takraw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338973" y="5369859"/>
            <a:ext cx="9608070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1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50B0B2-07F2-ECFA-7FBD-D1F33E18DBB3}"/>
              </a:ext>
            </a:extLst>
          </p:cNvPr>
          <p:cNvGrpSpPr/>
          <p:nvPr/>
        </p:nvGrpSpPr>
        <p:grpSpPr>
          <a:xfrm>
            <a:off x="1338973" y="2329548"/>
            <a:ext cx="9464064" cy="2649009"/>
            <a:chOff x="1004230" y="1747160"/>
            <a:chExt cx="7098048" cy="198675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1D3D852-25D5-8498-B887-EEAE36B08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230" y="1756082"/>
              <a:ext cx="1187324" cy="196891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B7A4CE7-96D4-870F-045E-99F9EDABE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0200" y="1747160"/>
              <a:ext cx="2692078" cy="198675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4838DF6-754C-E775-7717-3C92F44E5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1793" y="1747160"/>
              <a:ext cx="2958168" cy="196891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680A72F-E866-6C77-4E73-BC7E15B14590}"/>
              </a:ext>
            </a:extLst>
          </p:cNvPr>
          <p:cNvSpPr/>
          <p:nvPr/>
        </p:nvSpPr>
        <p:spPr>
          <a:xfrm>
            <a:off x="8832626" y="5053409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Menyepak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Menyepak Bola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234E51-8D2B-89BD-6A20-FC13BEE880CE}"/>
              </a:ext>
            </a:extLst>
          </p:cNvPr>
          <p:cNvSpPr txBox="1"/>
          <p:nvPr/>
        </p:nvSpPr>
        <p:spPr>
          <a:xfrm>
            <a:off x="1275008" y="5081437"/>
            <a:ext cx="101549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Gerakan menyepak pada permainan sepak takraw merupakan</a:t>
            </a:r>
            <a:r>
              <a:rPr lang="id-ID" sz="2400" dirty="0"/>
              <a:t> </a:t>
            </a:r>
            <a:r>
              <a:rPr lang="sv-SE" sz="2400" dirty="0"/>
              <a:t>gerakan yang paling banyak digunakan saat bermain karena</a:t>
            </a:r>
            <a:r>
              <a:rPr lang="id-ID" sz="2400" dirty="0"/>
              <a:t>  </a:t>
            </a:r>
            <a:r>
              <a:rPr lang="sv-SE" sz="2400" dirty="0"/>
              <a:t>permainan ini memang paling dominan menggunakan kaki.</a:t>
            </a:r>
            <a:endParaRPr lang="en-ID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BAB4819-D628-3F8F-5E19-6F26DF56E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1" r="49326"/>
          <a:stretch/>
        </p:blipFill>
        <p:spPr>
          <a:xfrm>
            <a:off x="1002286" y="1575712"/>
            <a:ext cx="1376693" cy="30247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315A68-AAC6-B976-BEAC-67A5D2DA19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11482" r="51051" b="5025"/>
          <a:stretch/>
        </p:blipFill>
        <p:spPr>
          <a:xfrm>
            <a:off x="6464944" y="1718321"/>
            <a:ext cx="1944344" cy="2739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DFC5054-810B-781F-FDF4-7E41EB658C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8385" r="8385" b="4940"/>
          <a:stretch/>
        </p:blipFill>
        <p:spPr>
          <a:xfrm>
            <a:off x="9512293" y="1714233"/>
            <a:ext cx="1894439" cy="28615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F5B96B-20DD-5392-6E6C-1A251AFE4E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4" r="15492" b="1901"/>
          <a:stretch/>
        </p:blipFill>
        <p:spPr>
          <a:xfrm>
            <a:off x="3736340" y="1714822"/>
            <a:ext cx="1625600" cy="296718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002285" y="4565402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Sepak Sila</a:t>
            </a:r>
            <a:endParaRPr lang="en-ID" sz="2400" dirty="0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D62457-4E81-201E-BDEC-96C936324C63}"/>
              </a:ext>
            </a:extLst>
          </p:cNvPr>
          <p:cNvSpPr txBox="1"/>
          <p:nvPr/>
        </p:nvSpPr>
        <p:spPr>
          <a:xfrm>
            <a:off x="3593087" y="4565402"/>
            <a:ext cx="24013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Sepak Kura/Kuda</a:t>
            </a:r>
            <a:endParaRPr lang="en-ID" sz="2400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73E80B-067F-FE81-013B-5F69113D6592}"/>
              </a:ext>
            </a:extLst>
          </p:cNvPr>
          <p:cNvSpPr txBox="1"/>
          <p:nvPr/>
        </p:nvSpPr>
        <p:spPr>
          <a:xfrm>
            <a:off x="9545111" y="4565402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Menapak</a:t>
            </a:r>
            <a:endParaRPr lang="en-ID" sz="2400" dirty="0">
              <a:solidFill>
                <a:srgbClr val="7030A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7601D7-85A2-31E3-6AA4-3A0D65D752AB}"/>
              </a:ext>
            </a:extLst>
          </p:cNvPr>
          <p:cNvSpPr txBox="1"/>
          <p:nvPr/>
        </p:nvSpPr>
        <p:spPr>
          <a:xfrm>
            <a:off x="6686975" y="4577198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Sepak Badek</a:t>
            </a:r>
            <a:endParaRPr lang="en-ID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9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Menyepak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817FFD-53CC-BC6F-A025-CD939E73B123}"/>
              </a:ext>
            </a:extLst>
          </p:cNvPr>
          <p:cNvSpPr txBox="1"/>
          <p:nvPr/>
        </p:nvSpPr>
        <p:spPr>
          <a:xfrm>
            <a:off x="655307" y="1021477"/>
            <a:ext cx="79248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sepak sila: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dua kaki terbuka selebar bahu.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Kaki sedikit ditekuk, badan agak membungkuk pandangan ke arah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Saat menyepak bola, tekuk lutut ke samping, gerakkan kaki sepak setinggi lutut dengan posisi seperti orang bersila.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Kenai bola dengan kaki bagian dalam.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Kedua tangan dibuka dan ditekuk pada siku untuk menjaga keseimbangan.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Pergelangan kaki sepak pada waktu menyepak dikencangkan.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Bola disepak ke atas lurus melewati kepala.</a:t>
            </a:r>
            <a:endParaRPr lang="en-ID" sz="2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57DF013-F4E9-D4B4-4A30-FBAF7823CE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1" r="49326"/>
          <a:stretch/>
        </p:blipFill>
        <p:spPr>
          <a:xfrm>
            <a:off x="9144000" y="1274619"/>
            <a:ext cx="1828800" cy="401803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7EF2A0-CAE7-317C-0620-DE5C52E79EB5}"/>
              </a:ext>
            </a:extLst>
          </p:cNvPr>
          <p:cNvSpPr txBox="1"/>
          <p:nvPr/>
        </p:nvSpPr>
        <p:spPr>
          <a:xfrm>
            <a:off x="9144000" y="5257626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</a:rPr>
              <a:t>Sepak Sila</a:t>
            </a:r>
            <a:endParaRPr lang="en-ID" sz="2400" dirty="0">
              <a:solidFill>
                <a:srgbClr val="7030A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D0C028A-0B72-B8D4-A4B5-42A76CAEE880}"/>
              </a:ext>
            </a:extLst>
          </p:cNvPr>
          <p:cNvSpPr/>
          <p:nvPr/>
        </p:nvSpPr>
        <p:spPr>
          <a:xfrm>
            <a:off x="9052587" y="2870200"/>
            <a:ext cx="1219200" cy="1117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</p:spTree>
    <p:extLst>
      <p:ext uri="{BB962C8B-B14F-4D97-AF65-F5344CB8AC3E}">
        <p14:creationId xmlns:p14="http://schemas.microsoft.com/office/powerpoint/2010/main" val="263000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Menyepak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E05E1D-9D08-F55E-33C0-4263BEC4DC71}"/>
              </a:ext>
            </a:extLst>
          </p:cNvPr>
          <p:cNvSpPr txBox="1"/>
          <p:nvPr/>
        </p:nvSpPr>
        <p:spPr>
          <a:xfrm>
            <a:off x="3759200" y="1390074"/>
            <a:ext cx="79248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sepak kura/kuda: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dua kaki terbuka selebar bahu.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Kaki sedikit ditekuk, badan agak membungkuk, pandangan ke arah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Saat menyepak bola, arahkan kaki sepak ke depan, tekuk lutut sedikit sambil ujung jari kaki mengarah ke lantai.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Kenai bola dengan punggung kaki.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Kedua tangan dibuka dan ditekuk pada siku untuk menjagabkeseimbangan.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Pergelangan kaki sepak pada waktu menyepak dikencangkan.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Bola disepak ke atas setinggi lutut.</a:t>
            </a:r>
            <a:endParaRPr lang="en-ID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B8CEF6-1C42-FDBF-528B-F67706005A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4" r="15492" b="1901"/>
          <a:stretch/>
        </p:blipFill>
        <p:spPr>
          <a:xfrm>
            <a:off x="914400" y="1397000"/>
            <a:ext cx="2021813" cy="3690392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74187E81-88D7-41E8-0895-E8FFAD7BC32F}"/>
              </a:ext>
            </a:extLst>
          </p:cNvPr>
          <p:cNvSpPr/>
          <p:nvPr/>
        </p:nvSpPr>
        <p:spPr>
          <a:xfrm>
            <a:off x="1934543" y="3528464"/>
            <a:ext cx="1219200" cy="1117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</p:spTree>
    <p:extLst>
      <p:ext uri="{BB962C8B-B14F-4D97-AF65-F5344CB8AC3E}">
        <p14:creationId xmlns:p14="http://schemas.microsoft.com/office/powerpoint/2010/main" val="377578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DA8B303-1F27-0EEF-298F-B751CDB14B69}"/>
              </a:ext>
            </a:extLst>
          </p:cNvPr>
          <p:cNvSpPr/>
          <p:nvPr/>
        </p:nvSpPr>
        <p:spPr>
          <a:xfrm>
            <a:off x="203200" y="351553"/>
            <a:ext cx="1046480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Menyepak Bola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3BEEC8-B998-D43C-6048-9C6DD57AA36E}"/>
              </a:ext>
            </a:extLst>
          </p:cNvPr>
          <p:cNvSpPr txBox="1"/>
          <p:nvPr/>
        </p:nvSpPr>
        <p:spPr>
          <a:xfrm>
            <a:off x="614219" y="830404"/>
            <a:ext cx="802178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sepak badek: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Berdiri dengan kedua kaki terbuka dengan jarak selebar bahu.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Kaki yang digunakan untuk badek digerakkan keluar, berputar pada paha dengan menghadapkan samping luar kaki ke arah bola.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Tinggi gerakan kaki tidak melebihi lutut.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Bola disentuh pada bagian bawahnya dengan menggunakan sisi luar kaki.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Untuk keseimbangan, badan dicondongkan sedikit ke arah berlawanan dari kaki yang digunakan untuk menyepak.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Untuk keseimbangan, kedua tangan dibuka dan ditekuk pada siku.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d-ID" sz="2400" dirty="0"/>
              <a:t>Lutut sedikit ditekuk, dan pandangan ke arah bola.</a:t>
            </a:r>
            <a:endParaRPr lang="en-ID" sz="2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250F209-50A9-AB6E-A8CE-CD2C225300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11482" r="51051" b="5025"/>
          <a:stretch/>
        </p:blipFill>
        <p:spPr>
          <a:xfrm>
            <a:off x="8539019" y="1396264"/>
            <a:ext cx="2655544" cy="374154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4358EC4-89A9-8659-89DE-B083966E4B5E}"/>
              </a:ext>
            </a:extLst>
          </p:cNvPr>
          <p:cNvSpPr/>
          <p:nvPr/>
        </p:nvSpPr>
        <p:spPr>
          <a:xfrm>
            <a:off x="8839200" y="3733800"/>
            <a:ext cx="1219200" cy="11176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/>
          </a:p>
        </p:txBody>
      </p:sp>
    </p:spTree>
    <p:extLst>
      <p:ext uri="{BB962C8B-B14F-4D97-AF65-F5344CB8AC3E}">
        <p14:creationId xmlns:p14="http://schemas.microsoft.com/office/powerpoint/2010/main" val="182419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1457</Words>
  <Application>Microsoft Office PowerPoint</Application>
  <PresentationFormat>Widescreen</PresentationFormat>
  <Paragraphs>162</Paragraphs>
  <Slides>27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Rounded MT Bold</vt:lpstr>
      <vt:lpstr>Calibri</vt:lpstr>
      <vt:lpstr>Calibri Light</vt:lpstr>
      <vt:lpstr>Museo Sans 300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12</cp:revision>
  <dcterms:created xsi:type="dcterms:W3CDTF">2022-05-10T01:11:12Z</dcterms:created>
  <dcterms:modified xsi:type="dcterms:W3CDTF">2022-06-29T01:37:51Z</dcterms:modified>
</cp:coreProperties>
</file>