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87" r:id="rId3"/>
    <p:sldId id="388" r:id="rId4"/>
    <p:sldId id="389" r:id="rId5"/>
    <p:sldId id="407" r:id="rId6"/>
    <p:sldId id="469" r:id="rId7"/>
    <p:sldId id="481" r:id="rId8"/>
    <p:sldId id="482" r:id="rId9"/>
    <p:sldId id="471" r:id="rId10"/>
    <p:sldId id="483" r:id="rId11"/>
    <p:sldId id="472" r:id="rId12"/>
    <p:sldId id="484" r:id="rId13"/>
    <p:sldId id="485" r:id="rId14"/>
    <p:sldId id="486" r:id="rId15"/>
    <p:sldId id="474" r:id="rId16"/>
    <p:sldId id="487" r:id="rId17"/>
    <p:sldId id="488" r:id="rId18"/>
    <p:sldId id="489" r:id="rId19"/>
    <p:sldId id="475" r:id="rId20"/>
    <p:sldId id="490" r:id="rId21"/>
    <p:sldId id="491" r:id="rId22"/>
    <p:sldId id="492" r:id="rId23"/>
    <p:sldId id="493" r:id="rId24"/>
    <p:sldId id="509" r:id="rId25"/>
    <p:sldId id="495" r:id="rId26"/>
    <p:sldId id="496" r:id="rId27"/>
    <p:sldId id="497" r:id="rId28"/>
    <p:sldId id="498" r:id="rId29"/>
    <p:sldId id="499" r:id="rId30"/>
    <p:sldId id="500" r:id="rId31"/>
    <p:sldId id="510" r:id="rId32"/>
    <p:sldId id="501" r:id="rId33"/>
    <p:sldId id="502" r:id="rId34"/>
    <p:sldId id="503" r:id="rId35"/>
    <p:sldId id="504" r:id="rId36"/>
    <p:sldId id="511" r:id="rId37"/>
    <p:sldId id="505" r:id="rId38"/>
    <p:sldId id="506" r:id="rId39"/>
    <p:sldId id="507" r:id="rId40"/>
    <p:sldId id="508"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66" d="100"/>
          <a:sy n="66" d="100"/>
        </p:scale>
        <p:origin x="84" y="24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E22F4C-B8EE-451C-BB94-135B49F6E734}"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33547203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E22F4C-B8EE-451C-BB94-135B49F6E734}"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3737628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E22F4C-B8EE-451C-BB94-135B49F6E734}"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1390942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E22F4C-B8EE-451C-BB94-135B49F6E734}"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2963256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E22F4C-B8EE-451C-BB94-135B49F6E734}"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25539922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E22F4C-B8EE-451C-BB94-135B49F6E734}" type="datetimeFigureOut">
              <a:rPr lang="en-US" smtClean="0"/>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119308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E22F4C-B8EE-451C-BB94-135B49F6E734}" type="datetimeFigureOut">
              <a:rPr lang="en-US" smtClean="0"/>
              <a:t>6/29/2022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0542830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E22F4C-B8EE-451C-BB94-135B49F6E734}" type="datetimeFigureOut">
              <a:rPr lang="en-US" smtClean="0"/>
              <a:t>6/29/2022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2599706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E22F4C-B8EE-451C-BB94-135B49F6E734}" type="datetimeFigureOut">
              <a:rPr lang="en-US" smtClean="0"/>
              <a:t>6/29/2022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223657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E22F4C-B8EE-451C-BB94-135B49F6E734}" type="datetimeFigureOut">
              <a:rPr lang="en-US" smtClean="0"/>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59802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E22F4C-B8EE-451C-BB94-135B49F6E734}" type="datetimeFigureOut">
              <a:rPr lang="en-US" smtClean="0"/>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3158173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E22F4C-B8EE-451C-BB94-135B49F6E734}" type="datetimeFigureOut">
              <a:rPr lang="en-US" smtClean="0"/>
              <a:t>6/29/2022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83FA13-21EC-42E1-A201-EB329F776CB3}" type="slidenum">
              <a:rPr lang="en-US" smtClean="0"/>
              <a:t>‹#›</a:t>
            </a:fld>
            <a:endParaRPr lang="en-US"/>
          </a:p>
        </p:txBody>
      </p:sp>
    </p:spTree>
    <p:extLst>
      <p:ext uri="{BB962C8B-B14F-4D97-AF65-F5344CB8AC3E}">
        <p14:creationId xmlns:p14="http://schemas.microsoft.com/office/powerpoint/2010/main" val="3632145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8.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7.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25.png"/><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9.png"/><Relationship Id="rId4"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9.png"/><Relationship Id="rId4"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9.png"/><Relationship Id="rId4"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jpeg"/><Relationship Id="rId7"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10" Type="http://schemas.openxmlformats.org/officeDocument/2006/relationships/image" Target="../media/image10.png"/><Relationship Id="rId4" Type="http://schemas.openxmlformats.org/officeDocument/2006/relationships/image" Target="../media/image6.jpeg"/><Relationship Id="rId9"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C09DC8E8-E537-0427-DFFB-D43A547D8E8E}"/>
              </a:ext>
            </a:extLst>
          </p:cNvPr>
          <p:cNvSpPr/>
          <p:nvPr/>
        </p:nvSpPr>
        <p:spPr>
          <a:xfrm>
            <a:off x="5270703" y="1252332"/>
            <a:ext cx="5513622" cy="779733"/>
          </a:xfrm>
          <a:prstGeom prst="rect">
            <a:avLst/>
          </a:prstGeom>
          <a:noFill/>
        </p:spPr>
        <p:txBody>
          <a:bodyPr wrap="none" lIns="121887" tIns="60944" rIns="121887" bIns="60944">
            <a:spAutoFit/>
          </a:bodyPr>
          <a:lstStyle/>
          <a:p>
            <a:pPr algn="ctr"/>
            <a:r>
              <a:rPr lang="en-US" sz="4267" b="1" dirty="0">
                <a:ln w="0"/>
                <a:solidFill>
                  <a:srgbClr val="002060"/>
                </a:solidFill>
                <a:latin typeface="Arial" panose="020B0604020202020204" pitchFamily="34" charset="0"/>
                <a:cs typeface="Arial" panose="020B0604020202020204" pitchFamily="34" charset="0"/>
              </a:rPr>
              <a:t>Media </a:t>
            </a:r>
            <a:r>
              <a:rPr lang="en-US" sz="4267" b="1" dirty="0" err="1">
                <a:ln w="0"/>
                <a:solidFill>
                  <a:srgbClr val="002060"/>
                </a:solidFill>
                <a:latin typeface="Arial" panose="020B0604020202020204" pitchFamily="34" charset="0"/>
                <a:cs typeface="Arial" panose="020B0604020202020204" pitchFamily="34" charset="0"/>
              </a:rPr>
              <a:t>Pembelajaran</a:t>
            </a:r>
            <a:endParaRPr lang="en-US" sz="4267" b="1" dirty="0">
              <a:ln w="0"/>
              <a:solidFill>
                <a:srgbClr val="002060"/>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64FCCB8F-3B9B-D4FD-1E58-9EAE43377F2A}"/>
              </a:ext>
            </a:extLst>
          </p:cNvPr>
          <p:cNvSpPr/>
          <p:nvPr/>
        </p:nvSpPr>
        <p:spPr>
          <a:xfrm>
            <a:off x="5277650" y="2370312"/>
            <a:ext cx="5615476" cy="2667301"/>
          </a:xfrm>
          <a:prstGeom prst="rect">
            <a:avLst/>
          </a:prstGeom>
          <a:noFill/>
        </p:spPr>
        <p:txBody>
          <a:bodyPr wrap="square" lIns="121887" tIns="60944" rIns="121887" bIns="60944">
            <a:spAutoFit/>
          </a:bodyPr>
          <a:lstStyle/>
          <a:p>
            <a:pPr algn="ctr"/>
            <a:r>
              <a:rPr lang="en-US" sz="3733" b="1" dirty="0" err="1">
                <a:ln w="0"/>
                <a:solidFill>
                  <a:schemeClr val="tx1">
                    <a:lumMod val="65000"/>
                    <a:lumOff val="35000"/>
                  </a:schemeClr>
                </a:solidFill>
                <a:latin typeface="Arial" panose="020B0604020202020204" pitchFamily="34" charset="0"/>
                <a:cs typeface="Arial" panose="020B0604020202020204" pitchFamily="34" charset="0"/>
              </a:rPr>
              <a:t>Pendidikan</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Jasmani</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Olahraga</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dan</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Kesehatan</a:t>
            </a:r>
            <a:endParaRPr lang="en-US" sz="3733" b="1" dirty="0">
              <a:ln w="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2667" b="1" dirty="0">
              <a:ln w="0"/>
              <a:solidFill>
                <a:schemeClr val="tx1">
                  <a:lumMod val="65000"/>
                  <a:lumOff val="35000"/>
                </a:schemeClr>
              </a:solidFill>
              <a:latin typeface="Arial" panose="020B0604020202020204" pitchFamily="34" charset="0"/>
              <a:cs typeface="Arial" panose="020B0604020202020204" pitchFamily="34" charset="0"/>
            </a:endParaRPr>
          </a:p>
          <a:p>
            <a:pPr algn="ctr"/>
            <a:r>
              <a:rPr lang="en-US" sz="2667" b="1" dirty="0" err="1">
                <a:ln w="0"/>
                <a:solidFill>
                  <a:schemeClr val="tx1">
                    <a:lumMod val="65000"/>
                    <a:lumOff val="35000"/>
                  </a:schemeClr>
                </a:solidFill>
                <a:latin typeface="Arial" panose="020B0604020202020204" pitchFamily="34" charset="0"/>
                <a:cs typeface="Arial" panose="020B0604020202020204" pitchFamily="34" charset="0"/>
              </a:rPr>
              <a:t>Untuk</a:t>
            </a:r>
            <a:r>
              <a:rPr lang="en-US" sz="2667" b="1" dirty="0">
                <a:ln w="0"/>
                <a:solidFill>
                  <a:schemeClr val="tx1">
                    <a:lumMod val="65000"/>
                    <a:lumOff val="35000"/>
                  </a:schemeClr>
                </a:solidFill>
                <a:latin typeface="Arial" panose="020B0604020202020204" pitchFamily="34" charset="0"/>
                <a:cs typeface="Arial" panose="020B0604020202020204" pitchFamily="34" charset="0"/>
              </a:rPr>
              <a:t> SMP/MTs </a:t>
            </a:r>
            <a:r>
              <a:rPr lang="en-US" sz="2667" b="1" dirty="0" err="1">
                <a:ln w="0"/>
                <a:solidFill>
                  <a:schemeClr val="tx1">
                    <a:lumMod val="65000"/>
                    <a:lumOff val="35000"/>
                  </a:schemeClr>
                </a:solidFill>
                <a:latin typeface="Arial" panose="020B0604020202020204" pitchFamily="34" charset="0"/>
                <a:cs typeface="Arial" panose="020B0604020202020204" pitchFamily="34" charset="0"/>
              </a:rPr>
              <a:t>Kelas</a:t>
            </a:r>
            <a:r>
              <a:rPr lang="en-US" sz="2667" b="1" dirty="0">
                <a:ln w="0"/>
                <a:solidFill>
                  <a:schemeClr val="tx1">
                    <a:lumMod val="65000"/>
                    <a:lumOff val="35000"/>
                  </a:schemeClr>
                </a:solidFill>
                <a:latin typeface="Arial" panose="020B0604020202020204" pitchFamily="34" charset="0"/>
                <a:cs typeface="Arial" panose="020B0604020202020204" pitchFamily="34" charset="0"/>
              </a:rPr>
              <a:t> VII </a:t>
            </a:r>
          </a:p>
        </p:txBody>
      </p:sp>
      <p:grpSp>
        <p:nvGrpSpPr>
          <p:cNvPr id="6" name="Group 5">
            <a:extLst>
              <a:ext uri="{FF2B5EF4-FFF2-40B4-BE49-F238E27FC236}">
                <a16:creationId xmlns:a16="http://schemas.microsoft.com/office/drawing/2014/main" id="{677D3EC2-4A0B-11ED-E86D-B668CE326471}"/>
              </a:ext>
            </a:extLst>
          </p:cNvPr>
          <p:cNvGrpSpPr/>
          <p:nvPr/>
        </p:nvGrpSpPr>
        <p:grpSpPr>
          <a:xfrm>
            <a:off x="864760" y="542637"/>
            <a:ext cx="3860800" cy="5105036"/>
            <a:chOff x="648570" y="438150"/>
            <a:chExt cx="2895600" cy="3828777"/>
          </a:xfrm>
        </p:grpSpPr>
        <p:sp>
          <p:nvSpPr>
            <p:cNvPr id="7" name="Cube 6">
              <a:extLst>
                <a:ext uri="{FF2B5EF4-FFF2-40B4-BE49-F238E27FC236}">
                  <a16:creationId xmlns:a16="http://schemas.microsoft.com/office/drawing/2014/main" id="{98160949-CF98-7040-1529-8D42B690ED18}"/>
                </a:ext>
              </a:extLst>
            </p:cNvPr>
            <p:cNvSpPr/>
            <p:nvPr/>
          </p:nvSpPr>
          <p:spPr>
            <a:xfrm>
              <a:off x="648570" y="438150"/>
              <a:ext cx="2895600" cy="3828777"/>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87" tIns="60944" rIns="121887" bIns="60944" rtlCol="0" anchor="ctr"/>
            <a:lstStyle/>
            <a:p>
              <a:pPr algn="ctr"/>
              <a:endParaRPr lang="en-US" sz="2400" dirty="0"/>
            </a:p>
          </p:txBody>
        </p:sp>
        <p:pic>
          <p:nvPicPr>
            <p:cNvPr id="8" name="Picture 7">
              <a:extLst>
                <a:ext uri="{FF2B5EF4-FFF2-40B4-BE49-F238E27FC236}">
                  <a16:creationId xmlns:a16="http://schemas.microsoft.com/office/drawing/2014/main" id="{75D098C4-3AAB-121D-74F3-780220DE749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1546" y="559525"/>
              <a:ext cx="2674476" cy="3696304"/>
            </a:xfrm>
            <a:prstGeom prst="rect">
              <a:avLst/>
            </a:prstGeom>
          </p:spPr>
        </p:pic>
      </p:grpSp>
    </p:spTree>
    <p:extLst>
      <p:ext uri="{BB962C8B-B14F-4D97-AF65-F5344CB8AC3E}">
        <p14:creationId xmlns:p14="http://schemas.microsoft.com/office/powerpoint/2010/main" val="12791807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203199" y="1533937"/>
            <a:ext cx="3795595"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1. </a:t>
            </a:r>
            <a:r>
              <a:rPr lang="nb-NO" sz="2667" b="1" dirty="0">
                <a:solidFill>
                  <a:srgbClr val="7030A0"/>
                </a:solidFill>
                <a:latin typeface="Arial" panose="020B0604020202020204" pitchFamily="34" charset="0"/>
                <a:cs typeface="Arial" panose="020B0604020202020204" pitchFamily="34" charset="0"/>
              </a:rPr>
              <a:t>Komposisi Tubuh</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625299" y="2148707"/>
            <a:ext cx="7081138" cy="2754600"/>
          </a:xfrm>
          <a:prstGeom prst="rect">
            <a:avLst/>
          </a:prstGeom>
          <a:noFill/>
        </p:spPr>
        <p:txBody>
          <a:bodyPr wrap="square">
            <a:spAutoFit/>
          </a:bodyPr>
          <a:lstStyle/>
          <a:p>
            <a:pPr marL="342900" indent="-342900">
              <a:buFont typeface="Arial" panose="020B0604020202020204" pitchFamily="34" charset="0"/>
              <a:buChar char="•"/>
            </a:pPr>
            <a:r>
              <a:rPr lang="id-ID" sz="2400" dirty="0"/>
              <a:t>Pengukuran komposisi tubuh dilakukan untuk mendapatkan persentase air, lemak, otot, dan tulang dalam tubuh.</a:t>
            </a:r>
          </a:p>
          <a:p>
            <a:pPr marL="342900" indent="-342900">
              <a:spcBef>
                <a:spcPts val="600"/>
              </a:spcBef>
              <a:buFont typeface="Arial" panose="020B0604020202020204" pitchFamily="34" charset="0"/>
              <a:buChar char="•"/>
            </a:pPr>
            <a:r>
              <a:rPr lang="id-ID" sz="2400" dirty="0"/>
              <a:t>Komposisi tubuh bermanfaat untuk mendeteksi kebutuhan tubuh terhadap asupan makanan dan juga untuk mendapatkan informasi terhadap upaya pencegahan dan penanganan penyakit.</a:t>
            </a:r>
            <a:endParaRPr lang="sv-SE" sz="2400" dirty="0"/>
          </a:p>
        </p:txBody>
      </p:sp>
      <p:pic>
        <p:nvPicPr>
          <p:cNvPr id="3" name="Picture 2">
            <a:extLst>
              <a:ext uri="{FF2B5EF4-FFF2-40B4-BE49-F238E27FC236}">
                <a16:creationId xmlns:a16="http://schemas.microsoft.com/office/drawing/2014/main" id="{6A11252B-5884-A2EF-A17E-5623F5748EDF}"/>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395" t="4378" r="12096"/>
          <a:stretch/>
        </p:blipFill>
        <p:spPr>
          <a:xfrm>
            <a:off x="7706437" y="1862104"/>
            <a:ext cx="4107976" cy="4190833"/>
          </a:xfrm>
          <a:prstGeom prst="rect">
            <a:avLst/>
          </a:prstGeom>
        </p:spPr>
      </p:pic>
    </p:spTree>
    <p:extLst>
      <p:ext uri="{BB962C8B-B14F-4D97-AF65-F5344CB8AC3E}">
        <p14:creationId xmlns:p14="http://schemas.microsoft.com/office/powerpoint/2010/main" val="1993554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533432"/>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a:t>
            </a:r>
            <a:r>
              <a:rPr lang="nb-NO" sz="2667" b="1" dirty="0">
                <a:solidFill>
                  <a:srgbClr val="7030A0"/>
                </a:solidFill>
                <a:latin typeface="Arial" panose="020B0604020202020204" pitchFamily="34" charset="0"/>
                <a:cs typeface="Arial" panose="020B0604020202020204" pitchFamily="34" charset="0"/>
              </a:rPr>
              <a:t>Latihan Peningkatan Kebugaran Jasmani</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4" name="TextBox 13">
            <a:extLst>
              <a:ext uri="{FF2B5EF4-FFF2-40B4-BE49-F238E27FC236}">
                <a16:creationId xmlns:a16="http://schemas.microsoft.com/office/drawing/2014/main" id="{209887B4-A60C-9BB5-E7D4-2742E633340E}"/>
              </a:ext>
            </a:extLst>
          </p:cNvPr>
          <p:cNvSpPr txBox="1"/>
          <p:nvPr/>
        </p:nvSpPr>
        <p:spPr>
          <a:xfrm>
            <a:off x="606175" y="1158743"/>
            <a:ext cx="1546432" cy="461665"/>
          </a:xfrm>
          <a:prstGeom prst="rect">
            <a:avLst/>
          </a:prstGeom>
          <a:noFill/>
        </p:spPr>
        <p:txBody>
          <a:bodyPr wrap="square">
            <a:spAutoFit/>
          </a:bodyPr>
          <a:lstStyle/>
          <a:p>
            <a:r>
              <a:rPr lang="fi-FI" sz="2400" i="1" dirty="0">
                <a:solidFill>
                  <a:srgbClr val="7030A0"/>
                </a:solidFill>
              </a:rPr>
              <a:t>B</a:t>
            </a:r>
            <a:r>
              <a:rPr lang="id-ID" sz="2400" i="1" dirty="0">
                <a:solidFill>
                  <a:srgbClr val="7030A0"/>
                </a:solidFill>
              </a:rPr>
              <a:t>ergerak</a:t>
            </a:r>
            <a:endParaRPr lang="en-ID" sz="2400" i="1" dirty="0">
              <a:solidFill>
                <a:srgbClr val="7030A0"/>
              </a:solidFill>
            </a:endParaRPr>
          </a:p>
        </p:txBody>
      </p:sp>
      <p:sp>
        <p:nvSpPr>
          <p:cNvPr id="12" name="TextBox 11">
            <a:extLst>
              <a:ext uri="{FF2B5EF4-FFF2-40B4-BE49-F238E27FC236}">
                <a16:creationId xmlns:a16="http://schemas.microsoft.com/office/drawing/2014/main" id="{C103298F-ABEA-7553-0AAA-053488BB8EAF}"/>
              </a:ext>
            </a:extLst>
          </p:cNvPr>
          <p:cNvSpPr txBox="1"/>
          <p:nvPr/>
        </p:nvSpPr>
        <p:spPr>
          <a:xfrm>
            <a:off x="5647396" y="1794186"/>
            <a:ext cx="5739940" cy="2805063"/>
          </a:xfrm>
          <a:prstGeom prst="rect">
            <a:avLst/>
          </a:prstGeom>
          <a:noFill/>
        </p:spPr>
        <p:txBody>
          <a:bodyPr wrap="square">
            <a:spAutoFit/>
          </a:bodyPr>
          <a:lstStyle/>
          <a:p>
            <a:pPr>
              <a:lnSpc>
                <a:spcPct val="150000"/>
              </a:lnSpc>
            </a:pPr>
            <a:r>
              <a:rPr lang="sv-SE" sz="2400" dirty="0"/>
              <a:t>Bergerak (</a:t>
            </a:r>
            <a:r>
              <a:rPr lang="sv-SE" sz="2400" i="1" dirty="0"/>
              <a:t>move</a:t>
            </a:r>
            <a:r>
              <a:rPr lang="sv-SE" sz="2400" dirty="0"/>
              <a:t>) adalah rangkaian gerak dinamis yang dilakukan</a:t>
            </a:r>
            <a:r>
              <a:rPr lang="id-ID" sz="2400" dirty="0"/>
              <a:t> </a:t>
            </a:r>
            <a:r>
              <a:rPr lang="sv-SE" sz="2400" dirty="0"/>
              <a:t>secara berulang-ulang dalam jangka waktu tertentu, seperti joging,</a:t>
            </a:r>
            <a:r>
              <a:rPr lang="id-ID" sz="2400" dirty="0"/>
              <a:t> </a:t>
            </a:r>
            <a:r>
              <a:rPr lang="sv-SE" sz="2400" dirty="0"/>
              <a:t>senam aerobik, bersepeda, berenang, dan lari.</a:t>
            </a:r>
            <a:endParaRPr lang="id-ID" sz="2400" dirty="0"/>
          </a:p>
        </p:txBody>
      </p:sp>
      <p:pic>
        <p:nvPicPr>
          <p:cNvPr id="3" name="Picture 2">
            <a:extLst>
              <a:ext uri="{FF2B5EF4-FFF2-40B4-BE49-F238E27FC236}">
                <a16:creationId xmlns:a16="http://schemas.microsoft.com/office/drawing/2014/main" id="{D7B6E4C2-7AB1-21E7-7D6A-AF5D4C3AF20D}"/>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8567" t="6367" r="4009" b="7778"/>
          <a:stretch/>
        </p:blipFill>
        <p:spPr>
          <a:xfrm>
            <a:off x="1379391" y="1794186"/>
            <a:ext cx="4010128" cy="4530382"/>
          </a:xfrm>
          <a:prstGeom prst="rect">
            <a:avLst/>
          </a:prstGeom>
        </p:spPr>
      </p:pic>
    </p:spTree>
    <p:extLst>
      <p:ext uri="{BB962C8B-B14F-4D97-AF65-F5344CB8AC3E}">
        <p14:creationId xmlns:p14="http://schemas.microsoft.com/office/powerpoint/2010/main" val="39730325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533432"/>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a:t>
            </a:r>
            <a:r>
              <a:rPr lang="nb-NO" sz="2667" b="1" dirty="0">
                <a:solidFill>
                  <a:srgbClr val="7030A0"/>
                </a:solidFill>
                <a:latin typeface="Arial" panose="020B0604020202020204" pitchFamily="34" charset="0"/>
                <a:cs typeface="Arial" panose="020B0604020202020204" pitchFamily="34" charset="0"/>
              </a:rPr>
              <a:t>Latihan Peningkatan Kebugaran Jasmani</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4" name="TextBox 13">
            <a:extLst>
              <a:ext uri="{FF2B5EF4-FFF2-40B4-BE49-F238E27FC236}">
                <a16:creationId xmlns:a16="http://schemas.microsoft.com/office/drawing/2014/main" id="{209887B4-A60C-9BB5-E7D4-2742E633340E}"/>
              </a:ext>
            </a:extLst>
          </p:cNvPr>
          <p:cNvSpPr txBox="1"/>
          <p:nvPr/>
        </p:nvSpPr>
        <p:spPr>
          <a:xfrm>
            <a:off x="609913" y="1158743"/>
            <a:ext cx="4112211" cy="461665"/>
          </a:xfrm>
          <a:prstGeom prst="rect">
            <a:avLst/>
          </a:prstGeom>
          <a:noFill/>
        </p:spPr>
        <p:txBody>
          <a:bodyPr wrap="square">
            <a:spAutoFit/>
          </a:bodyPr>
          <a:lstStyle/>
          <a:p>
            <a:r>
              <a:rPr lang="id-ID" sz="2400" i="1" dirty="0">
                <a:solidFill>
                  <a:srgbClr val="7030A0"/>
                </a:solidFill>
              </a:rPr>
              <a:t>Mengangkat</a:t>
            </a:r>
            <a:endParaRPr lang="en-ID" sz="2400" i="1" dirty="0">
              <a:solidFill>
                <a:srgbClr val="7030A0"/>
              </a:solidFill>
            </a:endParaRPr>
          </a:p>
        </p:txBody>
      </p:sp>
      <p:sp>
        <p:nvSpPr>
          <p:cNvPr id="12" name="TextBox 11">
            <a:extLst>
              <a:ext uri="{FF2B5EF4-FFF2-40B4-BE49-F238E27FC236}">
                <a16:creationId xmlns:a16="http://schemas.microsoft.com/office/drawing/2014/main" id="{C103298F-ABEA-7553-0AAA-053488BB8EAF}"/>
              </a:ext>
            </a:extLst>
          </p:cNvPr>
          <p:cNvSpPr txBox="1"/>
          <p:nvPr/>
        </p:nvSpPr>
        <p:spPr>
          <a:xfrm>
            <a:off x="1201003" y="1794186"/>
            <a:ext cx="10186333" cy="2251065"/>
          </a:xfrm>
          <a:prstGeom prst="rect">
            <a:avLst/>
          </a:prstGeom>
          <a:noFill/>
        </p:spPr>
        <p:txBody>
          <a:bodyPr wrap="square">
            <a:spAutoFit/>
          </a:bodyPr>
          <a:lstStyle/>
          <a:p>
            <a:pPr>
              <a:lnSpc>
                <a:spcPct val="150000"/>
              </a:lnSpc>
            </a:pPr>
            <a:r>
              <a:rPr lang="sv-SE" sz="2400" dirty="0"/>
              <a:t>Mengangkat (</a:t>
            </a:r>
            <a:r>
              <a:rPr lang="sv-SE" sz="2400" i="1" dirty="0"/>
              <a:t>lift</a:t>
            </a:r>
            <a:r>
              <a:rPr lang="sv-SE" sz="2400" dirty="0"/>
              <a:t>) adalah rangkaian gerak melawan beban,</a:t>
            </a:r>
            <a:r>
              <a:rPr lang="id-ID" sz="2400" dirty="0"/>
              <a:t> </a:t>
            </a:r>
            <a:r>
              <a:rPr lang="sv-SE" sz="2400" dirty="0"/>
              <a:t>seperti mengangkat, mendorong, menarik beban baik berat tubuh</a:t>
            </a:r>
            <a:r>
              <a:rPr lang="id-ID" sz="2400" dirty="0"/>
              <a:t> </a:t>
            </a:r>
            <a:r>
              <a:rPr lang="sv-SE" sz="2400" dirty="0"/>
              <a:t>sendiri maupun beban dari suatu benda (dambel, barbel, dan bola</a:t>
            </a:r>
            <a:r>
              <a:rPr lang="id-ID" sz="2400" dirty="0"/>
              <a:t> </a:t>
            </a:r>
            <a:r>
              <a:rPr lang="sv-SE" sz="2400" dirty="0"/>
              <a:t>medisin). Latihan yang dilakukan, antara lain </a:t>
            </a:r>
            <a:r>
              <a:rPr lang="sv-SE" sz="2400" i="1" dirty="0"/>
              <a:t>push-up, back-up, </a:t>
            </a:r>
            <a:r>
              <a:rPr lang="sv-SE" sz="2400" dirty="0"/>
              <a:t>dan</a:t>
            </a:r>
            <a:r>
              <a:rPr lang="id-ID" sz="2400" i="1" dirty="0"/>
              <a:t> </a:t>
            </a:r>
            <a:r>
              <a:rPr lang="sv-SE" sz="2400" i="1" dirty="0"/>
              <a:t>sit-up</a:t>
            </a:r>
            <a:r>
              <a:rPr lang="sv-SE" sz="2400" dirty="0"/>
              <a:t>.</a:t>
            </a:r>
            <a:endParaRPr lang="id-ID" sz="2400" dirty="0"/>
          </a:p>
        </p:txBody>
      </p:sp>
      <p:grpSp>
        <p:nvGrpSpPr>
          <p:cNvPr id="6" name="Group 5">
            <a:extLst>
              <a:ext uri="{FF2B5EF4-FFF2-40B4-BE49-F238E27FC236}">
                <a16:creationId xmlns:a16="http://schemas.microsoft.com/office/drawing/2014/main" id="{2E8E6D35-FA0B-4C8F-FFFF-622DF6B5DE9F}"/>
              </a:ext>
            </a:extLst>
          </p:cNvPr>
          <p:cNvGrpSpPr/>
          <p:nvPr/>
        </p:nvGrpSpPr>
        <p:grpSpPr>
          <a:xfrm>
            <a:off x="1555845" y="4298908"/>
            <a:ext cx="9264435" cy="2305434"/>
            <a:chOff x="1080488" y="4301633"/>
            <a:chExt cx="9264435" cy="2305434"/>
          </a:xfrm>
        </p:grpSpPr>
        <p:pic>
          <p:nvPicPr>
            <p:cNvPr id="5" name="Picture 4">
              <a:extLst>
                <a:ext uri="{FF2B5EF4-FFF2-40B4-BE49-F238E27FC236}">
                  <a16:creationId xmlns:a16="http://schemas.microsoft.com/office/drawing/2014/main" id="{618B1CE9-0579-9156-53E3-7DCA9471985E}"/>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0000" t="43382" b="16780"/>
            <a:stretch/>
          </p:blipFill>
          <p:spPr>
            <a:xfrm>
              <a:off x="6371957" y="4533826"/>
              <a:ext cx="3935024" cy="2073241"/>
            </a:xfrm>
            <a:prstGeom prst="rect">
              <a:avLst/>
            </a:prstGeom>
          </p:spPr>
        </p:pic>
        <p:pic>
          <p:nvPicPr>
            <p:cNvPr id="9" name="Picture 8">
              <a:extLst>
                <a:ext uri="{FF2B5EF4-FFF2-40B4-BE49-F238E27FC236}">
                  <a16:creationId xmlns:a16="http://schemas.microsoft.com/office/drawing/2014/main" id="{8712BAD5-E6E0-AE88-24FE-53754C2035EC}"/>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0000" t="4775" b="54661"/>
            <a:stretch/>
          </p:blipFill>
          <p:spPr>
            <a:xfrm>
              <a:off x="1080488" y="4301633"/>
              <a:ext cx="3935024" cy="2111060"/>
            </a:xfrm>
            <a:prstGeom prst="rect">
              <a:avLst/>
            </a:prstGeom>
          </p:spPr>
        </p:pic>
        <p:sp>
          <p:nvSpPr>
            <p:cNvPr id="10" name="Rectangle 9">
              <a:extLst>
                <a:ext uri="{FF2B5EF4-FFF2-40B4-BE49-F238E27FC236}">
                  <a16:creationId xmlns:a16="http://schemas.microsoft.com/office/drawing/2014/main" id="{52335515-F7F1-0F05-4CBA-13D06E1431EE}"/>
                </a:ext>
              </a:extLst>
            </p:cNvPr>
            <p:cNvSpPr/>
            <p:nvPr/>
          </p:nvSpPr>
          <p:spPr>
            <a:xfrm flipV="1">
              <a:off x="1885019" y="6223380"/>
              <a:ext cx="8459904" cy="554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13735836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533432"/>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a:t>
            </a:r>
            <a:r>
              <a:rPr lang="nb-NO" sz="2667" b="1" dirty="0">
                <a:solidFill>
                  <a:srgbClr val="7030A0"/>
                </a:solidFill>
                <a:latin typeface="Arial" panose="020B0604020202020204" pitchFamily="34" charset="0"/>
                <a:cs typeface="Arial" panose="020B0604020202020204" pitchFamily="34" charset="0"/>
              </a:rPr>
              <a:t>Latihan Peningkatan Kebugaran Jasmani</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4" name="TextBox 13">
            <a:extLst>
              <a:ext uri="{FF2B5EF4-FFF2-40B4-BE49-F238E27FC236}">
                <a16:creationId xmlns:a16="http://schemas.microsoft.com/office/drawing/2014/main" id="{209887B4-A60C-9BB5-E7D4-2742E633340E}"/>
              </a:ext>
            </a:extLst>
          </p:cNvPr>
          <p:cNvSpPr txBox="1"/>
          <p:nvPr/>
        </p:nvSpPr>
        <p:spPr>
          <a:xfrm>
            <a:off x="609913" y="1158743"/>
            <a:ext cx="4112211" cy="461665"/>
          </a:xfrm>
          <a:prstGeom prst="rect">
            <a:avLst/>
          </a:prstGeom>
          <a:noFill/>
        </p:spPr>
        <p:txBody>
          <a:bodyPr wrap="square">
            <a:spAutoFit/>
          </a:bodyPr>
          <a:lstStyle/>
          <a:p>
            <a:r>
              <a:rPr lang="id-ID" sz="2400" i="1" dirty="0">
                <a:solidFill>
                  <a:srgbClr val="7030A0"/>
                </a:solidFill>
              </a:rPr>
              <a:t>Meregang</a:t>
            </a:r>
            <a:endParaRPr lang="en-ID" sz="2400" i="1" dirty="0">
              <a:solidFill>
                <a:srgbClr val="7030A0"/>
              </a:solidFill>
            </a:endParaRPr>
          </a:p>
        </p:txBody>
      </p:sp>
      <p:sp>
        <p:nvSpPr>
          <p:cNvPr id="12" name="TextBox 11">
            <a:extLst>
              <a:ext uri="{FF2B5EF4-FFF2-40B4-BE49-F238E27FC236}">
                <a16:creationId xmlns:a16="http://schemas.microsoft.com/office/drawing/2014/main" id="{C103298F-ABEA-7553-0AAA-053488BB8EAF}"/>
              </a:ext>
            </a:extLst>
          </p:cNvPr>
          <p:cNvSpPr txBox="1"/>
          <p:nvPr/>
        </p:nvSpPr>
        <p:spPr>
          <a:xfrm>
            <a:off x="6296169" y="2018914"/>
            <a:ext cx="5382292" cy="2805063"/>
          </a:xfrm>
          <a:prstGeom prst="rect">
            <a:avLst/>
          </a:prstGeom>
          <a:noFill/>
        </p:spPr>
        <p:txBody>
          <a:bodyPr wrap="square">
            <a:spAutoFit/>
          </a:bodyPr>
          <a:lstStyle/>
          <a:p>
            <a:pPr>
              <a:lnSpc>
                <a:spcPct val="150000"/>
              </a:lnSpc>
            </a:pPr>
            <a:r>
              <a:rPr lang="sv-SE" sz="2400" dirty="0"/>
              <a:t>Meregang (</a:t>
            </a:r>
            <a:r>
              <a:rPr lang="sv-SE" sz="2400" i="1" dirty="0"/>
              <a:t>stretch</a:t>
            </a:r>
            <a:r>
              <a:rPr lang="sv-SE" sz="2400" dirty="0"/>
              <a:t>) adalah rangkaian gerak mengukur otot</a:t>
            </a:r>
            <a:r>
              <a:rPr lang="id-ID" sz="2400" dirty="0"/>
              <a:t> </a:t>
            </a:r>
            <a:r>
              <a:rPr lang="sv-SE" sz="2400" dirty="0"/>
              <a:t>dan meregang persendian. Jenis latihan ini sangat berguna untuk</a:t>
            </a:r>
            <a:r>
              <a:rPr lang="id-ID" sz="2400" dirty="0"/>
              <a:t> </a:t>
            </a:r>
            <a:r>
              <a:rPr lang="sv-SE" sz="2400" dirty="0"/>
              <a:t>meningkatkan kelentukan persendian dan kelentukan otot.</a:t>
            </a:r>
            <a:endParaRPr lang="id-ID" sz="2400" dirty="0"/>
          </a:p>
        </p:txBody>
      </p:sp>
      <p:pic>
        <p:nvPicPr>
          <p:cNvPr id="3" name="Picture 2">
            <a:extLst>
              <a:ext uri="{FF2B5EF4-FFF2-40B4-BE49-F238E27FC236}">
                <a16:creationId xmlns:a16="http://schemas.microsoft.com/office/drawing/2014/main" id="{616346D7-1B7C-5702-E8E8-F3D968C9B075}"/>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16896" r="47878" b="2288"/>
          <a:stretch/>
        </p:blipFill>
        <p:spPr>
          <a:xfrm>
            <a:off x="1048808" y="1813060"/>
            <a:ext cx="4729300" cy="4511508"/>
          </a:xfrm>
          <a:prstGeom prst="rect">
            <a:avLst/>
          </a:prstGeom>
        </p:spPr>
      </p:pic>
    </p:spTree>
    <p:extLst>
      <p:ext uri="{BB962C8B-B14F-4D97-AF65-F5344CB8AC3E}">
        <p14:creationId xmlns:p14="http://schemas.microsoft.com/office/powerpoint/2010/main" val="40667460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533432"/>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a:t>
            </a:r>
            <a:r>
              <a:rPr lang="nb-NO" sz="2667" b="1" dirty="0">
                <a:solidFill>
                  <a:srgbClr val="7030A0"/>
                </a:solidFill>
                <a:latin typeface="Arial" panose="020B0604020202020204" pitchFamily="34" charset="0"/>
                <a:cs typeface="Arial" panose="020B0604020202020204" pitchFamily="34" charset="0"/>
              </a:rPr>
              <a:t>Latihan Peningkatan Kebugaran Jasmani</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4" name="TextBox 13">
            <a:extLst>
              <a:ext uri="{FF2B5EF4-FFF2-40B4-BE49-F238E27FC236}">
                <a16:creationId xmlns:a16="http://schemas.microsoft.com/office/drawing/2014/main" id="{209887B4-A60C-9BB5-E7D4-2742E633340E}"/>
              </a:ext>
            </a:extLst>
          </p:cNvPr>
          <p:cNvSpPr txBox="1"/>
          <p:nvPr/>
        </p:nvSpPr>
        <p:spPr>
          <a:xfrm>
            <a:off x="609913" y="1158743"/>
            <a:ext cx="4112211" cy="461665"/>
          </a:xfrm>
          <a:prstGeom prst="rect">
            <a:avLst/>
          </a:prstGeom>
          <a:noFill/>
        </p:spPr>
        <p:txBody>
          <a:bodyPr wrap="square">
            <a:spAutoFit/>
          </a:bodyPr>
          <a:lstStyle/>
          <a:p>
            <a:r>
              <a:rPr lang="id-ID" sz="2400" i="1" dirty="0">
                <a:solidFill>
                  <a:srgbClr val="7030A0"/>
                </a:solidFill>
              </a:rPr>
              <a:t>Keseimbangan</a:t>
            </a:r>
            <a:endParaRPr lang="en-ID" sz="2400" i="1" dirty="0">
              <a:solidFill>
                <a:srgbClr val="7030A0"/>
              </a:solidFill>
            </a:endParaRPr>
          </a:p>
        </p:txBody>
      </p:sp>
      <p:sp>
        <p:nvSpPr>
          <p:cNvPr id="12" name="TextBox 11">
            <a:extLst>
              <a:ext uri="{FF2B5EF4-FFF2-40B4-BE49-F238E27FC236}">
                <a16:creationId xmlns:a16="http://schemas.microsoft.com/office/drawing/2014/main" id="{C103298F-ABEA-7553-0AAA-053488BB8EAF}"/>
              </a:ext>
            </a:extLst>
          </p:cNvPr>
          <p:cNvSpPr txBox="1"/>
          <p:nvPr/>
        </p:nvSpPr>
        <p:spPr>
          <a:xfrm>
            <a:off x="556228" y="1620408"/>
            <a:ext cx="6649789" cy="3359061"/>
          </a:xfrm>
          <a:prstGeom prst="rect">
            <a:avLst/>
          </a:prstGeom>
          <a:noFill/>
        </p:spPr>
        <p:txBody>
          <a:bodyPr wrap="square">
            <a:spAutoFit/>
          </a:bodyPr>
          <a:lstStyle/>
          <a:p>
            <a:pPr marL="342900" indent="-342900">
              <a:lnSpc>
                <a:spcPct val="150000"/>
              </a:lnSpc>
              <a:buFont typeface="Arial" panose="020B0604020202020204" pitchFamily="34" charset="0"/>
              <a:buChar char="•"/>
            </a:pPr>
            <a:r>
              <a:rPr lang="sv-SE" sz="2400" dirty="0"/>
              <a:t>Keseimbangan (</a:t>
            </a:r>
            <a:r>
              <a:rPr lang="sv-SE" sz="2400" i="1" dirty="0"/>
              <a:t>balance</a:t>
            </a:r>
            <a:r>
              <a:rPr lang="sv-SE" sz="2400" dirty="0"/>
              <a:t>) merupakan kemampuan seseorang</a:t>
            </a:r>
            <a:r>
              <a:rPr lang="id-ID" sz="2400" dirty="0"/>
              <a:t> </a:t>
            </a:r>
            <a:r>
              <a:rPr lang="sv-SE" sz="2400" dirty="0"/>
              <a:t>dalam mempertahankan posisi tubuh secara khusus. </a:t>
            </a:r>
            <a:endParaRPr lang="id-ID" sz="2400" dirty="0"/>
          </a:p>
          <a:p>
            <a:pPr marL="342900" indent="-342900">
              <a:lnSpc>
                <a:spcPct val="150000"/>
              </a:lnSpc>
              <a:buFont typeface="Arial" panose="020B0604020202020204" pitchFamily="34" charset="0"/>
              <a:buChar char="•"/>
            </a:pPr>
            <a:r>
              <a:rPr lang="sv-SE" sz="2400" dirty="0"/>
              <a:t>Latihan</a:t>
            </a:r>
            <a:r>
              <a:rPr lang="id-ID" sz="2400" dirty="0"/>
              <a:t> </a:t>
            </a:r>
            <a:r>
              <a:rPr lang="sv-SE" sz="2400" dirty="0"/>
              <a:t>keseimbangan dapat dilakukan dengan memperkecil titik tumpu</a:t>
            </a:r>
            <a:r>
              <a:rPr lang="id-ID" sz="2400" dirty="0"/>
              <a:t> </a:t>
            </a:r>
            <a:r>
              <a:rPr lang="sv-SE" sz="2400" dirty="0"/>
              <a:t>atau memperbesar titik gravitasi tubuh.</a:t>
            </a:r>
            <a:endParaRPr lang="id-ID" sz="2400" dirty="0"/>
          </a:p>
        </p:txBody>
      </p:sp>
      <p:pic>
        <p:nvPicPr>
          <p:cNvPr id="5" name="Picture 4">
            <a:extLst>
              <a:ext uri="{FF2B5EF4-FFF2-40B4-BE49-F238E27FC236}">
                <a16:creationId xmlns:a16="http://schemas.microsoft.com/office/drawing/2014/main" id="{5A8BBE21-9AD8-BEB4-9746-722EE6814C77}"/>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1797" t="5174" r="2085" b="6269"/>
          <a:stretch/>
        </p:blipFill>
        <p:spPr>
          <a:xfrm>
            <a:off x="7617349" y="1620408"/>
            <a:ext cx="3589672" cy="4240897"/>
          </a:xfrm>
          <a:prstGeom prst="rect">
            <a:avLst/>
          </a:prstGeom>
        </p:spPr>
      </p:pic>
    </p:spTree>
    <p:extLst>
      <p:ext uri="{BB962C8B-B14F-4D97-AF65-F5344CB8AC3E}">
        <p14:creationId xmlns:p14="http://schemas.microsoft.com/office/powerpoint/2010/main" val="24904618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1. </a:t>
            </a:r>
            <a:r>
              <a:rPr lang="fi-FI" sz="2667" b="1" dirty="0">
                <a:solidFill>
                  <a:srgbClr val="7030A0"/>
                </a:solidFill>
                <a:latin typeface="Arial" panose="020B0604020202020204" pitchFamily="34" charset="0"/>
                <a:cs typeface="Arial" panose="020B0604020202020204" pitchFamily="34" charset="0"/>
              </a:rPr>
              <a:t>Keterampilan Latihan Peningkatan Daya Tahan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8" name="TextBox 7">
            <a:extLst>
              <a:ext uri="{FF2B5EF4-FFF2-40B4-BE49-F238E27FC236}">
                <a16:creationId xmlns:a16="http://schemas.microsoft.com/office/drawing/2014/main" id="{DB9DD07B-0A34-9A31-E98D-73741A3E3307}"/>
              </a:ext>
            </a:extLst>
          </p:cNvPr>
          <p:cNvSpPr txBox="1"/>
          <p:nvPr/>
        </p:nvSpPr>
        <p:spPr>
          <a:xfrm>
            <a:off x="203200" y="344606"/>
            <a:ext cx="6096000" cy="584775"/>
          </a:xfrm>
          <a:prstGeom prst="rect">
            <a:avLst/>
          </a:prstGeom>
          <a:noFill/>
        </p:spPr>
        <p:txBody>
          <a:bodyPr wrap="square">
            <a:spAutoFit/>
          </a:bodyPr>
          <a:lstStyle/>
          <a:p>
            <a:r>
              <a:rPr lang="id-ID" sz="3200" b="1" dirty="0">
                <a:solidFill>
                  <a:srgbClr val="7030A0"/>
                </a:solidFill>
                <a:latin typeface="Arial" panose="020B0604020202020204" pitchFamily="34" charset="0"/>
                <a:cs typeface="Arial" panose="020B0604020202020204" pitchFamily="34" charset="0"/>
              </a:rPr>
              <a:t>C. Daya Tahan</a:t>
            </a:r>
            <a:endParaRPr lang="en-ID" sz="3200" dirty="0">
              <a:solidFill>
                <a:srgbClr val="7030A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1096771" y="2023873"/>
            <a:ext cx="6282449" cy="4524315"/>
          </a:xfrm>
          <a:prstGeom prst="rect">
            <a:avLst/>
          </a:prstGeom>
          <a:noFill/>
        </p:spPr>
        <p:txBody>
          <a:bodyPr wrap="square">
            <a:spAutoFit/>
          </a:bodyPr>
          <a:lstStyle/>
          <a:p>
            <a:r>
              <a:rPr lang="id-ID" sz="2400" dirty="0"/>
              <a:t>Berikut ca</a:t>
            </a:r>
            <a:r>
              <a:rPr lang="sv-SE" sz="2400" dirty="0"/>
              <a:t>ra melakukan lari bolak-balik.</a:t>
            </a:r>
          </a:p>
          <a:p>
            <a:pPr marL="342900" indent="-342900">
              <a:buFont typeface="Arial" panose="020B0604020202020204" pitchFamily="34" charset="0"/>
              <a:buChar char="•"/>
            </a:pPr>
            <a:r>
              <a:rPr lang="sv-SE" sz="2400" dirty="0"/>
              <a:t>Membuat beberapa lintasan lurus dengan jarak 20 m.</a:t>
            </a:r>
          </a:p>
          <a:p>
            <a:pPr marL="342900" indent="-342900">
              <a:buFont typeface="Arial" panose="020B0604020202020204" pitchFamily="34" charset="0"/>
              <a:buChar char="•"/>
            </a:pPr>
            <a:r>
              <a:rPr lang="sv-SE" sz="2400" dirty="0"/>
              <a:t>Setiap ujung lintasan diberi lingkaran kecil untuk menaruh</a:t>
            </a:r>
            <a:r>
              <a:rPr lang="id-ID" sz="2400" dirty="0"/>
              <a:t> </a:t>
            </a:r>
            <a:r>
              <a:rPr lang="sv-SE" sz="2400" dirty="0"/>
              <a:t>batu/benda yang telah kamu pindahkan ke lingkaran start.</a:t>
            </a:r>
          </a:p>
          <a:p>
            <a:pPr marL="342900" indent="-342900">
              <a:buFont typeface="Arial" panose="020B0604020202020204" pitchFamily="34" charset="0"/>
              <a:buChar char="•"/>
            </a:pPr>
            <a:r>
              <a:rPr lang="sv-SE" sz="2400" dirty="0"/>
              <a:t>Letakkan batu kecil di ujung lingkaran sejumlah lima buah.</a:t>
            </a:r>
          </a:p>
          <a:p>
            <a:pPr marL="342900" indent="-342900">
              <a:buFont typeface="Arial" panose="020B0604020202020204" pitchFamily="34" charset="0"/>
              <a:buChar char="•"/>
            </a:pPr>
            <a:r>
              <a:rPr lang="sv-SE" sz="2400" dirty="0"/>
              <a:t>Mulailah berlari dari start ke ujung lingkaran dan mengambil</a:t>
            </a:r>
            <a:r>
              <a:rPr lang="id-ID" sz="2400" dirty="0"/>
              <a:t> </a:t>
            </a:r>
            <a:r>
              <a:rPr lang="sv-SE" sz="2400" dirty="0"/>
              <a:t>batu untuk dipindahkan ke lingkaran saat kamu kembali ke</a:t>
            </a:r>
            <a:r>
              <a:rPr lang="id-ID" sz="2400" dirty="0"/>
              <a:t> </a:t>
            </a:r>
            <a:r>
              <a:rPr lang="sv-SE" sz="2400" dirty="0"/>
              <a:t>start.</a:t>
            </a:r>
          </a:p>
          <a:p>
            <a:pPr marL="342900" indent="-342900">
              <a:buFont typeface="Arial" panose="020B0604020202020204" pitchFamily="34" charset="0"/>
              <a:buChar char="•"/>
            </a:pPr>
            <a:r>
              <a:rPr lang="sv-SE" sz="2400" dirty="0"/>
              <a:t>Lakukan dalam bentuk perlombaan beregu.</a:t>
            </a:r>
            <a:endParaRPr lang="id-ID" sz="2400" dirty="0"/>
          </a:p>
        </p:txBody>
      </p:sp>
      <p:sp>
        <p:nvSpPr>
          <p:cNvPr id="9" name="TextBox 8">
            <a:extLst>
              <a:ext uri="{FF2B5EF4-FFF2-40B4-BE49-F238E27FC236}">
                <a16:creationId xmlns:a16="http://schemas.microsoft.com/office/drawing/2014/main" id="{34FE4339-8008-7C58-071B-C978EC9BE978}"/>
              </a:ext>
            </a:extLst>
          </p:cNvPr>
          <p:cNvSpPr txBox="1"/>
          <p:nvPr/>
        </p:nvSpPr>
        <p:spPr>
          <a:xfrm>
            <a:off x="623561" y="1562208"/>
            <a:ext cx="7565096" cy="461665"/>
          </a:xfrm>
          <a:prstGeom prst="rect">
            <a:avLst/>
          </a:prstGeom>
          <a:noFill/>
        </p:spPr>
        <p:txBody>
          <a:bodyPr wrap="square">
            <a:spAutoFit/>
          </a:bodyPr>
          <a:lstStyle/>
          <a:p>
            <a:r>
              <a:rPr lang="fi-FI" sz="2400" i="1" dirty="0">
                <a:solidFill>
                  <a:srgbClr val="7030A0"/>
                </a:solidFill>
              </a:rPr>
              <a:t>Daya tahan jantung dan paru-paru (kardiovaskular)</a:t>
            </a:r>
            <a:endParaRPr lang="en-ID" sz="2400" i="1" dirty="0">
              <a:solidFill>
                <a:srgbClr val="7030A0"/>
              </a:solidFill>
            </a:endParaRPr>
          </a:p>
        </p:txBody>
      </p:sp>
      <p:grpSp>
        <p:nvGrpSpPr>
          <p:cNvPr id="12" name="Group 11">
            <a:extLst>
              <a:ext uri="{FF2B5EF4-FFF2-40B4-BE49-F238E27FC236}">
                <a16:creationId xmlns:a16="http://schemas.microsoft.com/office/drawing/2014/main" id="{9240D97D-03CA-465C-1AAA-430DA5DBC584}"/>
              </a:ext>
            </a:extLst>
          </p:cNvPr>
          <p:cNvGrpSpPr/>
          <p:nvPr/>
        </p:nvGrpSpPr>
        <p:grpSpPr>
          <a:xfrm>
            <a:off x="7344940" y="2537924"/>
            <a:ext cx="4651443" cy="2124168"/>
            <a:chOff x="6438795" y="2369298"/>
            <a:chExt cx="4651443" cy="2124168"/>
          </a:xfrm>
        </p:grpSpPr>
        <p:pic>
          <p:nvPicPr>
            <p:cNvPr id="14" name="Picture 13">
              <a:extLst>
                <a:ext uri="{FF2B5EF4-FFF2-40B4-BE49-F238E27FC236}">
                  <a16:creationId xmlns:a16="http://schemas.microsoft.com/office/drawing/2014/main" id="{F0806A41-FAA0-432A-D505-6A58862B3A31}"/>
                </a:ext>
              </a:extLst>
            </p:cNvPr>
            <p:cNvPicPr>
              <a:picLocks noChangeAspect="1"/>
            </p:cNvPicPr>
            <p:nvPr/>
          </p:nvPicPr>
          <p:blipFill rotWithShape="1">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18725" b="76998" l="25691" r="62248">
                          <a14:foregroundMark x1="47177" y1="27801" x2="47177" y2="27801"/>
                          <a14:foregroundMark x1="48361" y1="29046" x2="48361" y2="29046"/>
                          <a14:foregroundMark x1="45811" y1="27386" x2="45811" y2="27386"/>
                          <a14:foregroundMark x1="40164" y1="45090" x2="40164" y2="45090"/>
                          <a14:foregroundMark x1="39253" y1="46058" x2="39253" y2="46058"/>
                          <a14:foregroundMark x1="38889" y1="49378" x2="38889" y2="49378"/>
                          <a14:foregroundMark x1="46630" y1="68465" x2="46630" y2="68465"/>
                          <a14:foregroundMark x1="53279" y1="41494" x2="53279" y2="41494"/>
                          <a14:foregroundMark x1="49727" y1="43568" x2="49727" y2="43568"/>
                          <a14:foregroundMark x1="50091" y1="45090" x2="50091" y2="45090"/>
                          <a14:foregroundMark x1="50455" y1="46196" x2="50455" y2="46196"/>
                          <a14:foregroundMark x1="53461" y1="43015" x2="53461" y2="43015"/>
                          <a14:foregroundMark x1="53825" y1="44537" x2="53825" y2="44537"/>
                          <a14:foregroundMark x1="53005" y1="39834" x2="53005" y2="39834"/>
                          <a14:foregroundMark x1="43443" y1="30567" x2="43443" y2="30567"/>
                          <a14:foregroundMark x1="44353" y1="32365" x2="44353" y2="32365"/>
                          <a14:foregroundMark x1="45264" y1="32918" x2="45264" y2="32918"/>
                        </a14:backgroundRemoval>
                      </a14:imgEffect>
                    </a14:imgLayer>
                  </a14:imgProps>
                </a:ext>
                <a:ext uri="{28A0092B-C50C-407E-A947-70E740481C1C}">
                  <a14:useLocalDpi xmlns:a14="http://schemas.microsoft.com/office/drawing/2010/main" val="0"/>
                </a:ext>
              </a:extLst>
            </a:blip>
            <a:srcRect l="25239" t="19155" r="38300" b="22441"/>
            <a:stretch/>
          </p:blipFill>
          <p:spPr>
            <a:xfrm>
              <a:off x="9425996" y="2738960"/>
              <a:ext cx="1664242" cy="1754506"/>
            </a:xfrm>
            <a:prstGeom prst="rect">
              <a:avLst/>
            </a:prstGeom>
          </p:spPr>
        </p:pic>
        <p:pic>
          <p:nvPicPr>
            <p:cNvPr id="15" name="Picture 14">
              <a:extLst>
                <a:ext uri="{FF2B5EF4-FFF2-40B4-BE49-F238E27FC236}">
                  <a16:creationId xmlns:a16="http://schemas.microsoft.com/office/drawing/2014/main" id="{EEAB18F8-7ED8-BDF4-41BB-A753AEA95231}"/>
                </a:ext>
              </a:extLst>
            </p:cNvPr>
            <p:cNvPicPr>
              <a:picLocks noChangeAspect="1"/>
            </p:cNvPicPr>
            <p:nvPr/>
          </p:nvPicPr>
          <p:blipFill rotWithShape="1">
            <a:blip r:embed="rId5" cstate="print">
              <a:clrChange>
                <a:clrFrom>
                  <a:srgbClr val="FFFFFF"/>
                </a:clrFrom>
                <a:clrTo>
                  <a:srgbClr val="FFFFFF">
                    <a:alpha val="0"/>
                  </a:srgbClr>
                </a:clrTo>
              </a:clrChange>
              <a:extLst>
                <a:ext uri="{BEBA8EAE-BF5A-486C-A8C5-ECC9F3942E4B}">
                  <a14:imgProps xmlns:a14="http://schemas.microsoft.com/office/drawing/2010/main">
                    <a14:imgLayer r:embed="rId6">
                      <a14:imgEffect>
                        <a14:backgroundRemoval t="1592" b="69609" l="572" r="32984">
                          <a14:foregroundMark x1="27645" y1="26918" x2="27645" y2="26918"/>
                          <a14:foregroundMark x1="24976" y1="24891" x2="24976" y2="24891"/>
                          <a14:foregroundMark x1="24404" y1="27496" x2="24404" y2="27496"/>
                          <a14:foregroundMark x1="4004" y1="59768" x2="4004" y2="59768"/>
                          <a14:foregroundMark x1="25453" y1="25615" x2="25453" y2="25615"/>
                          <a14:foregroundMark x1="22402" y1="28944" x2="22402" y2="28944"/>
                          <a14:foregroundMark x1="23546" y1="29378" x2="23546" y2="29378"/>
                          <a14:foregroundMark x1="24214" y1="29667" x2="24214" y2="29667"/>
                        </a14:backgroundRemoval>
                      </a14:imgEffect>
                    </a14:imgLayer>
                  </a14:imgProps>
                </a:ext>
                <a:ext uri="{28A0092B-C50C-407E-A947-70E740481C1C}">
                  <a14:useLocalDpi xmlns:a14="http://schemas.microsoft.com/office/drawing/2010/main" val="0"/>
                </a:ext>
              </a:extLst>
            </a:blip>
            <a:srcRect l="1179" r="67623" b="30743"/>
            <a:stretch/>
          </p:blipFill>
          <p:spPr>
            <a:xfrm>
              <a:off x="6438795" y="2445986"/>
              <a:ext cx="1360711" cy="1988060"/>
            </a:xfrm>
            <a:prstGeom prst="rect">
              <a:avLst/>
            </a:prstGeom>
          </p:spPr>
        </p:pic>
        <p:pic>
          <p:nvPicPr>
            <p:cNvPr id="16" name="Picture 15">
              <a:extLst>
                <a:ext uri="{FF2B5EF4-FFF2-40B4-BE49-F238E27FC236}">
                  <a16:creationId xmlns:a16="http://schemas.microsoft.com/office/drawing/2014/main" id="{29C5523D-0E93-EBD2-0EC6-812CB3E192B7}"/>
                </a:ext>
              </a:extLst>
            </p:cNvPr>
            <p:cNvPicPr>
              <a:picLocks noChangeAspect="1"/>
            </p:cNvPicPr>
            <p:nvPr/>
          </p:nvPicPr>
          <p:blipFill rotWithShape="1">
            <a:blip r:embed="rId7" cstate="print">
              <a:clrChange>
                <a:clrFrom>
                  <a:srgbClr val="FFFFFF"/>
                </a:clrFrom>
                <a:clrTo>
                  <a:srgbClr val="FFFFFF">
                    <a:alpha val="0"/>
                  </a:srgbClr>
                </a:clrTo>
              </a:clrChange>
              <a:extLst>
                <a:ext uri="{BEBA8EAE-BF5A-486C-A8C5-ECC9F3942E4B}">
                  <a14:imgProps xmlns:a14="http://schemas.microsoft.com/office/drawing/2010/main">
                    <a14:imgLayer r:embed="rId6">
                      <a14:imgEffect>
                        <a14:backgroundRemoval t="4964" b="68846" l="744" r="32014">
                          <a14:foregroundMark x1="11630" y1="17656" x2="11630" y2="17656"/>
                          <a14:foregroundMark x1="27359" y1="26483" x2="27359" y2="26483"/>
                          <a14:foregroundMark x1="29743" y1="18090" x2="29743" y2="18090"/>
                          <a14:foregroundMark x1="23737" y1="23734" x2="23737" y2="23734"/>
                          <a14:foregroundMark x1="4099" y1="59479" x2="4099" y2="59479"/>
                          <a14:foregroundMark x1="2002" y1="63386" x2="2002" y2="63386"/>
                          <a14:foregroundMark x1="10867" y1="48625" x2="10867" y2="48625"/>
                          <a14:foregroundMark x1="10486" y1="51520" x2="10486" y2="51520"/>
                          <a14:foregroundMark x1="24881" y1="24747" x2="24881" y2="24747"/>
                          <a14:foregroundMark x1="15348" y1="16353" x2="15348" y2="16353"/>
                          <a14:foregroundMark x1="16397" y1="17077" x2="16397" y2="17077"/>
                          <a14:foregroundMark x1="13060" y1="20695" x2="13060" y2="20695"/>
                          <a14:foregroundMark x1="14204" y1="22287" x2="14204" y2="22287"/>
                          <a14:foregroundMark x1="14395" y1="15630" x2="14395" y2="15630"/>
                          <a14:foregroundMark x1="22688" y1="29233" x2="22688" y2="29233"/>
                          <a14:foregroundMark x1="21258" y1="28220" x2="21258" y2="28220"/>
                          <a14:foregroundMark x1="22974" y1="22865" x2="22974" y2="22865"/>
                          <a14:foregroundMark x1="23832" y1="29812" x2="23832" y2="29812"/>
                          <a14:foregroundMark x1="25548" y1="25760" x2="25548" y2="25760"/>
                          <a14:foregroundMark x1="12297" y1="19826" x2="12297" y2="19826"/>
                          <a14:foregroundMark x1="14776" y1="22865" x2="14776" y2="22865"/>
                        </a14:backgroundRemoval>
                      </a14:imgEffect>
                    </a14:imgLayer>
                  </a14:imgProps>
                </a:ext>
                <a:ext uri="{28A0092B-C50C-407E-A947-70E740481C1C}">
                  <a14:useLocalDpi xmlns:a14="http://schemas.microsoft.com/office/drawing/2010/main" val="0"/>
                </a:ext>
              </a:extLst>
            </a:blip>
            <a:srcRect l="1179" r="67623" b="30743"/>
            <a:stretch/>
          </p:blipFill>
          <p:spPr>
            <a:xfrm flipH="1">
              <a:off x="8188046" y="2426946"/>
              <a:ext cx="1360711" cy="1988060"/>
            </a:xfrm>
            <a:prstGeom prst="rect">
              <a:avLst/>
            </a:prstGeom>
          </p:spPr>
        </p:pic>
        <p:sp>
          <p:nvSpPr>
            <p:cNvPr id="17" name="Rectangle 16">
              <a:extLst>
                <a:ext uri="{FF2B5EF4-FFF2-40B4-BE49-F238E27FC236}">
                  <a16:creationId xmlns:a16="http://schemas.microsoft.com/office/drawing/2014/main" id="{AC969CBE-58F3-665C-15E3-5E658A07594B}"/>
                </a:ext>
              </a:extLst>
            </p:cNvPr>
            <p:cNvSpPr/>
            <p:nvPr/>
          </p:nvSpPr>
          <p:spPr>
            <a:xfrm>
              <a:off x="6473075" y="4434046"/>
              <a:ext cx="4210981"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Arc 17">
              <a:extLst>
                <a:ext uri="{FF2B5EF4-FFF2-40B4-BE49-F238E27FC236}">
                  <a16:creationId xmlns:a16="http://schemas.microsoft.com/office/drawing/2014/main" id="{3CB2A946-D6B2-874E-F465-83F42C7B009A}"/>
                </a:ext>
              </a:extLst>
            </p:cNvPr>
            <p:cNvSpPr/>
            <p:nvPr/>
          </p:nvSpPr>
          <p:spPr>
            <a:xfrm>
              <a:off x="7948189" y="2369298"/>
              <a:ext cx="2735867" cy="719173"/>
            </a:xfrm>
            <a:prstGeom prst="arc">
              <a:avLst/>
            </a:prstGeom>
            <a:ln w="12700">
              <a:solidFill>
                <a:srgbClr val="7030A0"/>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a:p>
          </p:txBody>
        </p:sp>
      </p:grpSp>
      <p:sp>
        <p:nvSpPr>
          <p:cNvPr id="19" name="TextBox 18">
            <a:extLst>
              <a:ext uri="{FF2B5EF4-FFF2-40B4-BE49-F238E27FC236}">
                <a16:creationId xmlns:a16="http://schemas.microsoft.com/office/drawing/2014/main" id="{D1CCEF67-D478-578C-3396-7EF1FD9E091F}"/>
              </a:ext>
            </a:extLst>
          </p:cNvPr>
          <p:cNvSpPr txBox="1"/>
          <p:nvPr/>
        </p:nvSpPr>
        <p:spPr>
          <a:xfrm>
            <a:off x="8649481" y="4970885"/>
            <a:ext cx="2299801" cy="461665"/>
          </a:xfrm>
          <a:prstGeom prst="rect">
            <a:avLst/>
          </a:prstGeom>
          <a:noFill/>
        </p:spPr>
        <p:txBody>
          <a:bodyPr wrap="square">
            <a:spAutoFit/>
          </a:bodyPr>
          <a:lstStyle/>
          <a:p>
            <a:r>
              <a:rPr lang="id-ID" sz="2400" i="1" dirty="0">
                <a:solidFill>
                  <a:srgbClr val="7030A0"/>
                </a:solidFill>
              </a:rPr>
              <a:t>Lari bolak-balik</a:t>
            </a:r>
            <a:endParaRPr lang="en-ID" sz="2400" i="1" dirty="0">
              <a:solidFill>
                <a:srgbClr val="7030A0"/>
              </a:solidFill>
            </a:endParaRPr>
          </a:p>
        </p:txBody>
      </p:sp>
      <p:sp>
        <p:nvSpPr>
          <p:cNvPr id="20" name="TextBox 19">
            <a:extLst>
              <a:ext uri="{FF2B5EF4-FFF2-40B4-BE49-F238E27FC236}">
                <a16:creationId xmlns:a16="http://schemas.microsoft.com/office/drawing/2014/main" id="{AF988A63-B12A-3E8F-EA8E-B6FE1D259264}"/>
              </a:ext>
            </a:extLst>
          </p:cNvPr>
          <p:cNvSpPr txBox="1"/>
          <p:nvPr/>
        </p:nvSpPr>
        <p:spPr>
          <a:xfrm>
            <a:off x="9236133" y="4662092"/>
            <a:ext cx="839097" cy="461665"/>
          </a:xfrm>
          <a:prstGeom prst="rect">
            <a:avLst/>
          </a:prstGeom>
          <a:noFill/>
        </p:spPr>
        <p:txBody>
          <a:bodyPr wrap="square">
            <a:spAutoFit/>
          </a:bodyPr>
          <a:lstStyle/>
          <a:p>
            <a:r>
              <a:rPr lang="id-ID" sz="2400" i="1" dirty="0">
                <a:solidFill>
                  <a:srgbClr val="7030A0"/>
                </a:solidFill>
              </a:rPr>
              <a:t>20 M</a:t>
            </a:r>
            <a:endParaRPr lang="en-ID" sz="2400" i="1" dirty="0">
              <a:solidFill>
                <a:srgbClr val="7030A0"/>
              </a:solidFill>
            </a:endParaRPr>
          </a:p>
        </p:txBody>
      </p:sp>
      <p:cxnSp>
        <p:nvCxnSpPr>
          <p:cNvPr id="5" name="Straight Connector 4">
            <a:extLst>
              <a:ext uri="{FF2B5EF4-FFF2-40B4-BE49-F238E27FC236}">
                <a16:creationId xmlns:a16="http://schemas.microsoft.com/office/drawing/2014/main" id="{0D487DB1-BF0E-83BB-A7F9-83942D058E49}"/>
              </a:ext>
            </a:extLst>
          </p:cNvPr>
          <p:cNvCxnSpPr/>
          <p:nvPr/>
        </p:nvCxnSpPr>
        <p:spPr>
          <a:xfrm>
            <a:off x="7379220" y="4726352"/>
            <a:ext cx="4210981" cy="0"/>
          </a:xfrm>
          <a:prstGeom prst="line">
            <a:avLst/>
          </a:prstGeom>
          <a:ln w="12700">
            <a:solidFill>
              <a:srgbClr val="7030A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9633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1. </a:t>
            </a:r>
            <a:r>
              <a:rPr lang="fi-FI" sz="2667" b="1" dirty="0">
                <a:solidFill>
                  <a:srgbClr val="7030A0"/>
                </a:solidFill>
                <a:latin typeface="Arial" panose="020B0604020202020204" pitchFamily="34" charset="0"/>
                <a:cs typeface="Arial" panose="020B0604020202020204" pitchFamily="34" charset="0"/>
              </a:rPr>
              <a:t>Keterampilan Latihan Peningkatan Daya Tahan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5437345" y="2178779"/>
            <a:ext cx="6541367" cy="4524315"/>
          </a:xfrm>
          <a:prstGeom prst="rect">
            <a:avLst/>
          </a:prstGeom>
          <a:noFill/>
        </p:spPr>
        <p:txBody>
          <a:bodyPr wrap="square">
            <a:spAutoFit/>
          </a:bodyPr>
          <a:lstStyle/>
          <a:p>
            <a:r>
              <a:rPr lang="id-ID" sz="2400" dirty="0"/>
              <a:t>Berikut beberapa hal yang harus diperhatikan saat joging.</a:t>
            </a:r>
          </a:p>
          <a:p>
            <a:pPr marL="342900" indent="-342900">
              <a:buFont typeface="Arial" panose="020B0604020202020204" pitchFamily="34" charset="0"/>
              <a:buChar char="•"/>
            </a:pPr>
            <a:r>
              <a:rPr lang="id-ID" sz="2400" dirty="0"/>
              <a:t>Lakukan pada saat udara tidak berpolusi.</a:t>
            </a:r>
          </a:p>
          <a:p>
            <a:pPr marL="342900" indent="-342900">
              <a:buFont typeface="Arial" panose="020B0604020202020204" pitchFamily="34" charset="0"/>
              <a:buChar char="•"/>
            </a:pPr>
            <a:r>
              <a:rPr lang="id-ID" sz="2400" dirty="0"/>
              <a:t>Lakukan lari-lari kecil/joging di tempat yang tidak berkerikil sehingga kaki menapak dengan benar.</a:t>
            </a:r>
          </a:p>
          <a:p>
            <a:pPr marL="342900" indent="-342900">
              <a:buFont typeface="Arial" panose="020B0604020202020204" pitchFamily="34" charset="0"/>
              <a:buChar char="•"/>
            </a:pPr>
            <a:r>
              <a:rPr lang="id-ID" sz="2400" dirty="0"/>
              <a:t>Lakukan secara berkesinambungan dengan jarak tempuh semakin meningkat secara bertahap.</a:t>
            </a:r>
          </a:p>
          <a:p>
            <a:pPr marL="342900" indent="-342900">
              <a:buFont typeface="Arial" panose="020B0604020202020204" pitchFamily="34" charset="0"/>
              <a:buChar char="•"/>
            </a:pPr>
            <a:r>
              <a:rPr lang="id-ID" sz="2400" dirty="0"/>
              <a:t>Jangan memaksakan diri menempuh jarak yang berdampak pada kelelahan.</a:t>
            </a:r>
          </a:p>
          <a:p>
            <a:pPr marL="342900" indent="-342900">
              <a:buFont typeface="Arial" panose="020B0604020202020204" pitchFamily="34" charset="0"/>
              <a:buChar char="•"/>
            </a:pPr>
            <a:r>
              <a:rPr lang="id-ID" sz="2400" dirty="0"/>
              <a:t>Lakukan penguluran (</a:t>
            </a:r>
            <a:r>
              <a:rPr lang="id-ID" sz="2400" i="1" dirty="0"/>
              <a:t>stretching</a:t>
            </a:r>
            <a:r>
              <a:rPr lang="id-ID" sz="2400" dirty="0"/>
              <a:t>) otot dan sendi sebelum dan sesudah melakukan joging.</a:t>
            </a:r>
          </a:p>
        </p:txBody>
      </p:sp>
      <p:sp>
        <p:nvSpPr>
          <p:cNvPr id="9" name="TextBox 8">
            <a:extLst>
              <a:ext uri="{FF2B5EF4-FFF2-40B4-BE49-F238E27FC236}">
                <a16:creationId xmlns:a16="http://schemas.microsoft.com/office/drawing/2014/main" id="{34FE4339-8008-7C58-071B-C978EC9BE978}"/>
              </a:ext>
            </a:extLst>
          </p:cNvPr>
          <p:cNvSpPr txBox="1"/>
          <p:nvPr/>
        </p:nvSpPr>
        <p:spPr>
          <a:xfrm>
            <a:off x="2313452" y="5897841"/>
            <a:ext cx="1180375" cy="461665"/>
          </a:xfrm>
          <a:prstGeom prst="rect">
            <a:avLst/>
          </a:prstGeom>
          <a:noFill/>
        </p:spPr>
        <p:txBody>
          <a:bodyPr wrap="square">
            <a:spAutoFit/>
          </a:bodyPr>
          <a:lstStyle/>
          <a:p>
            <a:r>
              <a:rPr lang="id-ID" sz="2400" i="1" dirty="0">
                <a:solidFill>
                  <a:srgbClr val="7030A0"/>
                </a:solidFill>
              </a:rPr>
              <a:t>Joging</a:t>
            </a:r>
            <a:endParaRPr lang="en-ID" sz="2400" i="1" dirty="0">
              <a:solidFill>
                <a:srgbClr val="7030A0"/>
              </a:solidFill>
            </a:endParaRPr>
          </a:p>
        </p:txBody>
      </p:sp>
      <p:sp>
        <p:nvSpPr>
          <p:cNvPr id="21" name="TextBox 20">
            <a:extLst>
              <a:ext uri="{FF2B5EF4-FFF2-40B4-BE49-F238E27FC236}">
                <a16:creationId xmlns:a16="http://schemas.microsoft.com/office/drawing/2014/main" id="{859F8BD0-5E31-CB40-BBC2-8CF6AF0513E7}"/>
              </a:ext>
            </a:extLst>
          </p:cNvPr>
          <p:cNvSpPr txBox="1"/>
          <p:nvPr/>
        </p:nvSpPr>
        <p:spPr>
          <a:xfrm>
            <a:off x="623561" y="1562208"/>
            <a:ext cx="7565096" cy="461665"/>
          </a:xfrm>
          <a:prstGeom prst="rect">
            <a:avLst/>
          </a:prstGeom>
          <a:noFill/>
        </p:spPr>
        <p:txBody>
          <a:bodyPr wrap="square">
            <a:spAutoFit/>
          </a:bodyPr>
          <a:lstStyle/>
          <a:p>
            <a:r>
              <a:rPr lang="fi-FI" sz="2400" i="1" dirty="0">
                <a:solidFill>
                  <a:srgbClr val="7030A0"/>
                </a:solidFill>
              </a:rPr>
              <a:t>Daya tahan jantung dan paru-paru (kardiovaskular)</a:t>
            </a:r>
            <a:endParaRPr lang="en-ID" sz="2400" i="1" dirty="0">
              <a:solidFill>
                <a:srgbClr val="7030A0"/>
              </a:solidFill>
            </a:endParaRPr>
          </a:p>
        </p:txBody>
      </p:sp>
      <p:pic>
        <p:nvPicPr>
          <p:cNvPr id="23" name="Picture 22">
            <a:extLst>
              <a:ext uri="{FF2B5EF4-FFF2-40B4-BE49-F238E27FC236}">
                <a16:creationId xmlns:a16="http://schemas.microsoft.com/office/drawing/2014/main" id="{43E3FFF9-1541-0D5F-AC2D-0AD6C6A7BC25}"/>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9944" t="8639" r="17565"/>
          <a:stretch/>
        </p:blipFill>
        <p:spPr>
          <a:xfrm>
            <a:off x="1037230" y="2625922"/>
            <a:ext cx="3985343" cy="3271918"/>
          </a:xfrm>
          <a:prstGeom prst="rect">
            <a:avLst/>
          </a:prstGeom>
        </p:spPr>
      </p:pic>
    </p:spTree>
    <p:extLst>
      <p:ext uri="{BB962C8B-B14F-4D97-AF65-F5344CB8AC3E}">
        <p14:creationId xmlns:p14="http://schemas.microsoft.com/office/powerpoint/2010/main" val="9596627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1. </a:t>
            </a:r>
            <a:r>
              <a:rPr lang="fi-FI" sz="2667" b="1" dirty="0">
                <a:solidFill>
                  <a:srgbClr val="7030A0"/>
                </a:solidFill>
                <a:latin typeface="Arial" panose="020B0604020202020204" pitchFamily="34" charset="0"/>
                <a:cs typeface="Arial" panose="020B0604020202020204" pitchFamily="34" charset="0"/>
              </a:rPr>
              <a:t>Keterampilan Latihan Peningkatan Daya Tahan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4101621" y="2212929"/>
            <a:ext cx="8029120" cy="4154984"/>
          </a:xfrm>
          <a:prstGeom prst="rect">
            <a:avLst/>
          </a:prstGeom>
          <a:noFill/>
        </p:spPr>
        <p:txBody>
          <a:bodyPr wrap="square">
            <a:spAutoFit/>
          </a:bodyPr>
          <a:lstStyle/>
          <a:p>
            <a:r>
              <a:rPr lang="id-ID" sz="2400" dirty="0"/>
              <a:t>Berikut cara melakukan latihan menggantung untuk putra.</a:t>
            </a:r>
          </a:p>
          <a:p>
            <a:pPr marL="342900" indent="-342900">
              <a:buFont typeface="Arial" panose="020B0604020202020204" pitchFamily="34" charset="0"/>
              <a:buChar char="•"/>
            </a:pPr>
            <a:r>
              <a:rPr lang="id-ID" sz="2400" dirty="0"/>
              <a:t>Berdirilah di bawah palang tunggal dengan kedua lengan lurus ke atas.</a:t>
            </a:r>
          </a:p>
          <a:p>
            <a:pPr marL="342900" indent="-342900">
              <a:buFont typeface="Arial" panose="020B0604020202020204" pitchFamily="34" charset="0"/>
              <a:buChar char="•"/>
            </a:pPr>
            <a:r>
              <a:rPr lang="id-ID" sz="2400" dirty="0"/>
              <a:t>Kedua lutut agak ditekuk.</a:t>
            </a:r>
          </a:p>
          <a:p>
            <a:pPr marL="342900" indent="-342900">
              <a:buFont typeface="Arial" panose="020B0604020202020204" pitchFamily="34" charset="0"/>
              <a:buChar char="•"/>
            </a:pPr>
            <a:r>
              <a:rPr lang="id-ID" sz="2400" dirty="0"/>
              <a:t>Loncatlah ke atas, kedua tangan memegang palang tunggal sehingga sikap tubuh menggantung dan kedua lengan lurus berpegangan pada palang tunggal.</a:t>
            </a:r>
          </a:p>
          <a:p>
            <a:pPr marL="342900" indent="-342900">
              <a:buFont typeface="Arial" panose="020B0604020202020204" pitchFamily="34" charset="0"/>
              <a:buChar char="•"/>
            </a:pPr>
            <a:r>
              <a:rPr lang="id-ID" sz="2400" dirty="0"/>
              <a:t>Angkatlah tubuhmu dengan cara menekuk kedua siku sehingga leher sejajar dengan palang tunggal.</a:t>
            </a:r>
          </a:p>
          <a:p>
            <a:pPr marL="342900" indent="-342900">
              <a:buFont typeface="Arial" panose="020B0604020202020204" pitchFamily="34" charset="0"/>
              <a:buChar char="•"/>
            </a:pPr>
            <a:r>
              <a:rPr lang="id-ID" sz="2400" dirty="0"/>
              <a:t>Kedua siku tetap menekuk, tahanlah sesuai kemampuanmu.</a:t>
            </a:r>
          </a:p>
          <a:p>
            <a:pPr marL="342900" indent="-342900">
              <a:buFont typeface="Arial" panose="020B0604020202020204" pitchFamily="34" charset="0"/>
              <a:buChar char="•"/>
            </a:pPr>
            <a:r>
              <a:rPr lang="id-ID" sz="2400" dirty="0"/>
              <a:t>Mendaratlah dengan benar.</a:t>
            </a:r>
          </a:p>
        </p:txBody>
      </p:sp>
      <p:sp>
        <p:nvSpPr>
          <p:cNvPr id="9" name="TextBox 8">
            <a:extLst>
              <a:ext uri="{FF2B5EF4-FFF2-40B4-BE49-F238E27FC236}">
                <a16:creationId xmlns:a16="http://schemas.microsoft.com/office/drawing/2014/main" id="{34FE4339-8008-7C58-071B-C978EC9BE978}"/>
              </a:ext>
            </a:extLst>
          </p:cNvPr>
          <p:cNvSpPr txBox="1"/>
          <p:nvPr/>
        </p:nvSpPr>
        <p:spPr>
          <a:xfrm>
            <a:off x="1168785" y="5706033"/>
            <a:ext cx="3362272" cy="830997"/>
          </a:xfrm>
          <a:prstGeom prst="rect">
            <a:avLst/>
          </a:prstGeom>
          <a:noFill/>
        </p:spPr>
        <p:txBody>
          <a:bodyPr wrap="square">
            <a:spAutoFit/>
          </a:bodyPr>
          <a:lstStyle/>
          <a:p>
            <a:r>
              <a:rPr lang="id-ID" sz="2400" i="1" dirty="0">
                <a:solidFill>
                  <a:srgbClr val="7030A0"/>
                </a:solidFill>
              </a:rPr>
              <a:t>Latihan menggantung untuk putra</a:t>
            </a:r>
            <a:endParaRPr lang="en-ID" sz="2400" i="1" dirty="0">
              <a:solidFill>
                <a:srgbClr val="7030A0"/>
              </a:solidFill>
            </a:endParaRPr>
          </a:p>
        </p:txBody>
      </p:sp>
      <p:sp>
        <p:nvSpPr>
          <p:cNvPr id="21" name="TextBox 20">
            <a:extLst>
              <a:ext uri="{FF2B5EF4-FFF2-40B4-BE49-F238E27FC236}">
                <a16:creationId xmlns:a16="http://schemas.microsoft.com/office/drawing/2014/main" id="{859F8BD0-5E31-CB40-BBC2-8CF6AF0513E7}"/>
              </a:ext>
            </a:extLst>
          </p:cNvPr>
          <p:cNvSpPr txBox="1"/>
          <p:nvPr/>
        </p:nvSpPr>
        <p:spPr>
          <a:xfrm>
            <a:off x="623561" y="1562208"/>
            <a:ext cx="7565096" cy="461665"/>
          </a:xfrm>
          <a:prstGeom prst="rect">
            <a:avLst/>
          </a:prstGeom>
          <a:noFill/>
        </p:spPr>
        <p:txBody>
          <a:bodyPr wrap="square">
            <a:spAutoFit/>
          </a:bodyPr>
          <a:lstStyle/>
          <a:p>
            <a:r>
              <a:rPr lang="fi-FI" sz="2400" i="1" dirty="0">
                <a:solidFill>
                  <a:srgbClr val="7030A0"/>
                </a:solidFill>
              </a:rPr>
              <a:t>Daya tahan dan kekuatan otot lengan</a:t>
            </a:r>
            <a:endParaRPr lang="en-ID" sz="2400" i="1" dirty="0">
              <a:solidFill>
                <a:srgbClr val="7030A0"/>
              </a:solidFill>
            </a:endParaRPr>
          </a:p>
        </p:txBody>
      </p:sp>
      <p:pic>
        <p:nvPicPr>
          <p:cNvPr id="3" name="Picture 2">
            <a:extLst>
              <a:ext uri="{FF2B5EF4-FFF2-40B4-BE49-F238E27FC236}">
                <a16:creationId xmlns:a16="http://schemas.microsoft.com/office/drawing/2014/main" id="{4607E305-1BDD-AEC7-D204-2957529EAB78}"/>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5019" t="2388" b="7146"/>
          <a:stretch/>
        </p:blipFill>
        <p:spPr>
          <a:xfrm>
            <a:off x="1248035" y="1984921"/>
            <a:ext cx="2269193" cy="3862318"/>
          </a:xfrm>
          <a:prstGeom prst="rect">
            <a:avLst/>
          </a:prstGeom>
        </p:spPr>
      </p:pic>
    </p:spTree>
    <p:extLst>
      <p:ext uri="{BB962C8B-B14F-4D97-AF65-F5344CB8AC3E}">
        <p14:creationId xmlns:p14="http://schemas.microsoft.com/office/powerpoint/2010/main" val="12618305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1. </a:t>
            </a:r>
            <a:r>
              <a:rPr lang="fi-FI" sz="2667" b="1" dirty="0">
                <a:solidFill>
                  <a:srgbClr val="7030A0"/>
                </a:solidFill>
                <a:latin typeface="Arial" panose="020B0604020202020204" pitchFamily="34" charset="0"/>
                <a:cs typeface="Arial" panose="020B0604020202020204" pitchFamily="34" charset="0"/>
              </a:rPr>
              <a:t>Keterampilan Latihan Peningkatan Daya Tahan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4101621" y="2212929"/>
            <a:ext cx="8029120" cy="4524315"/>
          </a:xfrm>
          <a:prstGeom prst="rect">
            <a:avLst/>
          </a:prstGeom>
          <a:noFill/>
        </p:spPr>
        <p:txBody>
          <a:bodyPr wrap="square">
            <a:spAutoFit/>
          </a:bodyPr>
          <a:lstStyle/>
          <a:p>
            <a:r>
              <a:rPr lang="id-ID" sz="2400" dirty="0"/>
              <a:t>Berikut cara melakukan latihan menggantung untuk putri.</a:t>
            </a:r>
          </a:p>
          <a:p>
            <a:pPr marL="342900" indent="-342900">
              <a:buFont typeface="Arial" panose="020B0604020202020204" pitchFamily="34" charset="0"/>
              <a:buChar char="•"/>
            </a:pPr>
            <a:r>
              <a:rPr lang="id-ID" sz="2400" dirty="0"/>
              <a:t>Naiklah ke kursi yang telah kamu letakkan di bawah palang tunggal.</a:t>
            </a:r>
          </a:p>
          <a:p>
            <a:pPr marL="342900" indent="-342900">
              <a:buFont typeface="Arial" panose="020B0604020202020204" pitchFamily="34" charset="0"/>
              <a:buChar char="•"/>
            </a:pPr>
            <a:r>
              <a:rPr lang="id-ID" sz="2400" dirty="0"/>
              <a:t>Peganglah palang tunggal dengan sikap kedua siku sudah ditekuk dan dagu di atas palang tunggal.</a:t>
            </a:r>
          </a:p>
          <a:p>
            <a:pPr marL="342900" indent="-342900">
              <a:buFont typeface="Arial" panose="020B0604020202020204" pitchFamily="34" charset="0"/>
              <a:buChar char="•"/>
            </a:pPr>
            <a:r>
              <a:rPr lang="id-ID" sz="2400" dirty="0"/>
              <a:t>Temanmu akan mengambil kursi tersebut sehingga kamu tidak lagi bertumpu.</a:t>
            </a:r>
          </a:p>
          <a:p>
            <a:pPr marL="342900" indent="-342900">
              <a:buFont typeface="Arial" panose="020B0604020202020204" pitchFamily="34" charset="0"/>
              <a:buChar char="•"/>
            </a:pPr>
            <a:r>
              <a:rPr lang="id-ID" sz="2400" dirty="0"/>
              <a:t>Badan dan kaki tetap rileks. Pertahankan posisi tubuh sesuai kemampuan.</a:t>
            </a:r>
          </a:p>
          <a:p>
            <a:pPr marL="342900" indent="-342900">
              <a:buFont typeface="Arial" panose="020B0604020202020204" pitchFamily="34" charset="0"/>
              <a:buChar char="•"/>
            </a:pPr>
            <a:r>
              <a:rPr lang="id-ID" sz="2400" dirty="0"/>
              <a:t>Turunlah dengan meluruskan kedua lengan dan mendarat dengan sikap lutut agak ditekuk, pandangan ke depan sehingga tidak terjatuh.</a:t>
            </a:r>
          </a:p>
        </p:txBody>
      </p:sp>
      <p:sp>
        <p:nvSpPr>
          <p:cNvPr id="9" name="TextBox 8">
            <a:extLst>
              <a:ext uri="{FF2B5EF4-FFF2-40B4-BE49-F238E27FC236}">
                <a16:creationId xmlns:a16="http://schemas.microsoft.com/office/drawing/2014/main" id="{34FE4339-8008-7C58-071B-C978EC9BE978}"/>
              </a:ext>
            </a:extLst>
          </p:cNvPr>
          <p:cNvSpPr txBox="1"/>
          <p:nvPr/>
        </p:nvSpPr>
        <p:spPr>
          <a:xfrm>
            <a:off x="1168785" y="5706033"/>
            <a:ext cx="3362272" cy="830997"/>
          </a:xfrm>
          <a:prstGeom prst="rect">
            <a:avLst/>
          </a:prstGeom>
          <a:noFill/>
        </p:spPr>
        <p:txBody>
          <a:bodyPr wrap="square">
            <a:spAutoFit/>
          </a:bodyPr>
          <a:lstStyle/>
          <a:p>
            <a:r>
              <a:rPr lang="id-ID" sz="2400" i="1" dirty="0">
                <a:solidFill>
                  <a:srgbClr val="7030A0"/>
                </a:solidFill>
              </a:rPr>
              <a:t>Latihan menggantung untuk putri </a:t>
            </a:r>
            <a:endParaRPr lang="en-ID" sz="2400" i="1" dirty="0">
              <a:solidFill>
                <a:srgbClr val="7030A0"/>
              </a:solidFill>
            </a:endParaRPr>
          </a:p>
        </p:txBody>
      </p:sp>
      <p:sp>
        <p:nvSpPr>
          <p:cNvPr id="21" name="TextBox 20">
            <a:extLst>
              <a:ext uri="{FF2B5EF4-FFF2-40B4-BE49-F238E27FC236}">
                <a16:creationId xmlns:a16="http://schemas.microsoft.com/office/drawing/2014/main" id="{859F8BD0-5E31-CB40-BBC2-8CF6AF0513E7}"/>
              </a:ext>
            </a:extLst>
          </p:cNvPr>
          <p:cNvSpPr txBox="1"/>
          <p:nvPr/>
        </p:nvSpPr>
        <p:spPr>
          <a:xfrm>
            <a:off x="623561" y="1562208"/>
            <a:ext cx="7565096" cy="461665"/>
          </a:xfrm>
          <a:prstGeom prst="rect">
            <a:avLst/>
          </a:prstGeom>
          <a:noFill/>
        </p:spPr>
        <p:txBody>
          <a:bodyPr wrap="square">
            <a:spAutoFit/>
          </a:bodyPr>
          <a:lstStyle/>
          <a:p>
            <a:r>
              <a:rPr lang="fi-FI" sz="2400" i="1" dirty="0">
                <a:solidFill>
                  <a:srgbClr val="7030A0"/>
                </a:solidFill>
              </a:rPr>
              <a:t>Daya tahan dan kekuatan otot lengan</a:t>
            </a:r>
            <a:endParaRPr lang="en-ID" sz="2400" i="1" dirty="0">
              <a:solidFill>
                <a:srgbClr val="7030A0"/>
              </a:solidFill>
            </a:endParaRPr>
          </a:p>
        </p:txBody>
      </p:sp>
      <p:pic>
        <p:nvPicPr>
          <p:cNvPr id="5" name="Picture 4">
            <a:extLst>
              <a:ext uri="{FF2B5EF4-FFF2-40B4-BE49-F238E27FC236}">
                <a16:creationId xmlns:a16="http://schemas.microsoft.com/office/drawing/2014/main" id="{58954976-DE1B-F7DC-1667-A4C31F1B4807}"/>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4681" r="62675" b="8855"/>
          <a:stretch/>
        </p:blipFill>
        <p:spPr>
          <a:xfrm>
            <a:off x="1392037" y="1925436"/>
            <a:ext cx="2196045" cy="3879034"/>
          </a:xfrm>
          <a:prstGeom prst="rect">
            <a:avLst/>
          </a:prstGeom>
        </p:spPr>
      </p:pic>
    </p:spTree>
    <p:extLst>
      <p:ext uri="{BB962C8B-B14F-4D97-AF65-F5344CB8AC3E}">
        <p14:creationId xmlns:p14="http://schemas.microsoft.com/office/powerpoint/2010/main" val="4241429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6021D74B-EFA4-9B0E-C260-EE1D3911D772}"/>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453" b="70420" l="133" r="30925">
                        <a14:foregroundMark x1="2072" y1="63075" x2="2072" y2="63075"/>
                        <a14:foregroundMark x1="4171" y1="59685" x2="4171" y2="59685"/>
                        <a14:foregroundMark x1="10574" y1="50807" x2="10574" y2="50807"/>
                        <a14:foregroundMark x1="21307" y1="43382" x2="21307" y2="43382"/>
                        <a14:foregroundMark x1="23406" y1="25626" x2="23406" y2="25626"/>
                        <a14:foregroundMark x1="15595" y1="19249" x2="15595" y2="19249"/>
                        <a14:foregroundMark x1="14214" y1="17797" x2="14214" y2="17797"/>
                        <a14:foregroundMark x1="22556" y1="27320" x2="22556" y2="27320"/>
                        <a14:foregroundMark x1="2630" y1="67514" x2="2630" y2="67514"/>
                        <a14:foregroundMark x1="24787" y1="26231" x2="24787" y2="26231"/>
                      </a14:backgroundRemoval>
                    </a14:imgEffect>
                  </a14:imgLayer>
                </a14:imgProps>
              </a:ext>
              <a:ext uri="{28A0092B-C50C-407E-A947-70E740481C1C}">
                <a14:useLocalDpi xmlns:a14="http://schemas.microsoft.com/office/drawing/2010/main" val="0"/>
              </a:ext>
            </a:extLst>
          </a:blip>
          <a:srcRect r="68526" b="29511"/>
          <a:stretch/>
        </p:blipFill>
        <p:spPr>
          <a:xfrm>
            <a:off x="7665757" y="1562207"/>
            <a:ext cx="3002243" cy="4425293"/>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Menganalisis</a:t>
            </a:r>
            <a:r>
              <a:rPr lang="nb-NO" sz="2667" b="1" dirty="0">
                <a:solidFill>
                  <a:srgbClr val="7030A0"/>
                </a:solidFill>
                <a:latin typeface="Arial" panose="020B0604020202020204" pitchFamily="34" charset="0"/>
                <a:cs typeface="Arial" panose="020B0604020202020204" pitchFamily="34" charset="0"/>
              </a:rPr>
              <a:t> Latihan Peningkatan Daya Tahan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623561" y="2269055"/>
            <a:ext cx="6418635" cy="2677656"/>
          </a:xfrm>
          <a:prstGeom prst="rect">
            <a:avLst/>
          </a:prstGeom>
          <a:noFill/>
        </p:spPr>
        <p:txBody>
          <a:bodyPr wrap="square">
            <a:spAutoFit/>
          </a:bodyPr>
          <a:lstStyle/>
          <a:p>
            <a:r>
              <a:rPr lang="sv-SE" sz="2400" dirty="0"/>
              <a:t>Cara melakukan sikap lari bolak-balik adalah sebagai berikut.</a:t>
            </a:r>
          </a:p>
          <a:p>
            <a:pPr marL="342900" indent="-342900">
              <a:buFont typeface="Arial" panose="020B0604020202020204" pitchFamily="34" charset="0"/>
              <a:buChar char="•"/>
            </a:pPr>
            <a:r>
              <a:rPr lang="sv-SE" sz="2400" dirty="0"/>
              <a:t>Lakukan di lintasan lurus dengan jarak 20 m.</a:t>
            </a:r>
          </a:p>
          <a:p>
            <a:pPr marL="342900" indent="-342900">
              <a:buFont typeface="Arial" panose="020B0604020202020204" pitchFamily="34" charset="0"/>
              <a:buChar char="•"/>
            </a:pPr>
            <a:r>
              <a:rPr lang="sv-SE" sz="2400" dirty="0"/>
              <a:t>Mengambil dan meletakkan batu kecil di ujung lingkaran</a:t>
            </a:r>
            <a:r>
              <a:rPr lang="id-ID" sz="2400" dirty="0"/>
              <a:t> </a:t>
            </a:r>
            <a:r>
              <a:rPr lang="sv-SE" sz="2400" dirty="0"/>
              <a:t>sejumlah lima buah (apabila perlombaan), atau berlari cepat</a:t>
            </a:r>
            <a:r>
              <a:rPr lang="id-ID" sz="2400" dirty="0"/>
              <a:t> </a:t>
            </a:r>
            <a:r>
              <a:rPr lang="sv-SE" sz="2400" dirty="0"/>
              <a:t>dengan jarak 50 m (individu/berteman).</a:t>
            </a:r>
            <a:endParaRPr lang="id-ID" sz="2400" dirty="0"/>
          </a:p>
        </p:txBody>
      </p:sp>
      <p:sp>
        <p:nvSpPr>
          <p:cNvPr id="2" name="Oval 1">
            <a:extLst>
              <a:ext uri="{FF2B5EF4-FFF2-40B4-BE49-F238E27FC236}">
                <a16:creationId xmlns:a16="http://schemas.microsoft.com/office/drawing/2014/main" id="{74330E6A-7AB0-B09D-BCD1-9EDB995B0C30}"/>
              </a:ext>
            </a:extLst>
          </p:cNvPr>
          <p:cNvSpPr/>
          <p:nvPr/>
        </p:nvSpPr>
        <p:spPr>
          <a:xfrm>
            <a:off x="8434146" y="3698990"/>
            <a:ext cx="1719618" cy="1183189"/>
          </a:xfrm>
          <a:prstGeom prst="ellipse">
            <a:avLst/>
          </a:prstGeom>
          <a:noFill/>
          <a:ln w="127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TextBox 7">
            <a:extLst>
              <a:ext uri="{FF2B5EF4-FFF2-40B4-BE49-F238E27FC236}">
                <a16:creationId xmlns:a16="http://schemas.microsoft.com/office/drawing/2014/main" id="{DBF1625E-A03C-B641-209B-2B58BF9FECAC}"/>
              </a:ext>
            </a:extLst>
          </p:cNvPr>
          <p:cNvSpPr txBox="1"/>
          <p:nvPr/>
        </p:nvSpPr>
        <p:spPr>
          <a:xfrm>
            <a:off x="623561" y="1562208"/>
            <a:ext cx="7565096" cy="461665"/>
          </a:xfrm>
          <a:prstGeom prst="rect">
            <a:avLst/>
          </a:prstGeom>
          <a:noFill/>
        </p:spPr>
        <p:txBody>
          <a:bodyPr wrap="square">
            <a:spAutoFit/>
          </a:bodyPr>
          <a:lstStyle/>
          <a:p>
            <a:r>
              <a:rPr lang="id-ID" sz="2400" i="1" dirty="0">
                <a:solidFill>
                  <a:srgbClr val="7030A0"/>
                </a:solidFill>
              </a:rPr>
              <a:t>Sikap lari bolak-balik</a:t>
            </a:r>
            <a:endParaRPr lang="en-ID" sz="2400" i="1" dirty="0">
              <a:solidFill>
                <a:srgbClr val="7030A0"/>
              </a:solidFill>
            </a:endParaRPr>
          </a:p>
        </p:txBody>
      </p:sp>
    </p:spTree>
    <p:extLst>
      <p:ext uri="{BB962C8B-B14F-4D97-AF65-F5344CB8AC3E}">
        <p14:creationId xmlns:p14="http://schemas.microsoft.com/office/powerpoint/2010/main" val="1535069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3" name="Group 12">
            <a:extLst>
              <a:ext uri="{FF2B5EF4-FFF2-40B4-BE49-F238E27FC236}">
                <a16:creationId xmlns:a16="http://schemas.microsoft.com/office/drawing/2014/main" id="{6FEE153B-6BDE-4898-E115-CECE7A7D8DEE}"/>
              </a:ext>
            </a:extLst>
          </p:cNvPr>
          <p:cNvGrpSpPr/>
          <p:nvPr/>
        </p:nvGrpSpPr>
        <p:grpSpPr>
          <a:xfrm>
            <a:off x="1" y="1459547"/>
            <a:ext cx="5689599" cy="2950703"/>
            <a:chOff x="0" y="1847850"/>
            <a:chExt cx="3769359" cy="2213026"/>
          </a:xfrm>
        </p:grpSpPr>
        <p:sp>
          <p:nvSpPr>
            <p:cNvPr id="14" name="Rectangle 13">
              <a:extLst>
                <a:ext uri="{FF2B5EF4-FFF2-40B4-BE49-F238E27FC236}">
                  <a16:creationId xmlns:a16="http://schemas.microsoft.com/office/drawing/2014/main" id="{67F69885-469D-CDB3-1F2B-3EF4A584598A}"/>
                </a:ext>
              </a:extLst>
            </p:cNvPr>
            <p:cNvSpPr/>
            <p:nvPr/>
          </p:nvSpPr>
          <p:spPr>
            <a:xfrm>
              <a:off x="114886" y="2190750"/>
              <a:ext cx="3654473" cy="1870126"/>
            </a:xfrm>
            <a:prstGeom prst="rect">
              <a:avLst/>
            </a:prstGeom>
            <a:noFill/>
          </p:spPr>
          <p:txBody>
            <a:bodyPr wrap="square">
              <a:spAutoFit/>
            </a:bodyPr>
            <a:lstStyle/>
            <a:p>
              <a:pPr marL="423143" indent="-423143" eaLnBrk="0" hangingPunct="0">
                <a:spcBef>
                  <a:spcPts val="800"/>
                </a:spcBef>
                <a:buFont typeface="Wingdings" pitchFamily="2" charset="2"/>
                <a:buChar char="§"/>
              </a:pPr>
              <a:r>
                <a:rPr lang="en-US" sz="1867" dirty="0" err="1">
                  <a:latin typeface="Calibri" pitchFamily="34" charset="0"/>
                  <a:cs typeface="Calibri" pitchFamily="34" charset="0"/>
                </a:rPr>
                <a:t>Menganalisis</a:t>
              </a:r>
              <a:r>
                <a:rPr lang="en-US" sz="1867" dirty="0">
                  <a:latin typeface="Calibri" pitchFamily="34" charset="0"/>
                  <a:cs typeface="Calibri" pitchFamily="34" charset="0"/>
                </a:rPr>
                <a:t> </a:t>
              </a:r>
              <a:r>
                <a:rPr lang="en-US" sz="1867" dirty="0" err="1">
                  <a:latin typeface="Calibri" pitchFamily="34" charset="0"/>
                  <a:cs typeface="Calibri" pitchFamily="34" charset="0"/>
                </a:rPr>
                <a:t>aktivitas</a:t>
              </a:r>
              <a:r>
                <a:rPr lang="en-US" sz="1867" dirty="0">
                  <a:latin typeface="Calibri" pitchFamily="34" charset="0"/>
                  <a:cs typeface="Calibri" pitchFamily="34" charset="0"/>
                </a:rPr>
                <a:t> </a:t>
              </a:r>
              <a:r>
                <a:rPr lang="en-US" sz="1867" dirty="0" err="1">
                  <a:latin typeface="Calibri" pitchFamily="34" charset="0"/>
                  <a:cs typeface="Calibri" pitchFamily="34" charset="0"/>
                </a:rPr>
                <a:t>latihan</a:t>
              </a:r>
              <a:r>
                <a:rPr lang="en-US" sz="1867" dirty="0">
                  <a:latin typeface="Calibri" pitchFamily="34" charset="0"/>
                  <a:cs typeface="Calibri" pitchFamily="34" charset="0"/>
                </a:rPr>
                <a:t> </a:t>
              </a:r>
              <a:r>
                <a:rPr lang="en-US" sz="1867" dirty="0" err="1">
                  <a:latin typeface="Calibri" pitchFamily="34" charset="0"/>
                  <a:cs typeface="Calibri" pitchFamily="34" charset="0"/>
                </a:rPr>
                <a:t>peningkatan</a:t>
              </a:r>
              <a:r>
                <a:rPr lang="id-ID" sz="1867" dirty="0">
                  <a:latin typeface="Calibri" pitchFamily="34" charset="0"/>
                  <a:cs typeface="Calibri" pitchFamily="34" charset="0"/>
                </a:rPr>
                <a:t> </a:t>
              </a:r>
              <a:r>
                <a:rPr lang="en-US" sz="1867" dirty="0" err="1">
                  <a:latin typeface="Calibri" pitchFamily="34" charset="0"/>
                  <a:cs typeface="Calibri" pitchFamily="34" charset="0"/>
                </a:rPr>
                <a:t>derajat</a:t>
              </a:r>
              <a:r>
                <a:rPr lang="en-US" sz="1867" dirty="0">
                  <a:latin typeface="Calibri" pitchFamily="34" charset="0"/>
                  <a:cs typeface="Calibri" pitchFamily="34" charset="0"/>
                </a:rPr>
                <a:t> </a:t>
              </a:r>
              <a:r>
                <a:rPr lang="en-US" sz="1867" dirty="0" err="1">
                  <a:latin typeface="Calibri" pitchFamily="34" charset="0"/>
                  <a:cs typeface="Calibri" pitchFamily="34" charset="0"/>
                </a:rPr>
                <a:t>kebugaran</a:t>
              </a:r>
              <a:r>
                <a:rPr lang="en-US" sz="1867" dirty="0">
                  <a:latin typeface="Calibri" pitchFamily="34" charset="0"/>
                  <a:cs typeface="Calibri" pitchFamily="34" charset="0"/>
                </a:rPr>
                <a:t> </a:t>
              </a:r>
              <a:r>
                <a:rPr lang="en-US" sz="1867" dirty="0" err="1">
                  <a:latin typeface="Calibri" pitchFamily="34" charset="0"/>
                  <a:cs typeface="Calibri" pitchFamily="34" charset="0"/>
                </a:rPr>
                <a:t>jasmani</a:t>
              </a:r>
              <a:r>
                <a:rPr lang="en-US" sz="1867" dirty="0">
                  <a:latin typeface="Calibri" pitchFamily="34" charset="0"/>
                  <a:cs typeface="Calibri" pitchFamily="34" charset="0"/>
                </a:rPr>
                <a:t> yang </a:t>
              </a:r>
              <a:r>
                <a:rPr lang="en-US" sz="1867" dirty="0" err="1">
                  <a:latin typeface="Calibri" pitchFamily="34" charset="0"/>
                  <a:cs typeface="Calibri" pitchFamily="34" charset="0"/>
                </a:rPr>
                <a:t>terkait</a:t>
              </a:r>
              <a:r>
                <a:rPr lang="en-US" sz="1867" dirty="0">
                  <a:latin typeface="Calibri" pitchFamily="34" charset="0"/>
                  <a:cs typeface="Calibri" pitchFamily="34" charset="0"/>
                </a:rPr>
                <a:t> </a:t>
              </a:r>
              <a:r>
                <a:rPr lang="en-US" sz="1867" dirty="0" err="1">
                  <a:latin typeface="Calibri" pitchFamily="34" charset="0"/>
                  <a:cs typeface="Calibri" pitchFamily="34" charset="0"/>
                </a:rPr>
                <a:t>dengan</a:t>
              </a:r>
              <a:r>
                <a:rPr lang="id-ID" sz="1867" dirty="0">
                  <a:latin typeface="Calibri" pitchFamily="34" charset="0"/>
                  <a:cs typeface="Calibri" pitchFamily="34" charset="0"/>
                </a:rPr>
                <a:t> </a:t>
              </a:r>
              <a:r>
                <a:rPr lang="en-US" sz="1867" dirty="0" err="1">
                  <a:latin typeface="Calibri" pitchFamily="34" charset="0"/>
                  <a:cs typeface="Calibri" pitchFamily="34" charset="0"/>
                </a:rPr>
                <a:t>kesehatan</a:t>
              </a:r>
              <a:r>
                <a:rPr lang="en-US" sz="1867" dirty="0">
                  <a:latin typeface="Calibri" pitchFamily="34" charset="0"/>
                  <a:cs typeface="Calibri" pitchFamily="34" charset="0"/>
                </a:rPr>
                <a:t> (</a:t>
              </a:r>
              <a:r>
                <a:rPr lang="en-US" sz="1867" dirty="0" err="1">
                  <a:latin typeface="Calibri" pitchFamily="34" charset="0"/>
                  <a:cs typeface="Calibri" pitchFamily="34" charset="0"/>
                </a:rPr>
                <a:t>daya</a:t>
              </a:r>
              <a:r>
                <a:rPr lang="en-US" sz="1867" dirty="0">
                  <a:latin typeface="Calibri" pitchFamily="34" charset="0"/>
                  <a:cs typeface="Calibri" pitchFamily="34" charset="0"/>
                </a:rPr>
                <a:t> </a:t>
              </a:r>
              <a:r>
                <a:rPr lang="en-US" sz="1867" dirty="0" err="1">
                  <a:latin typeface="Calibri" pitchFamily="34" charset="0"/>
                  <a:cs typeface="Calibri" pitchFamily="34" charset="0"/>
                </a:rPr>
                <a:t>tahan</a:t>
              </a:r>
              <a:r>
                <a:rPr lang="en-US" sz="1867" dirty="0">
                  <a:latin typeface="Calibri" pitchFamily="34" charset="0"/>
                  <a:cs typeface="Calibri" pitchFamily="34" charset="0"/>
                </a:rPr>
                <a:t>, </a:t>
              </a:r>
              <a:r>
                <a:rPr lang="en-US" sz="1867" dirty="0" err="1">
                  <a:latin typeface="Calibri" pitchFamily="34" charset="0"/>
                  <a:cs typeface="Calibri" pitchFamily="34" charset="0"/>
                </a:rPr>
                <a:t>kekuatan</a:t>
              </a:r>
              <a:r>
                <a:rPr lang="en-US" sz="1867" dirty="0">
                  <a:latin typeface="Calibri" pitchFamily="34" charset="0"/>
                  <a:cs typeface="Calibri" pitchFamily="34" charset="0"/>
                </a:rPr>
                <a:t>, </a:t>
              </a:r>
              <a:r>
                <a:rPr lang="en-US" sz="1867" dirty="0" err="1">
                  <a:latin typeface="Calibri" pitchFamily="34" charset="0"/>
                  <a:cs typeface="Calibri" pitchFamily="34" charset="0"/>
                </a:rPr>
                <a:t>komposisi</a:t>
              </a:r>
              <a:r>
                <a:rPr lang="id-ID" sz="1867" dirty="0">
                  <a:latin typeface="Calibri" pitchFamily="34" charset="0"/>
                  <a:cs typeface="Calibri" pitchFamily="34" charset="0"/>
                </a:rPr>
                <a:t> </a:t>
              </a:r>
              <a:r>
                <a:rPr lang="en-US" sz="1867" dirty="0" err="1">
                  <a:latin typeface="Calibri" pitchFamily="34" charset="0"/>
                  <a:cs typeface="Calibri" pitchFamily="34" charset="0"/>
                </a:rPr>
                <a:t>tubuh</a:t>
              </a:r>
              <a:r>
                <a:rPr lang="en-US" sz="1867" dirty="0">
                  <a:latin typeface="Calibri" pitchFamily="34" charset="0"/>
                  <a:cs typeface="Calibri" pitchFamily="34" charset="0"/>
                </a:rPr>
                <a:t>, dan </a:t>
              </a:r>
              <a:r>
                <a:rPr lang="en-US" sz="1867" dirty="0" err="1">
                  <a:latin typeface="Calibri" pitchFamily="34" charset="0"/>
                  <a:cs typeface="Calibri" pitchFamily="34" charset="0"/>
                </a:rPr>
                <a:t>kelenturan</a:t>
              </a:r>
              <a:r>
                <a:rPr lang="en-US" sz="1867" dirty="0">
                  <a:latin typeface="Calibri" pitchFamily="34" charset="0"/>
                  <a:cs typeface="Calibri" pitchFamily="34" charset="0"/>
                </a:rPr>
                <a:t>) dan </a:t>
              </a:r>
              <a:r>
                <a:rPr lang="en-US" sz="1867" dirty="0" err="1">
                  <a:latin typeface="Calibri" pitchFamily="34" charset="0"/>
                  <a:cs typeface="Calibri" pitchFamily="34" charset="0"/>
                </a:rPr>
                <a:t>pengukuran</a:t>
              </a:r>
              <a:r>
                <a:rPr lang="id-ID" sz="1867" dirty="0">
                  <a:latin typeface="Calibri" pitchFamily="34" charset="0"/>
                  <a:cs typeface="Calibri" pitchFamily="34" charset="0"/>
                </a:rPr>
                <a:t> </a:t>
              </a:r>
              <a:r>
                <a:rPr lang="en-US" sz="1867" dirty="0" err="1">
                  <a:latin typeface="Calibri" pitchFamily="34" charset="0"/>
                  <a:cs typeface="Calibri" pitchFamily="34" charset="0"/>
                </a:rPr>
                <a:t>hasilnya</a:t>
              </a:r>
              <a:r>
                <a:rPr lang="en-US" sz="1867" dirty="0">
                  <a:latin typeface="Calibri" pitchFamily="34" charset="0"/>
                  <a:cs typeface="Calibri" pitchFamily="34" charset="0"/>
                </a:rPr>
                <a:t>.</a:t>
              </a:r>
              <a:endParaRPr lang="id-ID" sz="1867" dirty="0">
                <a:latin typeface="Calibri" pitchFamily="34" charset="0"/>
                <a:cs typeface="Calibri" pitchFamily="34" charset="0"/>
              </a:endParaRPr>
            </a:p>
            <a:p>
              <a:pPr marL="423143" indent="-423143" eaLnBrk="0" hangingPunct="0">
                <a:spcBef>
                  <a:spcPts val="800"/>
                </a:spcBef>
                <a:buFont typeface="Wingdings" pitchFamily="2" charset="2"/>
                <a:buChar char="§"/>
              </a:pPr>
              <a:r>
                <a:rPr lang="en-US" sz="1867" dirty="0" err="1">
                  <a:latin typeface="Calibri" pitchFamily="34" charset="0"/>
                  <a:cs typeface="Calibri" pitchFamily="34" charset="0"/>
                </a:rPr>
                <a:t>Mempraktikkan</a:t>
              </a:r>
              <a:r>
                <a:rPr lang="en-US" sz="1867" dirty="0">
                  <a:latin typeface="Calibri" pitchFamily="34" charset="0"/>
                  <a:cs typeface="Calibri" pitchFamily="34" charset="0"/>
                </a:rPr>
                <a:t> </a:t>
              </a:r>
              <a:r>
                <a:rPr lang="en-US" sz="1867" dirty="0" err="1">
                  <a:latin typeface="Calibri" pitchFamily="34" charset="0"/>
                  <a:cs typeface="Calibri" pitchFamily="34" charset="0"/>
                </a:rPr>
                <a:t>aktivitas</a:t>
              </a:r>
              <a:r>
                <a:rPr lang="en-US" sz="1867" dirty="0">
                  <a:latin typeface="Calibri" pitchFamily="34" charset="0"/>
                  <a:cs typeface="Calibri" pitchFamily="34" charset="0"/>
                </a:rPr>
                <a:t> </a:t>
              </a:r>
              <a:r>
                <a:rPr lang="en-US" sz="1867" dirty="0" err="1">
                  <a:latin typeface="Calibri" pitchFamily="34" charset="0"/>
                  <a:cs typeface="Calibri" pitchFamily="34" charset="0"/>
                </a:rPr>
                <a:t>latihan</a:t>
              </a:r>
              <a:r>
                <a:rPr lang="en-US" sz="1867" dirty="0">
                  <a:latin typeface="Calibri" pitchFamily="34" charset="0"/>
                  <a:cs typeface="Calibri" pitchFamily="34" charset="0"/>
                </a:rPr>
                <a:t> </a:t>
              </a:r>
              <a:r>
                <a:rPr lang="en-US" sz="1867" dirty="0" err="1">
                  <a:latin typeface="Calibri" pitchFamily="34" charset="0"/>
                  <a:cs typeface="Calibri" pitchFamily="34" charset="0"/>
                </a:rPr>
                <a:t>peningkatan</a:t>
              </a:r>
              <a:r>
                <a:rPr lang="id-ID" sz="1867" dirty="0">
                  <a:latin typeface="Calibri" pitchFamily="34" charset="0"/>
                  <a:cs typeface="Calibri" pitchFamily="34" charset="0"/>
                </a:rPr>
                <a:t> </a:t>
              </a:r>
              <a:r>
                <a:rPr lang="en-US" sz="1867" dirty="0" err="1">
                  <a:latin typeface="Calibri" pitchFamily="34" charset="0"/>
                  <a:cs typeface="Calibri" pitchFamily="34" charset="0"/>
                </a:rPr>
                <a:t>derajat</a:t>
              </a:r>
              <a:r>
                <a:rPr lang="en-US" sz="1867" dirty="0">
                  <a:latin typeface="Calibri" pitchFamily="34" charset="0"/>
                  <a:cs typeface="Calibri" pitchFamily="34" charset="0"/>
                </a:rPr>
                <a:t> </a:t>
              </a:r>
              <a:r>
                <a:rPr lang="en-US" sz="1867" dirty="0" err="1">
                  <a:latin typeface="Calibri" pitchFamily="34" charset="0"/>
                  <a:cs typeface="Calibri" pitchFamily="34" charset="0"/>
                </a:rPr>
                <a:t>kebugaran</a:t>
              </a:r>
              <a:r>
                <a:rPr lang="en-US" sz="1867" dirty="0">
                  <a:latin typeface="Calibri" pitchFamily="34" charset="0"/>
                  <a:cs typeface="Calibri" pitchFamily="34" charset="0"/>
                </a:rPr>
                <a:t> </a:t>
              </a:r>
              <a:r>
                <a:rPr lang="en-US" sz="1867" dirty="0" err="1">
                  <a:latin typeface="Calibri" pitchFamily="34" charset="0"/>
                  <a:cs typeface="Calibri" pitchFamily="34" charset="0"/>
                </a:rPr>
                <a:t>jasmani</a:t>
              </a:r>
              <a:r>
                <a:rPr lang="en-US" sz="1867" dirty="0">
                  <a:latin typeface="Calibri" pitchFamily="34" charset="0"/>
                  <a:cs typeface="Calibri" pitchFamily="34" charset="0"/>
                </a:rPr>
                <a:t> yang </a:t>
              </a:r>
              <a:r>
                <a:rPr lang="en-US" sz="1867" dirty="0" err="1">
                  <a:latin typeface="Calibri" pitchFamily="34" charset="0"/>
                  <a:cs typeface="Calibri" pitchFamily="34" charset="0"/>
                </a:rPr>
                <a:t>terkait</a:t>
              </a:r>
              <a:r>
                <a:rPr lang="en-US" sz="1867" dirty="0">
                  <a:latin typeface="Calibri" pitchFamily="34" charset="0"/>
                  <a:cs typeface="Calibri" pitchFamily="34" charset="0"/>
                </a:rPr>
                <a:t> </a:t>
              </a:r>
              <a:r>
                <a:rPr lang="en-US" sz="1867" dirty="0" err="1">
                  <a:latin typeface="Calibri" pitchFamily="34" charset="0"/>
                  <a:cs typeface="Calibri" pitchFamily="34" charset="0"/>
                </a:rPr>
                <a:t>dengan</a:t>
              </a:r>
              <a:r>
                <a:rPr lang="id-ID" sz="1867" dirty="0">
                  <a:latin typeface="Calibri" pitchFamily="34" charset="0"/>
                  <a:cs typeface="Calibri" pitchFamily="34" charset="0"/>
                </a:rPr>
                <a:t> </a:t>
              </a:r>
              <a:r>
                <a:rPr lang="en-US" sz="1867" dirty="0" err="1">
                  <a:latin typeface="Calibri" pitchFamily="34" charset="0"/>
                  <a:cs typeface="Calibri" pitchFamily="34" charset="0"/>
                </a:rPr>
                <a:t>kesehatan</a:t>
              </a:r>
              <a:r>
                <a:rPr lang="en-US" sz="1867" dirty="0">
                  <a:latin typeface="Calibri" pitchFamily="34" charset="0"/>
                  <a:cs typeface="Calibri" pitchFamily="34" charset="0"/>
                </a:rPr>
                <a:t> (</a:t>
              </a:r>
              <a:r>
                <a:rPr lang="en-US" sz="1867" dirty="0" err="1">
                  <a:latin typeface="Calibri" pitchFamily="34" charset="0"/>
                  <a:cs typeface="Calibri" pitchFamily="34" charset="0"/>
                </a:rPr>
                <a:t>daya</a:t>
              </a:r>
              <a:r>
                <a:rPr lang="en-US" sz="1867" dirty="0">
                  <a:latin typeface="Calibri" pitchFamily="34" charset="0"/>
                  <a:cs typeface="Calibri" pitchFamily="34" charset="0"/>
                </a:rPr>
                <a:t> </a:t>
              </a:r>
              <a:r>
                <a:rPr lang="en-US" sz="1867" dirty="0" err="1">
                  <a:latin typeface="Calibri" pitchFamily="34" charset="0"/>
                  <a:cs typeface="Calibri" pitchFamily="34" charset="0"/>
                </a:rPr>
                <a:t>tahan</a:t>
              </a:r>
              <a:r>
                <a:rPr lang="en-US" sz="1867" dirty="0">
                  <a:latin typeface="Calibri" pitchFamily="34" charset="0"/>
                  <a:cs typeface="Calibri" pitchFamily="34" charset="0"/>
                </a:rPr>
                <a:t>, </a:t>
              </a:r>
              <a:r>
                <a:rPr lang="en-US" sz="1867" dirty="0" err="1">
                  <a:latin typeface="Calibri" pitchFamily="34" charset="0"/>
                  <a:cs typeface="Calibri" pitchFamily="34" charset="0"/>
                </a:rPr>
                <a:t>kekuatan</a:t>
              </a:r>
              <a:r>
                <a:rPr lang="en-US" sz="1867" dirty="0">
                  <a:latin typeface="Calibri" pitchFamily="34" charset="0"/>
                  <a:cs typeface="Calibri" pitchFamily="34" charset="0"/>
                </a:rPr>
                <a:t>, </a:t>
              </a:r>
              <a:r>
                <a:rPr lang="en-US" sz="1867" dirty="0" err="1">
                  <a:latin typeface="Calibri" pitchFamily="34" charset="0"/>
                  <a:cs typeface="Calibri" pitchFamily="34" charset="0"/>
                </a:rPr>
                <a:t>komposisi</a:t>
              </a:r>
              <a:r>
                <a:rPr lang="id-ID" sz="1867" dirty="0">
                  <a:latin typeface="Calibri" pitchFamily="34" charset="0"/>
                  <a:cs typeface="Calibri" pitchFamily="34" charset="0"/>
                </a:rPr>
                <a:t> </a:t>
              </a:r>
              <a:r>
                <a:rPr lang="en-US" sz="1867" dirty="0" err="1">
                  <a:latin typeface="Calibri" pitchFamily="34" charset="0"/>
                  <a:cs typeface="Calibri" pitchFamily="34" charset="0"/>
                </a:rPr>
                <a:t>tubuh</a:t>
              </a:r>
              <a:r>
                <a:rPr lang="en-US" sz="1867" dirty="0">
                  <a:latin typeface="Calibri" pitchFamily="34" charset="0"/>
                  <a:cs typeface="Calibri" pitchFamily="34" charset="0"/>
                </a:rPr>
                <a:t>, dan </a:t>
              </a:r>
              <a:r>
                <a:rPr lang="en-US" sz="1867" dirty="0" err="1">
                  <a:latin typeface="Calibri" pitchFamily="34" charset="0"/>
                  <a:cs typeface="Calibri" pitchFamily="34" charset="0"/>
                </a:rPr>
                <a:t>kelenturan</a:t>
              </a:r>
              <a:r>
                <a:rPr lang="en-US" sz="1867" dirty="0">
                  <a:latin typeface="Calibri" pitchFamily="34" charset="0"/>
                  <a:cs typeface="Calibri" pitchFamily="34" charset="0"/>
                </a:rPr>
                <a:t>) dan </a:t>
              </a:r>
              <a:r>
                <a:rPr lang="en-US" sz="1867" dirty="0" err="1">
                  <a:latin typeface="Calibri" pitchFamily="34" charset="0"/>
                  <a:cs typeface="Calibri" pitchFamily="34" charset="0"/>
                </a:rPr>
                <a:t>pengukuran</a:t>
              </a:r>
              <a:r>
                <a:rPr lang="en-US" sz="1867" dirty="0">
                  <a:latin typeface="Calibri" pitchFamily="34" charset="0"/>
                  <a:cs typeface="Calibri" pitchFamily="34" charset="0"/>
                </a:rPr>
                <a:t> </a:t>
              </a:r>
              <a:r>
                <a:rPr lang="en-US" sz="1867" dirty="0" err="1">
                  <a:latin typeface="Calibri" pitchFamily="34" charset="0"/>
                  <a:cs typeface="Calibri" pitchFamily="34" charset="0"/>
                </a:rPr>
                <a:t>hasilnya</a:t>
              </a:r>
              <a:r>
                <a:rPr lang="en-US" sz="1867" dirty="0">
                  <a:latin typeface="Calibri" pitchFamily="34" charset="0"/>
                  <a:cs typeface="Calibri" pitchFamily="34" charset="0"/>
                </a:rPr>
                <a:t>.</a:t>
              </a:r>
            </a:p>
          </p:txBody>
        </p:sp>
        <p:sp>
          <p:nvSpPr>
            <p:cNvPr id="15" name="Rectangle 14">
              <a:extLst>
                <a:ext uri="{FF2B5EF4-FFF2-40B4-BE49-F238E27FC236}">
                  <a16:creationId xmlns:a16="http://schemas.microsoft.com/office/drawing/2014/main" id="{07FF821C-D3F7-5AEA-DB3A-2F6E74FA2260}"/>
                </a:ext>
              </a:extLst>
            </p:cNvPr>
            <p:cNvSpPr/>
            <p:nvPr/>
          </p:nvSpPr>
          <p:spPr>
            <a:xfrm>
              <a:off x="0" y="1847850"/>
              <a:ext cx="3769359" cy="3429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18" name="Rectangle 17">
            <a:extLst>
              <a:ext uri="{FF2B5EF4-FFF2-40B4-BE49-F238E27FC236}">
                <a16:creationId xmlns:a16="http://schemas.microsoft.com/office/drawing/2014/main" id="{68897295-FE54-0AEE-AB79-3573DFFCAA8C}"/>
              </a:ext>
            </a:extLst>
          </p:cNvPr>
          <p:cNvSpPr/>
          <p:nvPr/>
        </p:nvSpPr>
        <p:spPr>
          <a:xfrm>
            <a:off x="280816" y="1502400"/>
            <a:ext cx="2352054" cy="379656"/>
          </a:xfrm>
          <a:prstGeom prst="rect">
            <a:avLst/>
          </a:prstGeom>
        </p:spPr>
        <p:txBody>
          <a:bodyPr wrap="none">
            <a:spAutoFit/>
          </a:bodyPr>
          <a:lstStyle/>
          <a:p>
            <a:pPr algn="ctr" eaLnBrk="0" hangingPunct="0"/>
            <a:r>
              <a:rPr lang="en-US" sz="1867" b="1" dirty="0" err="1">
                <a:solidFill>
                  <a:schemeClr val="bg1"/>
                </a:solidFill>
                <a:latin typeface="Calibri" pitchFamily="34" charset="0"/>
                <a:cs typeface="Calibri" pitchFamily="34" charset="0"/>
                <a:sym typeface="Arial" pitchFamily="34" charset="0"/>
              </a:rPr>
              <a:t>Tujuan</a:t>
            </a:r>
            <a:r>
              <a:rPr lang="en-US" sz="1867" b="1" dirty="0">
                <a:solidFill>
                  <a:schemeClr val="bg1"/>
                </a:solidFill>
                <a:latin typeface="Calibri" pitchFamily="34" charset="0"/>
                <a:cs typeface="Calibri" pitchFamily="34" charset="0"/>
                <a:sym typeface="Arial" pitchFamily="34" charset="0"/>
              </a:rPr>
              <a:t> </a:t>
            </a:r>
            <a:r>
              <a:rPr lang="en-US" sz="1867" b="1" dirty="0" err="1">
                <a:solidFill>
                  <a:schemeClr val="bg1"/>
                </a:solidFill>
                <a:latin typeface="Calibri" pitchFamily="34" charset="0"/>
                <a:cs typeface="Calibri" pitchFamily="34" charset="0"/>
                <a:sym typeface="Arial" pitchFamily="34" charset="0"/>
              </a:rPr>
              <a:t>pembelajaran</a:t>
            </a:r>
            <a:r>
              <a:rPr lang="en-US" sz="1867" b="1" dirty="0">
                <a:solidFill>
                  <a:schemeClr val="bg1"/>
                </a:solidFill>
                <a:latin typeface="Calibri" pitchFamily="34" charset="0"/>
                <a:cs typeface="Calibri" pitchFamily="34" charset="0"/>
                <a:sym typeface="Arial" pitchFamily="34" charset="0"/>
              </a:rPr>
              <a:t>:</a:t>
            </a:r>
          </a:p>
        </p:txBody>
      </p:sp>
      <p:sp>
        <p:nvSpPr>
          <p:cNvPr id="23" name="Rectangle 22">
            <a:extLst>
              <a:ext uri="{FF2B5EF4-FFF2-40B4-BE49-F238E27FC236}">
                <a16:creationId xmlns:a16="http://schemas.microsoft.com/office/drawing/2014/main" id="{7FBBA305-3565-C5E0-923D-9A9AAF449CA7}"/>
              </a:ext>
            </a:extLst>
          </p:cNvPr>
          <p:cNvSpPr/>
          <p:nvPr/>
        </p:nvSpPr>
        <p:spPr>
          <a:xfrm>
            <a:off x="9722574" y="5157678"/>
            <a:ext cx="1970412" cy="276999"/>
          </a:xfrm>
          <a:prstGeom prst="rect">
            <a:avLst/>
          </a:prstGeom>
          <a:solidFill>
            <a:schemeClr val="bg1">
              <a:alpha val="54000"/>
            </a:schemeClr>
          </a:solidFill>
        </p:spPr>
        <p:txBody>
          <a:bodyPr wrap="none">
            <a:spAutoFit/>
          </a:bodyPr>
          <a:lstStyle/>
          <a:p>
            <a:pPr algn="r"/>
            <a:r>
              <a:rPr lang="en-US" sz="1200" dirty="0" err="1">
                <a:latin typeface="Arial" pitchFamily="34" charset="0"/>
                <a:cs typeface="Arial" pitchFamily="34" charset="0"/>
              </a:rPr>
              <a:t>Sumber</a:t>
            </a:r>
            <a:r>
              <a:rPr lang="en-US" sz="1200" dirty="0">
                <a:latin typeface="Arial" pitchFamily="34" charset="0"/>
                <a:cs typeface="Arial" pitchFamily="34" charset="0"/>
              </a:rPr>
              <a:t>: </a:t>
            </a:r>
            <a:r>
              <a:rPr lang="id-ID" sz="1200" i="1" dirty="0">
                <a:latin typeface="Arial" pitchFamily="34" charset="0"/>
                <a:cs typeface="Arial" pitchFamily="34" charset="0"/>
              </a:rPr>
              <a:t>shutterstock.com</a:t>
            </a:r>
            <a:endParaRPr lang="en-US" sz="1200" i="1" dirty="0">
              <a:latin typeface="Arial" pitchFamily="34" charset="0"/>
              <a:cs typeface="Arial" pitchFamily="34" charset="0"/>
            </a:endParaRPr>
          </a:p>
        </p:txBody>
      </p:sp>
      <p:pic>
        <p:nvPicPr>
          <p:cNvPr id="24" name="Picture 23">
            <a:extLst>
              <a:ext uri="{FF2B5EF4-FFF2-40B4-BE49-F238E27FC236}">
                <a16:creationId xmlns:a16="http://schemas.microsoft.com/office/drawing/2014/main" id="{09F443B1-E9A5-4059-6FCA-51378C1FA5D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189483" y="1552575"/>
            <a:ext cx="5284435" cy="3522957"/>
          </a:xfrm>
          <a:prstGeom prst="rect">
            <a:avLst/>
          </a:prstGeom>
          <a:ln>
            <a:noFill/>
          </a:ln>
          <a:effectLst>
            <a:outerShdw blurRad="292100" dist="139700" dir="2700000" algn="tl" rotWithShape="0">
              <a:srgbClr val="333333">
                <a:alpha val="65000"/>
              </a:srgbClr>
            </a:outerShdw>
          </a:effectLst>
        </p:spPr>
      </p:pic>
      <p:grpSp>
        <p:nvGrpSpPr>
          <p:cNvPr id="16" name="Group 15">
            <a:extLst>
              <a:ext uri="{FF2B5EF4-FFF2-40B4-BE49-F238E27FC236}">
                <a16:creationId xmlns:a16="http://schemas.microsoft.com/office/drawing/2014/main" id="{B168A93E-86B8-3FAA-87A5-3BD7439D8094}"/>
              </a:ext>
            </a:extLst>
          </p:cNvPr>
          <p:cNvGrpSpPr/>
          <p:nvPr/>
        </p:nvGrpSpPr>
        <p:grpSpPr>
          <a:xfrm>
            <a:off x="749079" y="112862"/>
            <a:ext cx="1212868" cy="1228567"/>
            <a:chOff x="4340143" y="1954100"/>
            <a:chExt cx="1428751" cy="1447246"/>
          </a:xfrm>
        </p:grpSpPr>
        <p:pic>
          <p:nvPicPr>
            <p:cNvPr id="17" name="Picture 2" descr="E:\ELISA\ERLANGGA LISA\2017\TEMPLATE PPT\SMP Penjaskes Orkes (K13N)\untuk BAB penjas.png">
              <a:extLst>
                <a:ext uri="{FF2B5EF4-FFF2-40B4-BE49-F238E27FC236}">
                  <a16:creationId xmlns:a16="http://schemas.microsoft.com/office/drawing/2014/main" id="{B1DD3B43-9CE8-0C73-D077-161334680A6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0143" y="1954100"/>
              <a:ext cx="1428751" cy="1447246"/>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AAA3EBF4-01C9-6C86-52CC-5B370053982A}"/>
                </a:ext>
              </a:extLst>
            </p:cNvPr>
            <p:cNvSpPr/>
            <p:nvPr/>
          </p:nvSpPr>
          <p:spPr>
            <a:xfrm>
              <a:off x="4505453" y="2200668"/>
              <a:ext cx="1068128" cy="978910"/>
            </a:xfrm>
            <a:prstGeom prst="rect">
              <a:avLst/>
            </a:prstGeom>
          </p:spPr>
          <p:txBody>
            <a:bodyPr wrap="square">
              <a:spAutoFit/>
            </a:bodyPr>
            <a:lstStyle/>
            <a:p>
              <a:pPr algn="ctr"/>
              <a:r>
                <a:rPr lang="en-US" sz="2400" b="1" dirty="0">
                  <a:solidFill>
                    <a:schemeClr val="bg1"/>
                  </a:solidFill>
                </a:rPr>
                <a:t>BAB </a:t>
              </a:r>
            </a:p>
            <a:p>
              <a:pPr algn="ctr"/>
              <a:r>
                <a:rPr lang="id-ID" sz="2400" b="1" dirty="0">
                  <a:solidFill>
                    <a:schemeClr val="bg1"/>
                  </a:solidFill>
                </a:rPr>
                <a:t>10</a:t>
              </a:r>
              <a:endParaRPr lang="en-US" sz="2400" b="1" dirty="0">
                <a:solidFill>
                  <a:schemeClr val="bg1"/>
                </a:solidFill>
              </a:endParaRPr>
            </a:p>
          </p:txBody>
        </p:sp>
      </p:grpSp>
      <p:sp>
        <p:nvSpPr>
          <p:cNvPr id="26" name="TextBox 25">
            <a:extLst>
              <a:ext uri="{FF2B5EF4-FFF2-40B4-BE49-F238E27FC236}">
                <a16:creationId xmlns:a16="http://schemas.microsoft.com/office/drawing/2014/main" id="{01D14513-D95B-4F3F-2655-8207EA961F7E}"/>
              </a:ext>
            </a:extLst>
          </p:cNvPr>
          <p:cNvSpPr txBox="1"/>
          <p:nvPr/>
        </p:nvSpPr>
        <p:spPr>
          <a:xfrm>
            <a:off x="1858850" y="468006"/>
            <a:ext cx="5527746" cy="780797"/>
          </a:xfrm>
          <a:prstGeom prst="rect">
            <a:avLst/>
          </a:prstGeom>
          <a:noFill/>
          <a:ln>
            <a:noFill/>
          </a:ln>
          <a:effectLst/>
        </p:spPr>
        <p:style>
          <a:lnRef idx="2">
            <a:schemeClr val="accent2"/>
          </a:lnRef>
          <a:fillRef idx="1">
            <a:schemeClr val="lt1"/>
          </a:fillRef>
          <a:effectRef idx="0">
            <a:schemeClr val="accent2"/>
          </a:effectRef>
          <a:fontRef idx="minor">
            <a:schemeClr val="dk1"/>
          </a:fontRef>
        </p:style>
        <p:txBody>
          <a:bodyPr wrap="square" lIns="285568" tIns="142783" rIns="285568" bIns="142783" rtlCol="0">
            <a:spAutoFit/>
          </a:bodyPr>
          <a:lstStyle/>
          <a:p>
            <a:r>
              <a:rPr lang="id-ID" sz="3200" b="1" dirty="0">
                <a:solidFill>
                  <a:srgbClr val="7030A0"/>
                </a:solidFill>
                <a:latin typeface="Calibri" pitchFamily="34" charset="0"/>
                <a:cs typeface="Calibri" pitchFamily="34" charset="0"/>
              </a:rPr>
              <a:t>Aktivitas Kebugaran Jasmani</a:t>
            </a:r>
            <a:endParaRPr lang="en-US" sz="3200" b="1" dirty="0">
              <a:solidFill>
                <a:srgbClr val="7030A0"/>
              </a:solidFill>
              <a:latin typeface="Calibri" pitchFamily="34" charset="0"/>
              <a:cs typeface="Calibri" pitchFamily="34" charset="0"/>
            </a:endParaRPr>
          </a:p>
        </p:txBody>
      </p:sp>
    </p:spTree>
    <p:extLst>
      <p:ext uri="{BB962C8B-B14F-4D97-AF65-F5344CB8AC3E}">
        <p14:creationId xmlns:p14="http://schemas.microsoft.com/office/powerpoint/2010/main" val="22925895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Menganalisis</a:t>
            </a:r>
            <a:r>
              <a:rPr lang="nb-NO" sz="2667" b="1" dirty="0">
                <a:solidFill>
                  <a:srgbClr val="7030A0"/>
                </a:solidFill>
                <a:latin typeface="Arial" panose="020B0604020202020204" pitchFamily="34" charset="0"/>
                <a:cs typeface="Arial" panose="020B0604020202020204" pitchFamily="34" charset="0"/>
              </a:rPr>
              <a:t> Latihan Peningkatan Daya Tahan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513539" y="2423002"/>
            <a:ext cx="6122410" cy="2251065"/>
          </a:xfrm>
          <a:prstGeom prst="rect">
            <a:avLst/>
          </a:prstGeom>
          <a:noFill/>
        </p:spPr>
        <p:txBody>
          <a:bodyPr wrap="square">
            <a:spAutoFit/>
          </a:bodyPr>
          <a:lstStyle/>
          <a:p>
            <a:pPr>
              <a:lnSpc>
                <a:spcPct val="150000"/>
              </a:lnSpc>
            </a:pPr>
            <a:r>
              <a:rPr lang="sv-SE" sz="2400" dirty="0"/>
              <a:t>Agar tidak terjatuh ke depan, saat mengambil dan meletakkan</a:t>
            </a:r>
            <a:r>
              <a:rPr lang="id-ID" sz="2400" dirty="0"/>
              <a:t> </a:t>
            </a:r>
            <a:r>
              <a:rPr lang="sv-SE" sz="2400" dirty="0"/>
              <a:t>batu, gunakan kuda-kuda yang kuat, jaga keseimbangan saat badan</a:t>
            </a:r>
            <a:r>
              <a:rPr lang="id-ID" sz="2400" dirty="0"/>
              <a:t> </a:t>
            </a:r>
            <a:r>
              <a:rPr lang="sv-SE" sz="2400" dirty="0"/>
              <a:t>berputar atau berbalik tanpa berhenti.</a:t>
            </a:r>
            <a:endParaRPr lang="id-ID" sz="2400" dirty="0"/>
          </a:p>
        </p:txBody>
      </p:sp>
      <p:sp>
        <p:nvSpPr>
          <p:cNvPr id="8" name="TextBox 7">
            <a:extLst>
              <a:ext uri="{FF2B5EF4-FFF2-40B4-BE49-F238E27FC236}">
                <a16:creationId xmlns:a16="http://schemas.microsoft.com/office/drawing/2014/main" id="{DBF1625E-A03C-B641-209B-2B58BF9FECAC}"/>
              </a:ext>
            </a:extLst>
          </p:cNvPr>
          <p:cNvSpPr txBox="1"/>
          <p:nvPr/>
        </p:nvSpPr>
        <p:spPr>
          <a:xfrm>
            <a:off x="623561" y="1562208"/>
            <a:ext cx="7565096" cy="461665"/>
          </a:xfrm>
          <a:prstGeom prst="rect">
            <a:avLst/>
          </a:prstGeom>
          <a:noFill/>
        </p:spPr>
        <p:txBody>
          <a:bodyPr wrap="square">
            <a:spAutoFit/>
          </a:bodyPr>
          <a:lstStyle/>
          <a:p>
            <a:r>
              <a:rPr lang="id-ID" sz="2400" i="1" dirty="0">
                <a:solidFill>
                  <a:srgbClr val="7030A0"/>
                </a:solidFill>
              </a:rPr>
              <a:t>Sikap perputaran balik</a:t>
            </a:r>
            <a:endParaRPr lang="en-ID" sz="2400" i="1" dirty="0">
              <a:solidFill>
                <a:srgbClr val="7030A0"/>
              </a:solidFill>
            </a:endParaRPr>
          </a:p>
        </p:txBody>
      </p:sp>
      <p:grpSp>
        <p:nvGrpSpPr>
          <p:cNvPr id="10" name="Group 9">
            <a:extLst>
              <a:ext uri="{FF2B5EF4-FFF2-40B4-BE49-F238E27FC236}">
                <a16:creationId xmlns:a16="http://schemas.microsoft.com/office/drawing/2014/main" id="{0BDE5855-DD3D-73D9-4453-DE82BF915AD5}"/>
              </a:ext>
            </a:extLst>
          </p:cNvPr>
          <p:cNvGrpSpPr/>
          <p:nvPr/>
        </p:nvGrpSpPr>
        <p:grpSpPr>
          <a:xfrm>
            <a:off x="6792179" y="1899300"/>
            <a:ext cx="4886282" cy="2810932"/>
            <a:chOff x="6473075" y="1730263"/>
            <a:chExt cx="4886282" cy="2810932"/>
          </a:xfrm>
        </p:grpSpPr>
        <p:pic>
          <p:nvPicPr>
            <p:cNvPr id="11" name="Picture 10">
              <a:extLst>
                <a:ext uri="{FF2B5EF4-FFF2-40B4-BE49-F238E27FC236}">
                  <a16:creationId xmlns:a16="http://schemas.microsoft.com/office/drawing/2014/main" id="{A7C94605-F1C1-8ACD-B6B2-66F28A6C60BD}"/>
                </a:ext>
              </a:extLst>
            </p:cNvPr>
            <p:cNvPicPr>
              <a:picLocks noChangeAspect="1"/>
            </p:cNvPicPr>
            <p:nvPr/>
          </p:nvPicPr>
          <p:blipFill rotWithShape="1">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18725" b="76998" l="25691" r="62248">
                          <a14:foregroundMark x1="47177" y1="27801" x2="47177" y2="27801"/>
                          <a14:foregroundMark x1="48361" y1="29046" x2="48361" y2="29046"/>
                          <a14:foregroundMark x1="45811" y1="27386" x2="45811" y2="27386"/>
                          <a14:foregroundMark x1="40164" y1="45090" x2="40164" y2="45090"/>
                          <a14:foregroundMark x1="39253" y1="46058" x2="39253" y2="46058"/>
                          <a14:foregroundMark x1="38889" y1="49378" x2="38889" y2="49378"/>
                          <a14:foregroundMark x1="46630" y1="68465" x2="46630" y2="68465"/>
                          <a14:foregroundMark x1="53279" y1="41494" x2="53279" y2="41494"/>
                          <a14:foregroundMark x1="49727" y1="43568" x2="49727" y2="43568"/>
                          <a14:foregroundMark x1="50091" y1="45090" x2="50091" y2="45090"/>
                          <a14:foregroundMark x1="50455" y1="46196" x2="50455" y2="46196"/>
                          <a14:foregroundMark x1="53461" y1="43015" x2="53461" y2="43015"/>
                          <a14:foregroundMark x1="53825" y1="44537" x2="53825" y2="44537"/>
                          <a14:foregroundMark x1="53005" y1="39834" x2="53005" y2="39834"/>
                          <a14:foregroundMark x1="43443" y1="30567" x2="43443" y2="30567"/>
                          <a14:foregroundMark x1="44353" y1="32365" x2="44353" y2="32365"/>
                          <a14:foregroundMark x1="45264" y1="32918" x2="45264" y2="32918"/>
                        </a14:backgroundRemoval>
                      </a14:imgEffect>
                    </a14:imgLayer>
                  </a14:imgProps>
                </a:ext>
                <a:ext uri="{28A0092B-C50C-407E-A947-70E740481C1C}">
                  <a14:useLocalDpi xmlns:a14="http://schemas.microsoft.com/office/drawing/2010/main" val="0"/>
                </a:ext>
              </a:extLst>
            </a:blip>
            <a:srcRect l="25239" t="19155" r="38300" b="22441"/>
            <a:stretch/>
          </p:blipFill>
          <p:spPr>
            <a:xfrm>
              <a:off x="9025891" y="2081168"/>
              <a:ext cx="2333466" cy="2460027"/>
            </a:xfrm>
            <a:prstGeom prst="rect">
              <a:avLst/>
            </a:prstGeom>
          </p:spPr>
        </p:pic>
        <p:pic>
          <p:nvPicPr>
            <p:cNvPr id="14" name="Picture 13">
              <a:extLst>
                <a:ext uri="{FF2B5EF4-FFF2-40B4-BE49-F238E27FC236}">
                  <a16:creationId xmlns:a16="http://schemas.microsoft.com/office/drawing/2014/main" id="{520FCF71-0BBD-7839-0ABA-0C498CAABE56}"/>
                </a:ext>
              </a:extLst>
            </p:cNvPr>
            <p:cNvPicPr>
              <a:picLocks noChangeAspect="1"/>
            </p:cNvPicPr>
            <p:nvPr/>
          </p:nvPicPr>
          <p:blipFill rotWithShape="1">
            <a:blip r:embed="rId5" cstate="print">
              <a:clrChange>
                <a:clrFrom>
                  <a:srgbClr val="FFFFFF"/>
                </a:clrFrom>
                <a:clrTo>
                  <a:srgbClr val="FFFFFF">
                    <a:alpha val="0"/>
                  </a:srgbClr>
                </a:clrTo>
              </a:clrChange>
              <a:extLst>
                <a:ext uri="{BEBA8EAE-BF5A-486C-A8C5-ECC9F3942E4B}">
                  <a14:imgProps xmlns:a14="http://schemas.microsoft.com/office/drawing/2010/main">
                    <a14:imgLayer r:embed="rId6">
                      <a14:imgEffect>
                        <a14:backgroundRemoval t="4964" b="68846" l="744" r="32014">
                          <a14:foregroundMark x1="11630" y1="17656" x2="11630" y2="17656"/>
                          <a14:foregroundMark x1="27359" y1="26483" x2="27359" y2="26483"/>
                          <a14:foregroundMark x1="29743" y1="18090" x2="29743" y2="18090"/>
                          <a14:foregroundMark x1="23737" y1="23734" x2="23737" y2="23734"/>
                          <a14:foregroundMark x1="4099" y1="59479" x2="4099" y2="59479"/>
                          <a14:foregroundMark x1="2002" y1="63386" x2="2002" y2="63386"/>
                          <a14:foregroundMark x1="10867" y1="48625" x2="10867" y2="48625"/>
                          <a14:foregroundMark x1="10486" y1="51520" x2="10486" y2="51520"/>
                          <a14:foregroundMark x1="24881" y1="24747" x2="24881" y2="24747"/>
                          <a14:foregroundMark x1="15348" y1="16353" x2="15348" y2="16353"/>
                          <a14:foregroundMark x1="16397" y1="17077" x2="16397" y2="17077"/>
                          <a14:foregroundMark x1="13060" y1="20695" x2="13060" y2="20695"/>
                          <a14:foregroundMark x1="14204" y1="22287" x2="14204" y2="22287"/>
                          <a14:foregroundMark x1="14395" y1="15630" x2="14395" y2="15630"/>
                          <a14:foregroundMark x1="22688" y1="29233" x2="22688" y2="29233"/>
                          <a14:foregroundMark x1="21258" y1="28220" x2="21258" y2="28220"/>
                          <a14:foregroundMark x1="22974" y1="22865" x2="22974" y2="22865"/>
                          <a14:foregroundMark x1="23832" y1="29812" x2="23832" y2="29812"/>
                          <a14:foregroundMark x1="25548" y1="25760" x2="25548" y2="25760"/>
                          <a14:foregroundMark x1="12297" y1="19826" x2="12297" y2="19826"/>
                          <a14:foregroundMark x1="14776" y1="22865" x2="14776" y2="22865"/>
                        </a14:backgroundRemoval>
                      </a14:imgEffect>
                    </a14:imgLayer>
                  </a14:imgProps>
                </a:ext>
                <a:ext uri="{28A0092B-C50C-407E-A947-70E740481C1C}">
                  <a14:useLocalDpi xmlns:a14="http://schemas.microsoft.com/office/drawing/2010/main" val="0"/>
                </a:ext>
              </a:extLst>
            </a:blip>
            <a:srcRect l="1179" r="67623" b="30743"/>
            <a:stretch/>
          </p:blipFill>
          <p:spPr>
            <a:xfrm flipH="1">
              <a:off x="7123472" y="1730263"/>
              <a:ext cx="1855024" cy="2710274"/>
            </a:xfrm>
            <a:prstGeom prst="rect">
              <a:avLst/>
            </a:prstGeom>
          </p:spPr>
        </p:pic>
        <p:sp>
          <p:nvSpPr>
            <p:cNvPr id="15" name="Rectangle 14">
              <a:extLst>
                <a:ext uri="{FF2B5EF4-FFF2-40B4-BE49-F238E27FC236}">
                  <a16:creationId xmlns:a16="http://schemas.microsoft.com/office/drawing/2014/main" id="{1A6E91B7-5F34-0968-7635-B87C617874D9}"/>
                </a:ext>
              </a:extLst>
            </p:cNvPr>
            <p:cNvSpPr/>
            <p:nvPr/>
          </p:nvSpPr>
          <p:spPr>
            <a:xfrm>
              <a:off x="6473075" y="4434046"/>
              <a:ext cx="4210981"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Arc 15">
              <a:extLst>
                <a:ext uri="{FF2B5EF4-FFF2-40B4-BE49-F238E27FC236}">
                  <a16:creationId xmlns:a16="http://schemas.microsoft.com/office/drawing/2014/main" id="{7A8E1C12-43A9-6E77-AFB3-FDE17A62020C}"/>
                </a:ext>
              </a:extLst>
            </p:cNvPr>
            <p:cNvSpPr/>
            <p:nvPr/>
          </p:nvSpPr>
          <p:spPr>
            <a:xfrm>
              <a:off x="7218806" y="1989437"/>
              <a:ext cx="2735867" cy="719173"/>
            </a:xfrm>
            <a:prstGeom prst="arc">
              <a:avLst/>
            </a:prstGeom>
            <a:ln w="12700">
              <a:solidFill>
                <a:srgbClr val="7030A0"/>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a:p>
          </p:txBody>
        </p:sp>
      </p:grpSp>
      <p:sp>
        <p:nvSpPr>
          <p:cNvPr id="2" name="Oval 1">
            <a:extLst>
              <a:ext uri="{FF2B5EF4-FFF2-40B4-BE49-F238E27FC236}">
                <a16:creationId xmlns:a16="http://schemas.microsoft.com/office/drawing/2014/main" id="{74330E6A-7AB0-B09D-BCD1-9EDB995B0C30}"/>
              </a:ext>
            </a:extLst>
          </p:cNvPr>
          <p:cNvSpPr/>
          <p:nvPr/>
        </p:nvSpPr>
        <p:spPr>
          <a:xfrm>
            <a:off x="10367506" y="3531557"/>
            <a:ext cx="1232893" cy="1183189"/>
          </a:xfrm>
          <a:prstGeom prst="ellipse">
            <a:avLst/>
          </a:prstGeom>
          <a:noFill/>
          <a:ln w="127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34891628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Menganalisis</a:t>
            </a:r>
            <a:r>
              <a:rPr lang="nb-NO" sz="2667" b="1" dirty="0">
                <a:solidFill>
                  <a:srgbClr val="7030A0"/>
                </a:solidFill>
                <a:latin typeface="Arial" panose="020B0604020202020204" pitchFamily="34" charset="0"/>
                <a:cs typeface="Arial" panose="020B0604020202020204" pitchFamily="34" charset="0"/>
              </a:rPr>
              <a:t> Latihan Peningkatan Daya Tahan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591601" y="2189871"/>
            <a:ext cx="6733422" cy="2251065"/>
          </a:xfrm>
          <a:prstGeom prst="rect">
            <a:avLst/>
          </a:prstGeom>
          <a:noFill/>
        </p:spPr>
        <p:txBody>
          <a:bodyPr wrap="square">
            <a:spAutoFit/>
          </a:bodyPr>
          <a:lstStyle/>
          <a:p>
            <a:pPr>
              <a:lnSpc>
                <a:spcPct val="150000"/>
              </a:lnSpc>
            </a:pPr>
            <a:r>
              <a:rPr lang="sv-SE" sz="2400" dirty="0"/>
              <a:t>Cara melakukan sikap joging adalah sebagai berikut.</a:t>
            </a:r>
          </a:p>
          <a:p>
            <a:pPr marL="342900" indent="-342900">
              <a:lnSpc>
                <a:spcPct val="150000"/>
              </a:lnSpc>
              <a:buFont typeface="Arial" panose="020B0604020202020204" pitchFamily="34" charset="0"/>
              <a:buChar char="•"/>
            </a:pPr>
            <a:r>
              <a:rPr lang="sv-SE" sz="2400" dirty="0"/>
              <a:t>Melakukan joging menempuh jarak 400-1.000 m.</a:t>
            </a:r>
          </a:p>
          <a:p>
            <a:pPr marL="342900" indent="-342900">
              <a:lnSpc>
                <a:spcPct val="150000"/>
              </a:lnSpc>
              <a:buFont typeface="Arial" panose="020B0604020202020204" pitchFamily="34" charset="0"/>
              <a:buChar char="•"/>
            </a:pPr>
            <a:r>
              <a:rPr lang="sv-SE" sz="2400" dirty="0"/>
              <a:t>Joging dengan langkah yang stabil dan terus menerus dari</a:t>
            </a:r>
            <a:r>
              <a:rPr lang="id-ID" sz="2400" dirty="0"/>
              <a:t> </a:t>
            </a:r>
            <a:r>
              <a:rPr lang="sv-SE" sz="2400" dirty="0"/>
              <a:t>start sampai finis.</a:t>
            </a:r>
            <a:endParaRPr lang="id-ID" sz="2400" dirty="0"/>
          </a:p>
        </p:txBody>
      </p:sp>
      <p:sp>
        <p:nvSpPr>
          <p:cNvPr id="8" name="TextBox 7">
            <a:extLst>
              <a:ext uri="{FF2B5EF4-FFF2-40B4-BE49-F238E27FC236}">
                <a16:creationId xmlns:a16="http://schemas.microsoft.com/office/drawing/2014/main" id="{DBF1625E-A03C-B641-209B-2B58BF9FECAC}"/>
              </a:ext>
            </a:extLst>
          </p:cNvPr>
          <p:cNvSpPr txBox="1"/>
          <p:nvPr/>
        </p:nvSpPr>
        <p:spPr>
          <a:xfrm>
            <a:off x="623561" y="1562208"/>
            <a:ext cx="7565096" cy="461665"/>
          </a:xfrm>
          <a:prstGeom prst="rect">
            <a:avLst/>
          </a:prstGeom>
          <a:noFill/>
        </p:spPr>
        <p:txBody>
          <a:bodyPr wrap="square">
            <a:spAutoFit/>
          </a:bodyPr>
          <a:lstStyle/>
          <a:p>
            <a:r>
              <a:rPr lang="id-ID" sz="2400" i="1" dirty="0">
                <a:solidFill>
                  <a:srgbClr val="7030A0"/>
                </a:solidFill>
              </a:rPr>
              <a:t>Sikap joging</a:t>
            </a:r>
            <a:endParaRPr lang="en-ID" sz="2400" i="1" dirty="0">
              <a:solidFill>
                <a:srgbClr val="7030A0"/>
              </a:solidFill>
            </a:endParaRPr>
          </a:p>
        </p:txBody>
      </p:sp>
      <p:pic>
        <p:nvPicPr>
          <p:cNvPr id="17" name="Picture 16">
            <a:extLst>
              <a:ext uri="{FF2B5EF4-FFF2-40B4-BE49-F238E27FC236}">
                <a16:creationId xmlns:a16="http://schemas.microsoft.com/office/drawing/2014/main" id="{2AE1F181-2BD6-715B-EEEC-7A70D6887F6B}"/>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9944" t="8639" r="17565"/>
          <a:stretch/>
        </p:blipFill>
        <p:spPr>
          <a:xfrm>
            <a:off x="7246961" y="2936325"/>
            <a:ext cx="4353438" cy="3795606"/>
          </a:xfrm>
          <a:prstGeom prst="rect">
            <a:avLst/>
          </a:prstGeom>
        </p:spPr>
      </p:pic>
    </p:spTree>
    <p:extLst>
      <p:ext uri="{BB962C8B-B14F-4D97-AF65-F5344CB8AC3E}">
        <p14:creationId xmlns:p14="http://schemas.microsoft.com/office/powerpoint/2010/main" val="3225393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Menganalisis</a:t>
            </a:r>
            <a:r>
              <a:rPr lang="nb-NO" sz="2667" b="1" dirty="0">
                <a:solidFill>
                  <a:srgbClr val="7030A0"/>
                </a:solidFill>
                <a:latin typeface="Arial" panose="020B0604020202020204" pitchFamily="34" charset="0"/>
                <a:cs typeface="Arial" panose="020B0604020202020204" pitchFamily="34" charset="0"/>
              </a:rPr>
              <a:t> Latihan Peningkatan Daya Tahan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591601" y="2179580"/>
            <a:ext cx="8306739" cy="2805063"/>
          </a:xfrm>
          <a:prstGeom prst="rect">
            <a:avLst/>
          </a:prstGeom>
          <a:noFill/>
        </p:spPr>
        <p:txBody>
          <a:bodyPr wrap="square">
            <a:spAutoFit/>
          </a:bodyPr>
          <a:lstStyle/>
          <a:p>
            <a:pPr>
              <a:lnSpc>
                <a:spcPct val="150000"/>
              </a:lnSpc>
            </a:pPr>
            <a:r>
              <a:rPr lang="sv-SE" sz="2400" dirty="0"/>
              <a:t>Cara melakukan sikap menggantung putra adalah sebagai</a:t>
            </a:r>
            <a:r>
              <a:rPr lang="id-ID" sz="2400" dirty="0"/>
              <a:t> </a:t>
            </a:r>
            <a:r>
              <a:rPr lang="sv-SE" sz="2400" dirty="0"/>
              <a:t>berikut.</a:t>
            </a:r>
          </a:p>
          <a:p>
            <a:pPr marL="342900" indent="-342900">
              <a:lnSpc>
                <a:spcPct val="150000"/>
              </a:lnSpc>
              <a:buFont typeface="Arial" panose="020B0604020202020204" pitchFamily="34" charset="0"/>
              <a:buChar char="•"/>
            </a:pPr>
            <a:r>
              <a:rPr lang="sv-SE" sz="2400" dirty="0"/>
              <a:t>Dimulai dari sikap menggantung, genggaman menghadap ke</a:t>
            </a:r>
            <a:r>
              <a:rPr lang="id-ID" sz="2400" dirty="0"/>
              <a:t> </a:t>
            </a:r>
            <a:r>
              <a:rPr lang="sv-SE" sz="2400" dirty="0"/>
              <a:t>dalam selebar bahu, kaki lurus rileks, pandangan ke depan.</a:t>
            </a:r>
          </a:p>
          <a:p>
            <a:pPr marL="342900" indent="-342900">
              <a:lnSpc>
                <a:spcPct val="150000"/>
              </a:lnSpc>
              <a:buFont typeface="Arial" panose="020B0604020202020204" pitchFamily="34" charset="0"/>
              <a:buChar char="•"/>
            </a:pPr>
            <a:r>
              <a:rPr lang="sv-SE" sz="2400" dirty="0"/>
              <a:t>Angkat beban tubuh/badan sampai dagu di atas palang, lakukan</a:t>
            </a:r>
            <a:r>
              <a:rPr lang="id-ID" sz="2400" dirty="0"/>
              <a:t> </a:t>
            </a:r>
            <a:r>
              <a:rPr lang="sv-SE" sz="2400" dirty="0"/>
              <a:t>secara berulang-ulang sesuai kemampuan.</a:t>
            </a:r>
            <a:endParaRPr lang="id-ID" sz="2400" dirty="0"/>
          </a:p>
        </p:txBody>
      </p:sp>
      <p:sp>
        <p:nvSpPr>
          <p:cNvPr id="8" name="TextBox 7">
            <a:extLst>
              <a:ext uri="{FF2B5EF4-FFF2-40B4-BE49-F238E27FC236}">
                <a16:creationId xmlns:a16="http://schemas.microsoft.com/office/drawing/2014/main" id="{DBF1625E-A03C-B641-209B-2B58BF9FECAC}"/>
              </a:ext>
            </a:extLst>
          </p:cNvPr>
          <p:cNvSpPr txBox="1"/>
          <p:nvPr/>
        </p:nvSpPr>
        <p:spPr>
          <a:xfrm>
            <a:off x="623561" y="1562208"/>
            <a:ext cx="7565096" cy="461665"/>
          </a:xfrm>
          <a:prstGeom prst="rect">
            <a:avLst/>
          </a:prstGeom>
          <a:noFill/>
        </p:spPr>
        <p:txBody>
          <a:bodyPr wrap="square">
            <a:spAutoFit/>
          </a:bodyPr>
          <a:lstStyle/>
          <a:p>
            <a:r>
              <a:rPr lang="id-ID" sz="2400" i="1" dirty="0">
                <a:solidFill>
                  <a:srgbClr val="7030A0"/>
                </a:solidFill>
              </a:rPr>
              <a:t>Sikap menggantung putra</a:t>
            </a:r>
            <a:endParaRPr lang="en-ID" sz="2400" i="1" dirty="0">
              <a:solidFill>
                <a:srgbClr val="7030A0"/>
              </a:solidFill>
            </a:endParaRPr>
          </a:p>
        </p:txBody>
      </p:sp>
      <p:pic>
        <p:nvPicPr>
          <p:cNvPr id="9" name="Picture 8">
            <a:extLst>
              <a:ext uri="{FF2B5EF4-FFF2-40B4-BE49-F238E27FC236}">
                <a16:creationId xmlns:a16="http://schemas.microsoft.com/office/drawing/2014/main" id="{7E27C219-9577-CF63-E5C0-A7CE25314CF7}"/>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5019" t="2388" b="7146"/>
          <a:stretch/>
        </p:blipFill>
        <p:spPr>
          <a:xfrm>
            <a:off x="8898340" y="2023873"/>
            <a:ext cx="2976484" cy="5066175"/>
          </a:xfrm>
          <a:prstGeom prst="rect">
            <a:avLst/>
          </a:prstGeom>
        </p:spPr>
      </p:pic>
    </p:spTree>
    <p:extLst>
      <p:ext uri="{BB962C8B-B14F-4D97-AF65-F5344CB8AC3E}">
        <p14:creationId xmlns:p14="http://schemas.microsoft.com/office/powerpoint/2010/main" val="42510026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Menganalisis</a:t>
            </a:r>
            <a:r>
              <a:rPr lang="nb-NO" sz="2667" b="1" dirty="0">
                <a:solidFill>
                  <a:srgbClr val="7030A0"/>
                </a:solidFill>
                <a:latin typeface="Arial" panose="020B0604020202020204" pitchFamily="34" charset="0"/>
                <a:cs typeface="Arial" panose="020B0604020202020204" pitchFamily="34" charset="0"/>
              </a:rPr>
              <a:t> Latihan Peningkatan Daya Tahan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973739" y="2124989"/>
            <a:ext cx="8511456" cy="3913059"/>
          </a:xfrm>
          <a:prstGeom prst="rect">
            <a:avLst/>
          </a:prstGeom>
          <a:noFill/>
        </p:spPr>
        <p:txBody>
          <a:bodyPr wrap="square">
            <a:spAutoFit/>
          </a:bodyPr>
          <a:lstStyle/>
          <a:p>
            <a:pPr>
              <a:lnSpc>
                <a:spcPct val="150000"/>
              </a:lnSpc>
            </a:pPr>
            <a:r>
              <a:rPr lang="sv-SE" sz="2400" dirty="0"/>
              <a:t>Cara melakukan sikap menggantung putr</a:t>
            </a:r>
            <a:r>
              <a:rPr lang="id-ID" sz="2400" dirty="0"/>
              <a:t>i</a:t>
            </a:r>
            <a:r>
              <a:rPr lang="sv-SE" sz="2400" dirty="0"/>
              <a:t> adalah sebagai</a:t>
            </a:r>
            <a:r>
              <a:rPr lang="id-ID" sz="2400" dirty="0"/>
              <a:t> </a:t>
            </a:r>
            <a:r>
              <a:rPr lang="sv-SE" sz="2400" dirty="0"/>
              <a:t>berikut.</a:t>
            </a:r>
          </a:p>
          <a:p>
            <a:pPr marL="342900" indent="-342900">
              <a:lnSpc>
                <a:spcPct val="150000"/>
              </a:lnSpc>
              <a:buFont typeface="Arial" panose="020B0604020202020204" pitchFamily="34" charset="0"/>
              <a:buChar char="•"/>
            </a:pPr>
            <a:r>
              <a:rPr lang="sv-SE" sz="2400" dirty="0"/>
              <a:t>Dimulai dari sikap menggantung, genggaman menghadap ke</a:t>
            </a:r>
            <a:r>
              <a:rPr lang="id-ID" sz="2400" dirty="0"/>
              <a:t> </a:t>
            </a:r>
            <a:r>
              <a:rPr lang="sv-SE" sz="2400" dirty="0"/>
              <a:t>dalam selebar bahu, kaki lurus rileks, pandangan ke depan.</a:t>
            </a:r>
          </a:p>
          <a:p>
            <a:pPr marL="342900" indent="-342900">
              <a:lnSpc>
                <a:spcPct val="150000"/>
              </a:lnSpc>
              <a:buFont typeface="Arial" panose="020B0604020202020204" pitchFamily="34" charset="0"/>
              <a:buChar char="•"/>
            </a:pPr>
            <a:r>
              <a:rPr lang="sv-SE" sz="2400" dirty="0"/>
              <a:t>Angkat badan dengan cara melipat siku sampai dagu di atas</a:t>
            </a:r>
            <a:r>
              <a:rPr lang="id-ID" sz="2400" dirty="0"/>
              <a:t> </a:t>
            </a:r>
            <a:r>
              <a:rPr lang="sv-SE" sz="2400" dirty="0"/>
              <a:t>palang, tahan sesuai kekuatan/kemampuan.</a:t>
            </a:r>
          </a:p>
          <a:p>
            <a:pPr marL="342900" indent="-342900">
              <a:lnSpc>
                <a:spcPct val="150000"/>
              </a:lnSpc>
              <a:buFont typeface="Arial" panose="020B0604020202020204" pitchFamily="34" charset="0"/>
              <a:buChar char="•"/>
            </a:pPr>
            <a:r>
              <a:rPr lang="sv-SE" sz="2400" dirty="0"/>
              <a:t>Apabila belum mampu mengangkat tubuh sendiri, lakukan</a:t>
            </a:r>
            <a:r>
              <a:rPr lang="id-ID" sz="2400" dirty="0"/>
              <a:t> </a:t>
            </a:r>
            <a:r>
              <a:rPr lang="sv-SE" sz="2400" dirty="0"/>
              <a:t>dengan bantuan teman.</a:t>
            </a:r>
            <a:endParaRPr lang="id-ID" sz="2400" dirty="0"/>
          </a:p>
        </p:txBody>
      </p:sp>
      <p:sp>
        <p:nvSpPr>
          <p:cNvPr id="8" name="TextBox 7">
            <a:extLst>
              <a:ext uri="{FF2B5EF4-FFF2-40B4-BE49-F238E27FC236}">
                <a16:creationId xmlns:a16="http://schemas.microsoft.com/office/drawing/2014/main" id="{DBF1625E-A03C-B641-209B-2B58BF9FECAC}"/>
              </a:ext>
            </a:extLst>
          </p:cNvPr>
          <p:cNvSpPr txBox="1"/>
          <p:nvPr/>
        </p:nvSpPr>
        <p:spPr>
          <a:xfrm>
            <a:off x="623561" y="1562208"/>
            <a:ext cx="7565096" cy="461665"/>
          </a:xfrm>
          <a:prstGeom prst="rect">
            <a:avLst/>
          </a:prstGeom>
          <a:noFill/>
        </p:spPr>
        <p:txBody>
          <a:bodyPr wrap="square">
            <a:spAutoFit/>
          </a:bodyPr>
          <a:lstStyle/>
          <a:p>
            <a:r>
              <a:rPr lang="id-ID" sz="2400" i="1" dirty="0">
                <a:solidFill>
                  <a:srgbClr val="7030A0"/>
                </a:solidFill>
              </a:rPr>
              <a:t>Sikap menggantung putri</a:t>
            </a:r>
            <a:endParaRPr lang="en-ID" sz="2400" i="1" dirty="0">
              <a:solidFill>
                <a:srgbClr val="7030A0"/>
              </a:solidFill>
            </a:endParaRPr>
          </a:p>
        </p:txBody>
      </p:sp>
      <p:pic>
        <p:nvPicPr>
          <p:cNvPr id="10" name="Picture 9">
            <a:extLst>
              <a:ext uri="{FF2B5EF4-FFF2-40B4-BE49-F238E27FC236}">
                <a16:creationId xmlns:a16="http://schemas.microsoft.com/office/drawing/2014/main" id="{D59A9891-B9E3-C55A-F462-37BC72F64E09}"/>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4681" r="62675" b="8855"/>
          <a:stretch/>
        </p:blipFill>
        <p:spPr>
          <a:xfrm>
            <a:off x="9275928" y="2742688"/>
            <a:ext cx="2538484" cy="4483909"/>
          </a:xfrm>
          <a:prstGeom prst="rect">
            <a:avLst/>
          </a:prstGeom>
        </p:spPr>
      </p:pic>
    </p:spTree>
    <p:extLst>
      <p:ext uri="{BB962C8B-B14F-4D97-AF65-F5344CB8AC3E}">
        <p14:creationId xmlns:p14="http://schemas.microsoft.com/office/powerpoint/2010/main" val="37168056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533432"/>
            <a:ext cx="11479880" cy="913199"/>
          </a:xfrm>
          <a:prstGeom prst="rect">
            <a:avLst/>
          </a:prstGeom>
        </p:spPr>
        <p:txBody>
          <a:bodyPr wrap="square">
            <a:spAutoFit/>
          </a:bodyPr>
          <a:lstStyle/>
          <a:p>
            <a:r>
              <a:rPr lang="nb-NO" sz="2667" b="1" dirty="0">
                <a:solidFill>
                  <a:srgbClr val="7030A0"/>
                </a:solidFill>
                <a:latin typeface="Arial" panose="020B0604020202020204" pitchFamily="34" charset="0"/>
                <a:cs typeface="Arial" panose="020B0604020202020204" pitchFamily="34" charset="0"/>
              </a:rPr>
              <a:t>Latihan Peningkatan </a:t>
            </a:r>
            <a:r>
              <a:rPr lang="id-ID" sz="2667" b="1" dirty="0">
                <a:solidFill>
                  <a:srgbClr val="7030A0"/>
                </a:solidFill>
                <a:latin typeface="Arial" panose="020B0604020202020204" pitchFamily="34" charset="0"/>
                <a:cs typeface="Arial" panose="020B0604020202020204" pitchFamily="34" charset="0"/>
              </a:rPr>
              <a:t>Daya Tahan Tubuh</a:t>
            </a:r>
          </a:p>
          <a:p>
            <a:endParaRPr lang="en-US" sz="2667" b="1" dirty="0">
              <a:solidFill>
                <a:srgbClr val="7030A0"/>
              </a:solidFill>
              <a:latin typeface="Arial" panose="020B0604020202020204" pitchFamily="34" charset="0"/>
              <a:cs typeface="Arial" pitchFamily="34" charset="0"/>
            </a:endParaRPr>
          </a:p>
        </p:txBody>
      </p:sp>
      <p:pic>
        <p:nvPicPr>
          <p:cNvPr id="2" name="0036130190.0232.01">
            <a:hlinkClick r:id="" action="ppaction://media"/>
            <a:extLst>
              <a:ext uri="{FF2B5EF4-FFF2-40B4-BE49-F238E27FC236}">
                <a16:creationId xmlns:a16="http://schemas.microsoft.com/office/drawing/2014/main" id="{C36C1DF3-BEBE-F5FA-E843-0CA9AC51697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82636" y="1549712"/>
            <a:ext cx="8851536" cy="4978989"/>
          </a:xfrm>
          <a:prstGeom prst="rect">
            <a:avLst/>
          </a:prstGeom>
        </p:spPr>
      </p:pic>
    </p:spTree>
    <p:extLst>
      <p:ext uri="{BB962C8B-B14F-4D97-AF65-F5344CB8AC3E}">
        <p14:creationId xmlns:p14="http://schemas.microsoft.com/office/powerpoint/2010/main" val="874197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70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1. </a:t>
            </a:r>
            <a:r>
              <a:rPr lang="fi-FI" sz="2667" b="1" dirty="0">
                <a:solidFill>
                  <a:srgbClr val="7030A0"/>
                </a:solidFill>
                <a:latin typeface="Arial" panose="020B0604020202020204" pitchFamily="34" charset="0"/>
                <a:cs typeface="Arial" panose="020B0604020202020204" pitchFamily="34" charset="0"/>
              </a:rPr>
              <a:t>Keterampilan Latihan Gerak Kekuatan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8" name="TextBox 7">
            <a:extLst>
              <a:ext uri="{FF2B5EF4-FFF2-40B4-BE49-F238E27FC236}">
                <a16:creationId xmlns:a16="http://schemas.microsoft.com/office/drawing/2014/main" id="{DB9DD07B-0A34-9A31-E98D-73741A3E3307}"/>
              </a:ext>
            </a:extLst>
          </p:cNvPr>
          <p:cNvSpPr txBox="1"/>
          <p:nvPr/>
        </p:nvSpPr>
        <p:spPr>
          <a:xfrm>
            <a:off x="203200" y="344606"/>
            <a:ext cx="6096000" cy="584775"/>
          </a:xfrm>
          <a:prstGeom prst="rect">
            <a:avLst/>
          </a:prstGeom>
          <a:noFill/>
        </p:spPr>
        <p:txBody>
          <a:bodyPr wrap="square">
            <a:spAutoFit/>
          </a:bodyPr>
          <a:lstStyle/>
          <a:p>
            <a:r>
              <a:rPr lang="id-ID" sz="3200" b="1" dirty="0">
                <a:solidFill>
                  <a:srgbClr val="7030A0"/>
                </a:solidFill>
                <a:latin typeface="Arial" panose="020B0604020202020204" pitchFamily="34" charset="0"/>
                <a:cs typeface="Arial" panose="020B0604020202020204" pitchFamily="34" charset="0"/>
              </a:rPr>
              <a:t>D. Kekuatan</a:t>
            </a:r>
            <a:endParaRPr lang="en-ID" sz="3200" dirty="0">
              <a:solidFill>
                <a:srgbClr val="7030A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3863426" y="2833517"/>
            <a:ext cx="7070737" cy="2308324"/>
          </a:xfrm>
          <a:prstGeom prst="rect">
            <a:avLst/>
          </a:prstGeom>
          <a:noFill/>
        </p:spPr>
        <p:txBody>
          <a:bodyPr wrap="square">
            <a:spAutoFit/>
          </a:bodyPr>
          <a:lstStyle/>
          <a:p>
            <a:r>
              <a:rPr lang="id-ID" sz="2400" dirty="0"/>
              <a:t>Cara melakukan latihan naik turun selama 60 detik adalah sebagai berikut.</a:t>
            </a:r>
          </a:p>
          <a:p>
            <a:pPr marL="342900" indent="-342900">
              <a:buFont typeface="Arial" panose="020B0604020202020204" pitchFamily="34" charset="0"/>
              <a:buChar char="•"/>
            </a:pPr>
            <a:r>
              <a:rPr lang="id-ID" sz="2400" dirty="0"/>
              <a:t>Berdiri menghadap bangku, kotak, atau anak tangga dengan ketinggian sekitar 8–10 cm.</a:t>
            </a:r>
          </a:p>
          <a:p>
            <a:pPr marL="342900" indent="-342900">
              <a:buFont typeface="Arial" panose="020B0604020202020204" pitchFamily="34" charset="0"/>
              <a:buChar char="•"/>
            </a:pPr>
            <a:r>
              <a:rPr lang="id-ID" sz="2400" dirty="0"/>
              <a:t>Kedua lengan di samping badan.</a:t>
            </a:r>
          </a:p>
          <a:p>
            <a:pPr marL="342900" indent="-342900">
              <a:buFont typeface="Arial" panose="020B0604020202020204" pitchFamily="34" charset="0"/>
              <a:buChar char="•"/>
            </a:pPr>
            <a:r>
              <a:rPr lang="id-ID" sz="2400" dirty="0"/>
              <a:t>Lakukan naik dan turun secara berulang-ulang.</a:t>
            </a:r>
          </a:p>
        </p:txBody>
      </p:sp>
      <p:sp>
        <p:nvSpPr>
          <p:cNvPr id="9" name="TextBox 8">
            <a:extLst>
              <a:ext uri="{FF2B5EF4-FFF2-40B4-BE49-F238E27FC236}">
                <a16:creationId xmlns:a16="http://schemas.microsoft.com/office/drawing/2014/main" id="{34FE4339-8008-7C58-071B-C978EC9BE978}"/>
              </a:ext>
            </a:extLst>
          </p:cNvPr>
          <p:cNvSpPr txBox="1"/>
          <p:nvPr/>
        </p:nvSpPr>
        <p:spPr>
          <a:xfrm>
            <a:off x="623561" y="1562208"/>
            <a:ext cx="7565096" cy="461665"/>
          </a:xfrm>
          <a:prstGeom prst="rect">
            <a:avLst/>
          </a:prstGeom>
          <a:noFill/>
        </p:spPr>
        <p:txBody>
          <a:bodyPr wrap="square">
            <a:spAutoFit/>
          </a:bodyPr>
          <a:lstStyle/>
          <a:p>
            <a:r>
              <a:rPr lang="fi-FI" sz="2400" i="1" dirty="0">
                <a:solidFill>
                  <a:srgbClr val="7030A0"/>
                </a:solidFill>
              </a:rPr>
              <a:t>Latihan 1, melatih otot kaki</a:t>
            </a:r>
            <a:endParaRPr lang="en-ID" sz="2400" i="1" dirty="0">
              <a:solidFill>
                <a:srgbClr val="7030A0"/>
              </a:solidFill>
            </a:endParaRPr>
          </a:p>
        </p:txBody>
      </p:sp>
      <p:pic>
        <p:nvPicPr>
          <p:cNvPr id="3" name="Picture 2">
            <a:extLst>
              <a:ext uri="{FF2B5EF4-FFF2-40B4-BE49-F238E27FC236}">
                <a16:creationId xmlns:a16="http://schemas.microsoft.com/office/drawing/2014/main" id="{9E7FBC70-B6ED-4D18-637C-D0D8C14F2486}"/>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2259" r="8521" b="7230"/>
          <a:stretch/>
        </p:blipFill>
        <p:spPr>
          <a:xfrm>
            <a:off x="1404987" y="2228772"/>
            <a:ext cx="2155153" cy="3887145"/>
          </a:xfrm>
          <a:prstGeom prst="rect">
            <a:avLst/>
          </a:prstGeom>
        </p:spPr>
      </p:pic>
    </p:spTree>
    <p:extLst>
      <p:ext uri="{BB962C8B-B14F-4D97-AF65-F5344CB8AC3E}">
        <p14:creationId xmlns:p14="http://schemas.microsoft.com/office/powerpoint/2010/main" val="1958029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1. </a:t>
            </a:r>
            <a:r>
              <a:rPr lang="fi-FI" sz="2667" b="1" dirty="0">
                <a:solidFill>
                  <a:srgbClr val="7030A0"/>
                </a:solidFill>
                <a:latin typeface="Arial" panose="020B0604020202020204" pitchFamily="34" charset="0"/>
                <a:cs typeface="Arial" panose="020B0604020202020204" pitchFamily="34" charset="0"/>
              </a:rPr>
              <a:t>Keterampilan Latihan Gerak Kekuatan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4653288" y="2475407"/>
            <a:ext cx="7070737" cy="1938992"/>
          </a:xfrm>
          <a:prstGeom prst="rect">
            <a:avLst/>
          </a:prstGeom>
          <a:noFill/>
        </p:spPr>
        <p:txBody>
          <a:bodyPr wrap="square">
            <a:spAutoFit/>
          </a:bodyPr>
          <a:lstStyle/>
          <a:p>
            <a:r>
              <a:rPr lang="id-ID" sz="2400" dirty="0"/>
              <a:t>Cara melakukan latihan meraih bola/</a:t>
            </a:r>
            <a:r>
              <a:rPr lang="id-ID" sz="2400" i="1" dirty="0"/>
              <a:t>back-up </a:t>
            </a:r>
            <a:r>
              <a:rPr lang="id-ID" sz="2400" dirty="0"/>
              <a:t>adalah sebagai berikut.</a:t>
            </a:r>
          </a:p>
          <a:p>
            <a:pPr marL="342900" indent="-342900">
              <a:buFont typeface="Arial" panose="020B0604020202020204" pitchFamily="34" charset="0"/>
              <a:buChar char="•"/>
            </a:pPr>
            <a:r>
              <a:rPr lang="id-ID" sz="2400" dirty="0"/>
              <a:t>Badan telungkup di lantai.</a:t>
            </a:r>
          </a:p>
          <a:p>
            <a:pPr marL="342900" indent="-342900">
              <a:buFont typeface="Arial" panose="020B0604020202020204" pitchFamily="34" charset="0"/>
              <a:buChar char="•"/>
            </a:pPr>
            <a:r>
              <a:rPr lang="id-ID" sz="2400" dirty="0"/>
              <a:t>Kedua lengan meraih bola di depannya sehingga dada terangkat dari lantai.</a:t>
            </a:r>
          </a:p>
        </p:txBody>
      </p:sp>
      <p:sp>
        <p:nvSpPr>
          <p:cNvPr id="9" name="TextBox 8">
            <a:extLst>
              <a:ext uri="{FF2B5EF4-FFF2-40B4-BE49-F238E27FC236}">
                <a16:creationId xmlns:a16="http://schemas.microsoft.com/office/drawing/2014/main" id="{34FE4339-8008-7C58-071B-C978EC9BE978}"/>
              </a:ext>
            </a:extLst>
          </p:cNvPr>
          <p:cNvSpPr txBox="1"/>
          <p:nvPr/>
        </p:nvSpPr>
        <p:spPr>
          <a:xfrm>
            <a:off x="623561" y="1562208"/>
            <a:ext cx="7565096" cy="461665"/>
          </a:xfrm>
          <a:prstGeom prst="rect">
            <a:avLst/>
          </a:prstGeom>
          <a:noFill/>
        </p:spPr>
        <p:txBody>
          <a:bodyPr wrap="square">
            <a:spAutoFit/>
          </a:bodyPr>
          <a:lstStyle/>
          <a:p>
            <a:r>
              <a:rPr lang="fi-FI" sz="2400" i="1" dirty="0">
                <a:solidFill>
                  <a:srgbClr val="7030A0"/>
                </a:solidFill>
              </a:rPr>
              <a:t>Latihan 2, melatih otot punggung (meraih bola)</a:t>
            </a:r>
            <a:endParaRPr lang="en-ID" sz="2400" i="1" dirty="0">
              <a:solidFill>
                <a:srgbClr val="7030A0"/>
              </a:solidFill>
            </a:endParaRPr>
          </a:p>
        </p:txBody>
      </p:sp>
      <p:pic>
        <p:nvPicPr>
          <p:cNvPr id="5" name="Picture 4">
            <a:extLst>
              <a:ext uri="{FF2B5EF4-FFF2-40B4-BE49-F238E27FC236}">
                <a16:creationId xmlns:a16="http://schemas.microsoft.com/office/drawing/2014/main" id="{6B241EBB-0629-07BB-9128-638625505C77}"/>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821" t="6760" r="5496" b="4601"/>
          <a:stretch/>
        </p:blipFill>
        <p:spPr>
          <a:xfrm>
            <a:off x="1609859" y="2833517"/>
            <a:ext cx="4687910" cy="3473617"/>
          </a:xfrm>
          <a:prstGeom prst="rect">
            <a:avLst/>
          </a:prstGeom>
        </p:spPr>
      </p:pic>
    </p:spTree>
    <p:extLst>
      <p:ext uri="{BB962C8B-B14F-4D97-AF65-F5344CB8AC3E}">
        <p14:creationId xmlns:p14="http://schemas.microsoft.com/office/powerpoint/2010/main" val="10985460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1. </a:t>
            </a:r>
            <a:r>
              <a:rPr lang="fi-FI" sz="2667" b="1" dirty="0">
                <a:solidFill>
                  <a:srgbClr val="7030A0"/>
                </a:solidFill>
                <a:latin typeface="Arial" panose="020B0604020202020204" pitchFamily="34" charset="0"/>
                <a:cs typeface="Arial" panose="020B0604020202020204" pitchFamily="34" charset="0"/>
              </a:rPr>
              <a:t>Keterampilan Latihan Gerak Kekuatan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2206302" y="5013064"/>
            <a:ext cx="7070737" cy="1569660"/>
          </a:xfrm>
          <a:prstGeom prst="rect">
            <a:avLst/>
          </a:prstGeom>
          <a:noFill/>
        </p:spPr>
        <p:txBody>
          <a:bodyPr wrap="square">
            <a:spAutoFit/>
          </a:bodyPr>
          <a:lstStyle/>
          <a:p>
            <a:r>
              <a:rPr lang="id-ID" sz="2400" dirty="0"/>
              <a:t>Cara melakukan latihan </a:t>
            </a:r>
            <a:r>
              <a:rPr lang="id-ID" sz="2400" i="1" dirty="0"/>
              <a:t>sit up </a:t>
            </a:r>
            <a:r>
              <a:rPr lang="id-ID" sz="2400" dirty="0"/>
              <a:t>adalah sebagai berikut.</a:t>
            </a:r>
          </a:p>
          <a:p>
            <a:pPr marL="342900" indent="-342900">
              <a:buFont typeface="Arial" panose="020B0604020202020204" pitchFamily="34" charset="0"/>
              <a:buChar char="•"/>
            </a:pPr>
            <a:r>
              <a:rPr lang="id-ID" sz="2400" dirty="0"/>
              <a:t>Posisi tubuh duduk dan kedua kaki menapak.</a:t>
            </a:r>
          </a:p>
          <a:p>
            <a:pPr marL="342900" indent="-342900">
              <a:buFont typeface="Arial" panose="020B0604020202020204" pitchFamily="34" charset="0"/>
              <a:buChar char="•"/>
            </a:pPr>
            <a:r>
              <a:rPr lang="id-ID" sz="2400" dirty="0"/>
              <a:t>Telentang dengan kedua kaki ditekuk.</a:t>
            </a:r>
          </a:p>
          <a:p>
            <a:pPr marL="342900" indent="-342900">
              <a:buFont typeface="Arial" panose="020B0604020202020204" pitchFamily="34" charset="0"/>
              <a:buChar char="•"/>
            </a:pPr>
            <a:r>
              <a:rPr lang="id-ID" sz="2400" dirty="0"/>
              <a:t>Mengangkat badan ke arah lutut.</a:t>
            </a:r>
          </a:p>
        </p:txBody>
      </p:sp>
      <p:sp>
        <p:nvSpPr>
          <p:cNvPr id="9" name="TextBox 8">
            <a:extLst>
              <a:ext uri="{FF2B5EF4-FFF2-40B4-BE49-F238E27FC236}">
                <a16:creationId xmlns:a16="http://schemas.microsoft.com/office/drawing/2014/main" id="{34FE4339-8008-7C58-071B-C978EC9BE978}"/>
              </a:ext>
            </a:extLst>
          </p:cNvPr>
          <p:cNvSpPr txBox="1"/>
          <p:nvPr/>
        </p:nvSpPr>
        <p:spPr>
          <a:xfrm>
            <a:off x="623561" y="1562208"/>
            <a:ext cx="7565096" cy="461665"/>
          </a:xfrm>
          <a:prstGeom prst="rect">
            <a:avLst/>
          </a:prstGeom>
          <a:noFill/>
        </p:spPr>
        <p:txBody>
          <a:bodyPr wrap="square">
            <a:spAutoFit/>
          </a:bodyPr>
          <a:lstStyle/>
          <a:p>
            <a:r>
              <a:rPr lang="fi-FI" sz="2400" i="1" dirty="0">
                <a:solidFill>
                  <a:srgbClr val="7030A0"/>
                </a:solidFill>
              </a:rPr>
              <a:t>Latihan 3, melatih otot perut (sit-up)</a:t>
            </a:r>
            <a:endParaRPr lang="en-ID" sz="2400" i="1" dirty="0">
              <a:solidFill>
                <a:srgbClr val="7030A0"/>
              </a:solidFill>
            </a:endParaRPr>
          </a:p>
        </p:txBody>
      </p:sp>
      <p:pic>
        <p:nvPicPr>
          <p:cNvPr id="3" name="Picture 2">
            <a:extLst>
              <a:ext uri="{FF2B5EF4-FFF2-40B4-BE49-F238E27FC236}">
                <a16:creationId xmlns:a16="http://schemas.microsoft.com/office/drawing/2014/main" id="{28123ABD-D19E-C03C-B09A-B67D747B096D}"/>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5878" t="22780" r="30708" b="22779"/>
          <a:stretch/>
        </p:blipFill>
        <p:spPr>
          <a:xfrm>
            <a:off x="2206302" y="2140475"/>
            <a:ext cx="3412901" cy="2755987"/>
          </a:xfrm>
          <a:prstGeom prst="rect">
            <a:avLst/>
          </a:prstGeom>
        </p:spPr>
      </p:pic>
      <p:pic>
        <p:nvPicPr>
          <p:cNvPr id="8" name="Picture 7">
            <a:extLst>
              <a:ext uri="{FF2B5EF4-FFF2-40B4-BE49-F238E27FC236}">
                <a16:creationId xmlns:a16="http://schemas.microsoft.com/office/drawing/2014/main" id="{04714523-3945-24F2-7BAD-5E08D525BE3B}"/>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t="6760" r="43293" b="38780"/>
          <a:stretch/>
        </p:blipFill>
        <p:spPr>
          <a:xfrm>
            <a:off x="6070425" y="2205763"/>
            <a:ext cx="4522045" cy="2556501"/>
          </a:xfrm>
          <a:prstGeom prst="rect">
            <a:avLst/>
          </a:prstGeom>
        </p:spPr>
      </p:pic>
    </p:spTree>
    <p:extLst>
      <p:ext uri="{BB962C8B-B14F-4D97-AF65-F5344CB8AC3E}">
        <p14:creationId xmlns:p14="http://schemas.microsoft.com/office/powerpoint/2010/main" val="22256272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Menganalisis</a:t>
            </a:r>
            <a:r>
              <a:rPr lang="fi-FI" sz="2667" b="1" dirty="0">
                <a:solidFill>
                  <a:srgbClr val="7030A0"/>
                </a:solidFill>
                <a:latin typeface="Arial" panose="020B0604020202020204" pitchFamily="34" charset="0"/>
                <a:cs typeface="Arial" panose="020B0604020202020204" pitchFamily="34" charset="0"/>
              </a:rPr>
              <a:t> Latihan Gerak Kekuatan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3863426" y="2833517"/>
            <a:ext cx="7070737" cy="2677656"/>
          </a:xfrm>
          <a:prstGeom prst="rect">
            <a:avLst/>
          </a:prstGeom>
          <a:noFill/>
        </p:spPr>
        <p:txBody>
          <a:bodyPr wrap="square">
            <a:spAutoFit/>
          </a:bodyPr>
          <a:lstStyle/>
          <a:p>
            <a:r>
              <a:rPr lang="id-ID" sz="2400" dirty="0"/>
              <a:t>Cara melatih kekuatan otot kaki adalah sebagai berikut.</a:t>
            </a:r>
          </a:p>
          <a:p>
            <a:pPr marL="342900" indent="-342900">
              <a:buFont typeface="Arial" panose="020B0604020202020204" pitchFamily="34" charset="0"/>
              <a:buChar char="•"/>
            </a:pPr>
            <a:r>
              <a:rPr lang="id-ID" sz="2400" dirty="0"/>
              <a:t>Berdiri menghadap bangku, kotak, atau anak tangga dengan ketinggian sekitar 8–10 cm.</a:t>
            </a:r>
          </a:p>
          <a:p>
            <a:pPr marL="342900" indent="-342900">
              <a:buFont typeface="Arial" panose="020B0604020202020204" pitchFamily="34" charset="0"/>
              <a:buChar char="•"/>
            </a:pPr>
            <a:r>
              <a:rPr lang="id-ID" sz="2400" dirty="0"/>
              <a:t>Kedua lengan di samping badan.</a:t>
            </a:r>
          </a:p>
          <a:p>
            <a:pPr marL="342900" indent="-342900">
              <a:buFont typeface="Arial" panose="020B0604020202020204" pitchFamily="34" charset="0"/>
              <a:buChar char="•"/>
            </a:pPr>
            <a:r>
              <a:rPr lang="id-ID" sz="2400" dirty="0"/>
              <a:t>Lakukan gerak naik dan turun secara berulang-ulang.</a:t>
            </a:r>
          </a:p>
          <a:p>
            <a:pPr marL="342900" indent="-342900">
              <a:buFont typeface="Arial" panose="020B0604020202020204" pitchFamily="34" charset="0"/>
              <a:buChar char="•"/>
            </a:pPr>
            <a:r>
              <a:rPr lang="id-ID" sz="2400" dirty="0"/>
              <a:t>Lingkaran pada gambar menunjukkan unsur kekuatan.</a:t>
            </a:r>
          </a:p>
        </p:txBody>
      </p:sp>
      <p:sp>
        <p:nvSpPr>
          <p:cNvPr id="9" name="TextBox 8">
            <a:extLst>
              <a:ext uri="{FF2B5EF4-FFF2-40B4-BE49-F238E27FC236}">
                <a16:creationId xmlns:a16="http://schemas.microsoft.com/office/drawing/2014/main" id="{34FE4339-8008-7C58-071B-C978EC9BE978}"/>
              </a:ext>
            </a:extLst>
          </p:cNvPr>
          <p:cNvSpPr txBox="1"/>
          <p:nvPr/>
        </p:nvSpPr>
        <p:spPr>
          <a:xfrm>
            <a:off x="623561" y="1562208"/>
            <a:ext cx="7565096" cy="461665"/>
          </a:xfrm>
          <a:prstGeom prst="rect">
            <a:avLst/>
          </a:prstGeom>
          <a:noFill/>
        </p:spPr>
        <p:txBody>
          <a:bodyPr wrap="square">
            <a:spAutoFit/>
          </a:bodyPr>
          <a:lstStyle/>
          <a:p>
            <a:r>
              <a:rPr lang="id-ID" sz="2400" i="1" dirty="0">
                <a:solidFill>
                  <a:srgbClr val="7030A0"/>
                </a:solidFill>
              </a:rPr>
              <a:t>Kekuatan </a:t>
            </a:r>
            <a:r>
              <a:rPr lang="fi-FI" sz="2400" i="1" dirty="0">
                <a:solidFill>
                  <a:srgbClr val="7030A0"/>
                </a:solidFill>
              </a:rPr>
              <a:t>otot kaki</a:t>
            </a:r>
            <a:endParaRPr lang="en-ID" sz="2400" i="1" dirty="0">
              <a:solidFill>
                <a:srgbClr val="7030A0"/>
              </a:solidFill>
            </a:endParaRPr>
          </a:p>
        </p:txBody>
      </p:sp>
      <p:pic>
        <p:nvPicPr>
          <p:cNvPr id="3" name="Picture 2">
            <a:extLst>
              <a:ext uri="{FF2B5EF4-FFF2-40B4-BE49-F238E27FC236}">
                <a16:creationId xmlns:a16="http://schemas.microsoft.com/office/drawing/2014/main" id="{9E7FBC70-B6ED-4D18-637C-D0D8C14F2486}"/>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2259" r="8521" b="7230"/>
          <a:stretch/>
        </p:blipFill>
        <p:spPr>
          <a:xfrm>
            <a:off x="1404987" y="2228772"/>
            <a:ext cx="2155153" cy="3887145"/>
          </a:xfrm>
          <a:prstGeom prst="rect">
            <a:avLst/>
          </a:prstGeom>
        </p:spPr>
      </p:pic>
      <p:sp>
        <p:nvSpPr>
          <p:cNvPr id="2" name="Oval 1">
            <a:extLst>
              <a:ext uri="{FF2B5EF4-FFF2-40B4-BE49-F238E27FC236}">
                <a16:creationId xmlns:a16="http://schemas.microsoft.com/office/drawing/2014/main" id="{5A04B943-4A64-3C1E-6E20-88F688F0350C}"/>
              </a:ext>
            </a:extLst>
          </p:cNvPr>
          <p:cNvSpPr/>
          <p:nvPr/>
        </p:nvSpPr>
        <p:spPr>
          <a:xfrm>
            <a:off x="1957589" y="4134118"/>
            <a:ext cx="1262129" cy="1161674"/>
          </a:xfrm>
          <a:prstGeom prst="ellipse">
            <a:avLst/>
          </a:prstGeom>
          <a:noFill/>
          <a:ln w="127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10370529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Menganalisis</a:t>
            </a:r>
            <a:r>
              <a:rPr lang="fi-FI" sz="2667" b="1" dirty="0">
                <a:solidFill>
                  <a:srgbClr val="7030A0"/>
                </a:solidFill>
                <a:latin typeface="Arial" panose="020B0604020202020204" pitchFamily="34" charset="0"/>
                <a:cs typeface="Arial" panose="020B0604020202020204" pitchFamily="34" charset="0"/>
              </a:rPr>
              <a:t> Latihan Gerak Kekuatan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9" name="TextBox 8">
            <a:extLst>
              <a:ext uri="{FF2B5EF4-FFF2-40B4-BE49-F238E27FC236}">
                <a16:creationId xmlns:a16="http://schemas.microsoft.com/office/drawing/2014/main" id="{34FE4339-8008-7C58-071B-C978EC9BE978}"/>
              </a:ext>
            </a:extLst>
          </p:cNvPr>
          <p:cNvSpPr txBox="1"/>
          <p:nvPr/>
        </p:nvSpPr>
        <p:spPr>
          <a:xfrm>
            <a:off x="623561" y="1562208"/>
            <a:ext cx="7565096" cy="461665"/>
          </a:xfrm>
          <a:prstGeom prst="rect">
            <a:avLst/>
          </a:prstGeom>
          <a:noFill/>
        </p:spPr>
        <p:txBody>
          <a:bodyPr wrap="square">
            <a:spAutoFit/>
          </a:bodyPr>
          <a:lstStyle/>
          <a:p>
            <a:r>
              <a:rPr lang="id-ID" sz="2400" i="1" dirty="0">
                <a:solidFill>
                  <a:srgbClr val="7030A0"/>
                </a:solidFill>
              </a:rPr>
              <a:t>Kekuatan </a:t>
            </a:r>
            <a:r>
              <a:rPr lang="fi-FI" sz="2400" i="1" dirty="0">
                <a:solidFill>
                  <a:srgbClr val="7030A0"/>
                </a:solidFill>
              </a:rPr>
              <a:t>otot punggung </a:t>
            </a:r>
            <a:endParaRPr lang="en-ID" sz="2400" i="1" dirty="0">
              <a:solidFill>
                <a:srgbClr val="7030A0"/>
              </a:solidFill>
            </a:endParaRPr>
          </a:p>
        </p:txBody>
      </p:sp>
      <p:pic>
        <p:nvPicPr>
          <p:cNvPr id="5" name="Picture 4">
            <a:extLst>
              <a:ext uri="{FF2B5EF4-FFF2-40B4-BE49-F238E27FC236}">
                <a16:creationId xmlns:a16="http://schemas.microsoft.com/office/drawing/2014/main" id="{6B241EBB-0629-07BB-9128-638625505C77}"/>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821" t="6760" r="5496" b="4601"/>
          <a:stretch/>
        </p:blipFill>
        <p:spPr>
          <a:xfrm>
            <a:off x="1609859" y="2833517"/>
            <a:ext cx="4687910" cy="3473617"/>
          </a:xfrm>
          <a:prstGeom prst="rect">
            <a:avLst/>
          </a:prstGeom>
        </p:spPr>
      </p:pic>
      <p:sp>
        <p:nvSpPr>
          <p:cNvPr id="13" name="TextBox 12">
            <a:extLst>
              <a:ext uri="{FF2B5EF4-FFF2-40B4-BE49-F238E27FC236}">
                <a16:creationId xmlns:a16="http://schemas.microsoft.com/office/drawing/2014/main" id="{04B79351-863C-77F8-F88B-92633B621196}"/>
              </a:ext>
            </a:extLst>
          </p:cNvPr>
          <p:cNvSpPr txBox="1"/>
          <p:nvPr/>
        </p:nvSpPr>
        <p:spPr>
          <a:xfrm>
            <a:off x="4533010" y="2282651"/>
            <a:ext cx="7070737" cy="2677656"/>
          </a:xfrm>
          <a:prstGeom prst="rect">
            <a:avLst/>
          </a:prstGeom>
          <a:noFill/>
        </p:spPr>
        <p:txBody>
          <a:bodyPr wrap="square">
            <a:spAutoFit/>
          </a:bodyPr>
          <a:lstStyle/>
          <a:p>
            <a:r>
              <a:rPr lang="id-ID" sz="2400" dirty="0"/>
              <a:t>Cara melatih kekuatan otot punggung adalah sebagai berikut.</a:t>
            </a:r>
          </a:p>
          <a:p>
            <a:pPr marL="342900" indent="-342900">
              <a:buFont typeface="Arial" panose="020B0604020202020204" pitchFamily="34" charset="0"/>
              <a:buChar char="•"/>
            </a:pPr>
            <a:r>
              <a:rPr lang="id-ID" sz="2400" dirty="0"/>
              <a:t>Badan telungkup di lantai.</a:t>
            </a:r>
          </a:p>
          <a:p>
            <a:pPr marL="342900" indent="-342900">
              <a:buFont typeface="Arial" panose="020B0604020202020204" pitchFamily="34" charset="0"/>
              <a:buChar char="•"/>
            </a:pPr>
            <a:r>
              <a:rPr lang="id-ID" sz="2400" dirty="0"/>
              <a:t>Kedua lengan meraih bola di depannya sehingga dada terangkat dari lantai.</a:t>
            </a:r>
          </a:p>
          <a:p>
            <a:pPr marL="342900" indent="-342900">
              <a:buFont typeface="Arial" panose="020B0604020202020204" pitchFamily="34" charset="0"/>
              <a:buChar char="•"/>
            </a:pPr>
            <a:r>
              <a:rPr lang="id-ID" sz="2400" dirty="0"/>
              <a:t>Lingkaran pada gambar menunjukkan unsur kekuatan.</a:t>
            </a:r>
          </a:p>
        </p:txBody>
      </p:sp>
      <p:sp>
        <p:nvSpPr>
          <p:cNvPr id="8" name="Oval 7">
            <a:extLst>
              <a:ext uri="{FF2B5EF4-FFF2-40B4-BE49-F238E27FC236}">
                <a16:creationId xmlns:a16="http://schemas.microsoft.com/office/drawing/2014/main" id="{041B6C30-E46F-BE95-A876-BFBC762FBF0B}"/>
              </a:ext>
            </a:extLst>
          </p:cNvPr>
          <p:cNvSpPr/>
          <p:nvPr/>
        </p:nvSpPr>
        <p:spPr>
          <a:xfrm>
            <a:off x="3580327" y="4788763"/>
            <a:ext cx="1262129" cy="1161674"/>
          </a:xfrm>
          <a:prstGeom prst="ellipse">
            <a:avLst/>
          </a:prstGeom>
          <a:noFill/>
          <a:ln w="127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849819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9" name="Group 18">
            <a:extLst>
              <a:ext uri="{FF2B5EF4-FFF2-40B4-BE49-F238E27FC236}">
                <a16:creationId xmlns:a16="http://schemas.microsoft.com/office/drawing/2014/main" id="{FCEABBF4-5BB8-AEE1-E03D-5EA5284D3407}"/>
              </a:ext>
            </a:extLst>
          </p:cNvPr>
          <p:cNvGrpSpPr/>
          <p:nvPr/>
        </p:nvGrpSpPr>
        <p:grpSpPr>
          <a:xfrm>
            <a:off x="609600" y="889000"/>
            <a:ext cx="10714616" cy="5074205"/>
            <a:chOff x="0" y="1847850"/>
            <a:chExt cx="4038600" cy="3805652"/>
          </a:xfrm>
        </p:grpSpPr>
        <p:sp>
          <p:nvSpPr>
            <p:cNvPr id="20" name="Rectangle 19">
              <a:extLst>
                <a:ext uri="{FF2B5EF4-FFF2-40B4-BE49-F238E27FC236}">
                  <a16:creationId xmlns:a16="http://schemas.microsoft.com/office/drawing/2014/main" id="{52552547-371E-D0BB-3BFD-9FFA8F4A29B7}"/>
                </a:ext>
              </a:extLst>
            </p:cNvPr>
            <p:cNvSpPr/>
            <p:nvPr/>
          </p:nvSpPr>
          <p:spPr>
            <a:xfrm>
              <a:off x="114887" y="2305856"/>
              <a:ext cx="3923713" cy="3347646"/>
            </a:xfrm>
            <a:prstGeom prst="rect">
              <a:avLst/>
            </a:prstGeom>
          </p:spPr>
          <p:txBody>
            <a:bodyPr wrap="square">
              <a:spAutoFit/>
            </a:bodyPr>
            <a:lstStyle/>
            <a:p>
              <a:pPr eaLnBrk="0" hangingPunct="0">
                <a:spcBef>
                  <a:spcPts val="800"/>
                </a:spcBef>
              </a:pPr>
              <a:r>
                <a:rPr lang="en-US" sz="1867" b="1" dirty="0" err="1">
                  <a:latin typeface="Calibri" pitchFamily="34" charset="0"/>
                  <a:cs typeface="Calibri" pitchFamily="34" charset="0"/>
                </a:rPr>
                <a:t>Beriman</a:t>
              </a:r>
              <a:r>
                <a:rPr lang="en-US" sz="1867" b="1" dirty="0">
                  <a:latin typeface="Calibri" pitchFamily="34" charset="0"/>
                  <a:cs typeface="Calibri" pitchFamily="34" charset="0"/>
                </a:rPr>
                <a:t>, </a:t>
              </a:r>
              <a:r>
                <a:rPr lang="en-US" sz="1867" b="1" dirty="0" err="1">
                  <a:latin typeface="Calibri" pitchFamily="34" charset="0"/>
                  <a:cs typeface="Calibri" pitchFamily="34" charset="0"/>
                </a:rPr>
                <a:t>bertakwa</a:t>
              </a:r>
              <a:r>
                <a:rPr lang="en-US" sz="1867" b="1" dirty="0">
                  <a:latin typeface="Calibri" pitchFamily="34" charset="0"/>
                  <a:cs typeface="Calibri" pitchFamily="34" charset="0"/>
                </a:rPr>
                <a:t> </a:t>
              </a:r>
              <a:r>
                <a:rPr lang="en-US" sz="1867" b="1" dirty="0" err="1">
                  <a:latin typeface="Calibri" pitchFamily="34" charset="0"/>
                  <a:cs typeface="Calibri" pitchFamily="34" charset="0"/>
                </a:rPr>
                <a:t>kepada</a:t>
              </a:r>
              <a:r>
                <a:rPr lang="en-US" sz="1867" b="1" dirty="0">
                  <a:latin typeface="Calibri" pitchFamily="34" charset="0"/>
                  <a:cs typeface="Calibri" pitchFamily="34" charset="0"/>
                </a:rPr>
                <a:t> </a:t>
              </a:r>
              <a:r>
                <a:rPr lang="en-US" sz="1867" b="1" dirty="0" err="1">
                  <a:latin typeface="Calibri" pitchFamily="34" charset="0"/>
                  <a:cs typeface="Calibri" pitchFamily="34" charset="0"/>
                </a:rPr>
                <a:t>Tuhan</a:t>
              </a:r>
              <a:r>
                <a:rPr lang="en-US" sz="1867" b="1" dirty="0">
                  <a:latin typeface="Calibri" pitchFamily="34" charset="0"/>
                  <a:cs typeface="Calibri" pitchFamily="34" charset="0"/>
                </a:rPr>
                <a:t> Yang </a:t>
              </a:r>
              <a:r>
                <a:rPr lang="en-US" sz="1867" b="1" dirty="0" err="1">
                  <a:latin typeface="Calibri" pitchFamily="34" charset="0"/>
                  <a:cs typeface="Calibri" pitchFamily="34" charset="0"/>
                </a:rPr>
                <a:t>Maha</a:t>
              </a:r>
              <a:r>
                <a:rPr lang="en-US" sz="1867" b="1" dirty="0">
                  <a:latin typeface="Calibri" pitchFamily="34" charset="0"/>
                  <a:cs typeface="Calibri" pitchFamily="34" charset="0"/>
                </a:rPr>
                <a:t> </a:t>
              </a:r>
              <a:r>
                <a:rPr lang="en-US" sz="1867" b="1" dirty="0" err="1">
                  <a:latin typeface="Calibri" pitchFamily="34" charset="0"/>
                  <a:cs typeface="Calibri" pitchFamily="34" charset="0"/>
                </a:rPr>
                <a:t>Esa</a:t>
              </a:r>
              <a:r>
                <a:rPr lang="en-US" sz="1867" b="1" dirty="0">
                  <a:latin typeface="Calibri" pitchFamily="34" charset="0"/>
                  <a:cs typeface="Calibri" pitchFamily="34" charset="0"/>
                </a:rPr>
                <a:t>, dan </a:t>
              </a:r>
              <a:r>
                <a:rPr lang="en-US" sz="1867" b="1" dirty="0" err="1">
                  <a:latin typeface="Calibri" pitchFamily="34" charset="0"/>
                  <a:cs typeface="Calibri" pitchFamily="34" charset="0"/>
                </a:rPr>
                <a:t>berakhlak</a:t>
              </a:r>
              <a:r>
                <a:rPr lang="en-US" sz="1867" b="1" dirty="0">
                  <a:latin typeface="Calibri" pitchFamily="34" charset="0"/>
                  <a:cs typeface="Calibri" pitchFamily="34" charset="0"/>
                </a:rPr>
                <a:t> </a:t>
              </a:r>
              <a:r>
                <a:rPr lang="en-US" sz="1867" b="1" dirty="0" err="1">
                  <a:latin typeface="Calibri" pitchFamily="34" charset="0"/>
                  <a:cs typeface="Calibri" pitchFamily="34" charset="0"/>
                </a:rPr>
                <a:t>mulia</a:t>
              </a:r>
              <a:r>
                <a:rPr lang="en-US" sz="1867" b="1" dirty="0">
                  <a:latin typeface="Calibri" pitchFamily="34" charset="0"/>
                  <a:cs typeface="Calibri" pitchFamily="34" charset="0"/>
                </a:rPr>
                <a:t>:</a:t>
              </a:r>
            </a:p>
            <a:p>
              <a:pPr marL="342900" indent="-342900" eaLnBrk="0" hangingPunct="0">
                <a:spcBef>
                  <a:spcPts val="800"/>
                </a:spcBef>
                <a:buFont typeface="Arial" panose="020B0604020202020204" pitchFamily="34" charset="0"/>
                <a:buChar char="•"/>
              </a:pPr>
              <a:r>
                <a:rPr lang="en-US" sz="1867" dirty="0" err="1">
                  <a:latin typeface="Calibri" pitchFamily="34" charset="0"/>
                  <a:cs typeface="Calibri" pitchFamily="34" charset="0"/>
                </a:rPr>
                <a:t>Akhlak</a:t>
              </a:r>
              <a:r>
                <a:rPr lang="en-US" sz="1867" dirty="0">
                  <a:latin typeface="Calibri" pitchFamily="34" charset="0"/>
                  <a:cs typeface="Calibri" pitchFamily="34" charset="0"/>
                </a:rPr>
                <a:t> </a:t>
              </a:r>
              <a:r>
                <a:rPr lang="en-US" sz="1867" dirty="0" err="1">
                  <a:latin typeface="Calibri" pitchFamily="34" charset="0"/>
                  <a:cs typeface="Calibri" pitchFamily="34" charset="0"/>
                </a:rPr>
                <a:t>pribadi</a:t>
              </a:r>
              <a:r>
                <a:rPr lang="en-US" sz="1867" dirty="0">
                  <a:latin typeface="Calibri" pitchFamily="34" charset="0"/>
                  <a:cs typeface="Calibri" pitchFamily="34" charset="0"/>
                </a:rPr>
                <a:t>, </a:t>
              </a:r>
              <a:r>
                <a:rPr lang="en-US" sz="1867" dirty="0" err="1">
                  <a:latin typeface="Calibri" pitchFamily="34" charset="0"/>
                  <a:cs typeface="Calibri" pitchFamily="34" charset="0"/>
                </a:rPr>
                <a:t>yaitu</a:t>
              </a:r>
              <a:r>
                <a:rPr lang="en-US" sz="1867" dirty="0">
                  <a:latin typeface="Calibri" pitchFamily="34" charset="0"/>
                  <a:cs typeface="Calibri" pitchFamily="34" charset="0"/>
                </a:rPr>
                <a:t> </a:t>
              </a:r>
              <a:r>
                <a:rPr lang="en-US" sz="1867" dirty="0" err="1">
                  <a:latin typeface="Calibri" pitchFamily="34" charset="0"/>
                  <a:cs typeface="Calibri" pitchFamily="34" charset="0"/>
                </a:rPr>
                <a:t>latihan</a:t>
              </a:r>
              <a:r>
                <a:rPr lang="en-US" sz="1867" dirty="0">
                  <a:latin typeface="Calibri" pitchFamily="34" charset="0"/>
                  <a:cs typeface="Calibri" pitchFamily="34" charset="0"/>
                </a:rPr>
                <a:t> </a:t>
              </a:r>
              <a:r>
                <a:rPr lang="en-US" sz="1867" dirty="0" err="1">
                  <a:latin typeface="Calibri" pitchFamily="34" charset="0"/>
                  <a:cs typeface="Calibri" pitchFamily="34" charset="0"/>
                </a:rPr>
                <a:t>olahraga</a:t>
              </a:r>
              <a:r>
                <a:rPr lang="en-US" sz="1867" dirty="0">
                  <a:latin typeface="Calibri" pitchFamily="34" charset="0"/>
                  <a:cs typeface="Calibri" pitchFamily="34" charset="0"/>
                </a:rPr>
                <a:t> </a:t>
              </a:r>
              <a:r>
                <a:rPr lang="en-US" sz="1867" dirty="0" err="1">
                  <a:latin typeface="Calibri" pitchFamily="34" charset="0"/>
                  <a:cs typeface="Calibri" pitchFamily="34" charset="0"/>
                </a:rPr>
                <a:t>merupakan</a:t>
              </a:r>
              <a:r>
                <a:rPr lang="en-US" sz="1867" dirty="0">
                  <a:latin typeface="Calibri" pitchFamily="34" charset="0"/>
                  <a:cs typeface="Calibri" pitchFamily="34" charset="0"/>
                </a:rPr>
                <a:t> salah </a:t>
              </a:r>
              <a:r>
                <a:rPr lang="en-US" sz="1867" dirty="0" err="1">
                  <a:latin typeface="Calibri" pitchFamily="34" charset="0"/>
                  <a:cs typeface="Calibri" pitchFamily="34" charset="0"/>
                </a:rPr>
                <a:t>satu</a:t>
              </a:r>
              <a:r>
                <a:rPr lang="en-US" sz="1867" dirty="0">
                  <a:latin typeface="Calibri" pitchFamily="34" charset="0"/>
                  <a:cs typeface="Calibri" pitchFamily="34" charset="0"/>
                </a:rPr>
                <a:t> </a:t>
              </a:r>
              <a:r>
                <a:rPr lang="en-US" sz="1867" dirty="0" err="1">
                  <a:latin typeface="Calibri" pitchFamily="34" charset="0"/>
                  <a:cs typeface="Calibri" pitchFamily="34" charset="0"/>
                </a:rPr>
                <a:t>upaya</a:t>
              </a:r>
              <a:r>
                <a:rPr lang="en-US" sz="1867" dirty="0">
                  <a:latin typeface="Calibri" pitchFamily="34" charset="0"/>
                  <a:cs typeface="Calibri" pitchFamily="34" charset="0"/>
                </a:rPr>
                <a:t> </a:t>
              </a:r>
              <a:r>
                <a:rPr lang="en-US" sz="1867" dirty="0" err="1">
                  <a:latin typeface="Calibri" pitchFamily="34" charset="0"/>
                  <a:cs typeface="Calibri" pitchFamily="34" charset="0"/>
                </a:rPr>
                <a:t>merawat</a:t>
              </a:r>
              <a:r>
                <a:rPr lang="en-US" sz="1867" dirty="0">
                  <a:latin typeface="Calibri" pitchFamily="34" charset="0"/>
                  <a:cs typeface="Calibri" pitchFamily="34" charset="0"/>
                </a:rPr>
                <a:t> </a:t>
              </a:r>
              <a:r>
                <a:rPr lang="en-US" sz="1867" dirty="0" err="1">
                  <a:latin typeface="Calibri" pitchFamily="34" charset="0"/>
                  <a:cs typeface="Calibri" pitchFamily="34" charset="0"/>
                </a:rPr>
                <a:t>diri</a:t>
              </a:r>
              <a:r>
                <a:rPr lang="en-US" sz="1867" dirty="0">
                  <a:latin typeface="Calibri" pitchFamily="34" charset="0"/>
                  <a:cs typeface="Calibri" pitchFamily="34" charset="0"/>
                </a:rPr>
                <a:t>.</a:t>
              </a:r>
            </a:p>
            <a:p>
              <a:pPr eaLnBrk="0" hangingPunct="0">
                <a:spcBef>
                  <a:spcPts val="800"/>
                </a:spcBef>
              </a:pPr>
              <a:r>
                <a:rPr lang="en-US" sz="1867" b="1" dirty="0" err="1">
                  <a:latin typeface="Calibri" pitchFamily="34" charset="0"/>
                  <a:cs typeface="Calibri" pitchFamily="34" charset="0"/>
                </a:rPr>
                <a:t>Mandiri</a:t>
              </a:r>
              <a:r>
                <a:rPr lang="en-US" sz="1867" b="1" dirty="0">
                  <a:latin typeface="Calibri" pitchFamily="34" charset="0"/>
                  <a:cs typeface="Calibri" pitchFamily="34" charset="0"/>
                </a:rPr>
                <a:t>:</a:t>
              </a:r>
            </a:p>
            <a:p>
              <a:pPr marL="342900" indent="-342900" eaLnBrk="0" hangingPunct="0">
                <a:spcBef>
                  <a:spcPts val="800"/>
                </a:spcBef>
                <a:buFont typeface="Arial" panose="020B0604020202020204" pitchFamily="34" charset="0"/>
                <a:buChar char="•"/>
              </a:pPr>
              <a:r>
                <a:rPr lang="en-US" sz="1867" dirty="0" err="1">
                  <a:latin typeface="Calibri" pitchFamily="34" charset="0"/>
                  <a:cs typeface="Calibri" pitchFamily="34" charset="0"/>
                </a:rPr>
                <a:t>Kesadaran</a:t>
              </a:r>
              <a:r>
                <a:rPr lang="en-US" sz="1867" dirty="0">
                  <a:latin typeface="Calibri" pitchFamily="34" charset="0"/>
                  <a:cs typeface="Calibri" pitchFamily="34" charset="0"/>
                </a:rPr>
                <a:t> </a:t>
              </a:r>
              <a:r>
                <a:rPr lang="en-US" sz="1867" dirty="0" err="1">
                  <a:latin typeface="Calibri" pitchFamily="34" charset="0"/>
                  <a:cs typeface="Calibri" pitchFamily="34" charset="0"/>
                </a:rPr>
                <a:t>akan</a:t>
              </a:r>
              <a:r>
                <a:rPr lang="en-US" sz="1867" dirty="0">
                  <a:latin typeface="Calibri" pitchFamily="34" charset="0"/>
                  <a:cs typeface="Calibri" pitchFamily="34" charset="0"/>
                </a:rPr>
                <a:t> </a:t>
              </a:r>
              <a:r>
                <a:rPr lang="en-US" sz="1867" dirty="0" err="1">
                  <a:latin typeface="Calibri" pitchFamily="34" charset="0"/>
                  <a:cs typeface="Calibri" pitchFamily="34" charset="0"/>
                </a:rPr>
                <a:t>diri</a:t>
              </a:r>
              <a:r>
                <a:rPr lang="en-US" sz="1867" dirty="0">
                  <a:latin typeface="Calibri" pitchFamily="34" charset="0"/>
                  <a:cs typeface="Calibri" pitchFamily="34" charset="0"/>
                </a:rPr>
                <a:t> dan </a:t>
              </a:r>
              <a:r>
                <a:rPr lang="en-US" sz="1867" dirty="0" err="1">
                  <a:latin typeface="Calibri" pitchFamily="34" charset="0"/>
                  <a:cs typeface="Calibri" pitchFamily="34" charset="0"/>
                </a:rPr>
                <a:t>situasi</a:t>
              </a:r>
              <a:r>
                <a:rPr lang="en-US" sz="1867" dirty="0">
                  <a:latin typeface="Calibri" pitchFamily="34" charset="0"/>
                  <a:cs typeface="Calibri" pitchFamily="34" charset="0"/>
                </a:rPr>
                <a:t> yang </a:t>
              </a:r>
              <a:r>
                <a:rPr lang="en-US" sz="1867" dirty="0" err="1">
                  <a:latin typeface="Calibri" pitchFamily="34" charset="0"/>
                  <a:cs typeface="Calibri" pitchFamily="34" charset="0"/>
                </a:rPr>
                <a:t>dihadapi</a:t>
              </a:r>
              <a:r>
                <a:rPr lang="en-US" sz="1867" dirty="0">
                  <a:latin typeface="Calibri" pitchFamily="34" charset="0"/>
                  <a:cs typeface="Calibri" pitchFamily="34" charset="0"/>
                </a:rPr>
                <a:t> (</a:t>
              </a:r>
              <a:r>
                <a:rPr lang="en-US" sz="1867" dirty="0" err="1">
                  <a:latin typeface="Calibri" pitchFamily="34" charset="0"/>
                  <a:cs typeface="Calibri" pitchFamily="34" charset="0"/>
                </a:rPr>
                <a:t>mengendalikan</a:t>
              </a:r>
              <a:r>
                <a:rPr lang="en-US" sz="1867" dirty="0">
                  <a:latin typeface="Calibri" pitchFamily="34" charset="0"/>
                  <a:cs typeface="Calibri" pitchFamily="34" charset="0"/>
                </a:rPr>
                <a:t> </a:t>
              </a:r>
              <a:r>
                <a:rPr lang="en-US" sz="1867" dirty="0" err="1">
                  <a:latin typeface="Calibri" pitchFamily="34" charset="0"/>
                  <a:cs typeface="Calibri" pitchFamily="34" charset="0"/>
                </a:rPr>
                <a:t>emosi</a:t>
              </a:r>
              <a:r>
                <a:rPr lang="en-US" sz="1867" dirty="0">
                  <a:latin typeface="Calibri" pitchFamily="34" charset="0"/>
                  <a:cs typeface="Calibri" pitchFamily="34" charset="0"/>
                </a:rPr>
                <a:t> </a:t>
              </a:r>
              <a:r>
                <a:rPr lang="en-US" sz="1867" dirty="0" err="1">
                  <a:latin typeface="Calibri" pitchFamily="34" charset="0"/>
                  <a:cs typeface="Calibri" pitchFamily="34" charset="0"/>
                </a:rPr>
                <a:t>saat</a:t>
              </a:r>
              <a:r>
                <a:rPr lang="en-US" sz="1867" dirty="0">
                  <a:latin typeface="Calibri" pitchFamily="34" charset="0"/>
                  <a:cs typeface="Calibri" pitchFamily="34" charset="0"/>
                </a:rPr>
                <a:t> </a:t>
              </a:r>
              <a:r>
                <a:rPr lang="en-US" sz="1867" dirty="0" err="1">
                  <a:latin typeface="Calibri" pitchFamily="34" charset="0"/>
                  <a:cs typeface="Calibri" pitchFamily="34" charset="0"/>
                </a:rPr>
                <a:t>bermain</a:t>
              </a:r>
              <a:r>
                <a:rPr lang="en-US" sz="1867" dirty="0">
                  <a:latin typeface="Calibri" pitchFamily="34" charset="0"/>
                  <a:cs typeface="Calibri" pitchFamily="34" charset="0"/>
                </a:rPr>
                <a:t> dan</a:t>
              </a:r>
              <a:r>
                <a:rPr lang="id-ID" sz="1867" dirty="0">
                  <a:latin typeface="Calibri" pitchFamily="34" charset="0"/>
                  <a:cs typeface="Calibri" pitchFamily="34" charset="0"/>
                </a:rPr>
                <a:t> </a:t>
              </a:r>
              <a:r>
                <a:rPr lang="en-US" sz="1867" dirty="0" err="1">
                  <a:latin typeface="Calibri" pitchFamily="34" charset="0"/>
                  <a:cs typeface="Calibri" pitchFamily="34" charset="0"/>
                </a:rPr>
                <a:t>berolahraga</a:t>
              </a:r>
              <a:r>
                <a:rPr lang="en-US" sz="1867" dirty="0">
                  <a:latin typeface="Calibri" pitchFamily="34" charset="0"/>
                  <a:cs typeface="Calibri" pitchFamily="34" charset="0"/>
                </a:rPr>
                <a:t>).</a:t>
              </a:r>
            </a:p>
            <a:p>
              <a:pPr marL="342900" indent="-342900" eaLnBrk="0" hangingPunct="0">
                <a:spcBef>
                  <a:spcPts val="800"/>
                </a:spcBef>
                <a:buFont typeface="Arial" panose="020B0604020202020204" pitchFamily="34" charset="0"/>
                <a:buChar char="•"/>
              </a:pPr>
              <a:r>
                <a:rPr lang="en-US" sz="1867" dirty="0" err="1">
                  <a:latin typeface="Calibri" pitchFamily="34" charset="0"/>
                  <a:cs typeface="Calibri" pitchFamily="34" charset="0"/>
                </a:rPr>
                <a:t>Pengaturan</a:t>
              </a:r>
              <a:r>
                <a:rPr lang="en-US" sz="1867" dirty="0">
                  <a:latin typeface="Calibri" pitchFamily="34" charset="0"/>
                  <a:cs typeface="Calibri" pitchFamily="34" charset="0"/>
                </a:rPr>
                <a:t> </a:t>
              </a:r>
              <a:r>
                <a:rPr lang="en-US" sz="1867" dirty="0" err="1">
                  <a:latin typeface="Calibri" pitchFamily="34" charset="0"/>
                  <a:cs typeface="Calibri" pitchFamily="34" charset="0"/>
                </a:rPr>
                <a:t>diri</a:t>
              </a:r>
              <a:r>
                <a:rPr lang="en-US" sz="1867" dirty="0">
                  <a:latin typeface="Calibri" pitchFamily="34" charset="0"/>
                  <a:cs typeface="Calibri" pitchFamily="34" charset="0"/>
                </a:rPr>
                <a:t>, </a:t>
              </a:r>
              <a:r>
                <a:rPr lang="en-US" sz="1867" dirty="0" err="1">
                  <a:latin typeface="Calibri" pitchFamily="34" charset="0"/>
                  <a:cs typeface="Calibri" pitchFamily="34" charset="0"/>
                </a:rPr>
                <a:t>yaitu</a:t>
              </a:r>
              <a:r>
                <a:rPr lang="en-US" sz="1867" dirty="0">
                  <a:latin typeface="Calibri" pitchFamily="34" charset="0"/>
                  <a:cs typeface="Calibri" pitchFamily="34" charset="0"/>
                </a:rPr>
                <a:t> </a:t>
              </a:r>
              <a:r>
                <a:rPr lang="en-US" sz="1867" dirty="0" err="1">
                  <a:latin typeface="Calibri" pitchFamily="34" charset="0"/>
                  <a:cs typeface="Calibri" pitchFamily="34" charset="0"/>
                </a:rPr>
                <a:t>mengatur</a:t>
              </a:r>
              <a:r>
                <a:rPr lang="en-US" sz="1867" dirty="0">
                  <a:latin typeface="Calibri" pitchFamily="34" charset="0"/>
                  <a:cs typeface="Calibri" pitchFamily="34" charset="0"/>
                </a:rPr>
                <a:t> </a:t>
              </a:r>
              <a:r>
                <a:rPr lang="en-US" sz="1867" dirty="0" err="1">
                  <a:latin typeface="Calibri" pitchFamily="34" charset="0"/>
                  <a:cs typeface="Calibri" pitchFamily="34" charset="0"/>
                </a:rPr>
                <a:t>kegiatan</a:t>
              </a:r>
              <a:r>
                <a:rPr lang="en-US" sz="1867" dirty="0">
                  <a:latin typeface="Calibri" pitchFamily="34" charset="0"/>
                  <a:cs typeface="Calibri" pitchFamily="34" charset="0"/>
                </a:rPr>
                <a:t> dan </a:t>
              </a:r>
              <a:r>
                <a:rPr lang="en-US" sz="1867" dirty="0" err="1">
                  <a:latin typeface="Calibri" pitchFamily="34" charset="0"/>
                  <a:cs typeface="Calibri" pitchFamily="34" charset="0"/>
                </a:rPr>
                <a:t>beristirahat</a:t>
              </a:r>
              <a:r>
                <a:rPr lang="en-US" sz="1867" dirty="0">
                  <a:latin typeface="Calibri" pitchFamily="34" charset="0"/>
                  <a:cs typeface="Calibri" pitchFamily="34" charset="0"/>
                </a:rPr>
                <a:t> </a:t>
              </a:r>
              <a:r>
                <a:rPr lang="en-US" sz="1867" dirty="0" err="1">
                  <a:latin typeface="Calibri" pitchFamily="34" charset="0"/>
                  <a:cs typeface="Calibri" pitchFamily="34" charset="0"/>
                </a:rPr>
                <a:t>serta</a:t>
              </a:r>
              <a:r>
                <a:rPr lang="en-US" sz="1867" dirty="0">
                  <a:latin typeface="Calibri" pitchFamily="34" charset="0"/>
                  <a:cs typeface="Calibri" pitchFamily="34" charset="0"/>
                </a:rPr>
                <a:t> </a:t>
              </a:r>
              <a:r>
                <a:rPr lang="en-US" sz="1867" dirty="0" err="1">
                  <a:latin typeface="Calibri" pitchFamily="34" charset="0"/>
                  <a:cs typeface="Calibri" pitchFamily="34" charset="0"/>
                </a:rPr>
                <a:t>membuat</a:t>
              </a:r>
              <a:r>
                <a:rPr lang="en-US" sz="1867" dirty="0">
                  <a:latin typeface="Calibri" pitchFamily="34" charset="0"/>
                  <a:cs typeface="Calibri" pitchFamily="34" charset="0"/>
                </a:rPr>
                <a:t> </a:t>
              </a:r>
              <a:r>
                <a:rPr lang="en-US" sz="1867" dirty="0" err="1">
                  <a:latin typeface="Calibri" pitchFamily="34" charset="0"/>
                  <a:cs typeface="Calibri" pitchFamily="34" charset="0"/>
                </a:rPr>
                <a:t>jadwal</a:t>
              </a:r>
              <a:r>
                <a:rPr lang="id-ID" sz="1867" dirty="0">
                  <a:latin typeface="Calibri" pitchFamily="34" charset="0"/>
                  <a:cs typeface="Calibri" pitchFamily="34" charset="0"/>
                </a:rPr>
                <a:t> </a:t>
              </a:r>
              <a:r>
                <a:rPr lang="en-US" sz="1867" dirty="0" err="1">
                  <a:latin typeface="Calibri" pitchFamily="34" charset="0"/>
                  <a:cs typeface="Calibri" pitchFamily="34" charset="0"/>
                </a:rPr>
                <a:t>kegiatan</a:t>
              </a:r>
              <a:r>
                <a:rPr lang="en-US" sz="1867" dirty="0">
                  <a:latin typeface="Calibri" pitchFamily="34" charset="0"/>
                  <a:cs typeface="Calibri" pitchFamily="34" charset="0"/>
                </a:rPr>
                <a:t> </a:t>
              </a:r>
              <a:r>
                <a:rPr lang="en-US" sz="1867" dirty="0" err="1">
                  <a:latin typeface="Calibri" pitchFamily="34" charset="0"/>
                  <a:cs typeface="Calibri" pitchFamily="34" charset="0"/>
                </a:rPr>
                <a:t>sehari-hari</a:t>
              </a:r>
              <a:r>
                <a:rPr lang="en-US" sz="1867" dirty="0">
                  <a:latin typeface="Calibri" pitchFamily="34" charset="0"/>
                  <a:cs typeface="Calibri" pitchFamily="34" charset="0"/>
                </a:rPr>
                <a:t>.</a:t>
              </a:r>
            </a:p>
            <a:p>
              <a:pPr eaLnBrk="0" hangingPunct="0">
                <a:spcBef>
                  <a:spcPts val="800"/>
                </a:spcBef>
              </a:pPr>
              <a:r>
                <a:rPr lang="en-US" sz="1867" b="1" dirty="0">
                  <a:latin typeface="Calibri" pitchFamily="34" charset="0"/>
                  <a:cs typeface="Calibri" pitchFamily="34" charset="0"/>
                </a:rPr>
                <a:t>Gotong Royong:</a:t>
              </a:r>
            </a:p>
            <a:p>
              <a:pPr marL="342900" indent="-342900" eaLnBrk="0" hangingPunct="0">
                <a:spcBef>
                  <a:spcPts val="800"/>
                </a:spcBef>
                <a:buFont typeface="Arial" panose="020B0604020202020204" pitchFamily="34" charset="0"/>
                <a:buChar char="•"/>
              </a:pPr>
              <a:r>
                <a:rPr lang="en-US" sz="1867" dirty="0" err="1">
                  <a:latin typeface="Calibri" pitchFamily="34" charset="0"/>
                  <a:cs typeface="Calibri" pitchFamily="34" charset="0"/>
                </a:rPr>
                <a:t>Berkolaborasi</a:t>
              </a:r>
              <a:r>
                <a:rPr lang="en-US" sz="1867" dirty="0">
                  <a:latin typeface="Calibri" pitchFamily="34" charset="0"/>
                  <a:cs typeface="Calibri" pitchFamily="34" charset="0"/>
                </a:rPr>
                <a:t> </a:t>
              </a:r>
              <a:r>
                <a:rPr lang="en-US" sz="1867" dirty="0" err="1">
                  <a:latin typeface="Calibri" pitchFamily="34" charset="0"/>
                  <a:cs typeface="Calibri" pitchFamily="34" charset="0"/>
                </a:rPr>
                <a:t>dengan</a:t>
              </a:r>
              <a:r>
                <a:rPr lang="en-US" sz="1867" dirty="0">
                  <a:latin typeface="Calibri" pitchFamily="34" charset="0"/>
                  <a:cs typeface="Calibri" pitchFamily="34" charset="0"/>
                </a:rPr>
                <a:t> </a:t>
              </a:r>
              <a:r>
                <a:rPr lang="en-US" sz="1867" dirty="0" err="1">
                  <a:latin typeface="Calibri" pitchFamily="34" charset="0"/>
                  <a:cs typeface="Calibri" pitchFamily="34" charset="0"/>
                </a:rPr>
                <a:t>baik</a:t>
              </a:r>
              <a:r>
                <a:rPr lang="en-US" sz="1867" dirty="0">
                  <a:latin typeface="Calibri" pitchFamily="34" charset="0"/>
                  <a:cs typeface="Calibri" pitchFamily="34" charset="0"/>
                </a:rPr>
                <a:t>, </a:t>
              </a:r>
              <a:r>
                <a:rPr lang="en-US" sz="1867" dirty="0" err="1">
                  <a:latin typeface="Calibri" pitchFamily="34" charset="0"/>
                  <a:cs typeface="Calibri" pitchFamily="34" charset="0"/>
                </a:rPr>
                <a:t>seperti</a:t>
              </a:r>
              <a:r>
                <a:rPr lang="en-US" sz="1867" dirty="0">
                  <a:latin typeface="Calibri" pitchFamily="34" charset="0"/>
                  <a:cs typeface="Calibri" pitchFamily="34" charset="0"/>
                </a:rPr>
                <a:t> </a:t>
              </a:r>
              <a:r>
                <a:rPr lang="en-US" sz="1867" dirty="0" err="1">
                  <a:latin typeface="Calibri" pitchFamily="34" charset="0"/>
                  <a:cs typeface="Calibri" pitchFamily="34" charset="0"/>
                </a:rPr>
                <a:t>bekerja</a:t>
              </a:r>
              <a:r>
                <a:rPr lang="en-US" sz="1867" dirty="0">
                  <a:latin typeface="Calibri" pitchFamily="34" charset="0"/>
                  <a:cs typeface="Calibri" pitchFamily="34" charset="0"/>
                </a:rPr>
                <a:t> </a:t>
              </a:r>
              <a:r>
                <a:rPr lang="en-US" sz="1867" dirty="0" err="1">
                  <a:latin typeface="Calibri" pitchFamily="34" charset="0"/>
                  <a:cs typeface="Calibri" pitchFamily="34" charset="0"/>
                </a:rPr>
                <a:t>bersama</a:t>
              </a:r>
              <a:r>
                <a:rPr lang="en-US" sz="1867" dirty="0">
                  <a:latin typeface="Calibri" pitchFamily="34" charset="0"/>
                  <a:cs typeface="Calibri" pitchFamily="34" charset="0"/>
                </a:rPr>
                <a:t> </a:t>
              </a:r>
              <a:r>
                <a:rPr lang="en-US" sz="1867" dirty="0" err="1">
                  <a:latin typeface="Calibri" pitchFamily="34" charset="0"/>
                  <a:cs typeface="Calibri" pitchFamily="34" charset="0"/>
                </a:rPr>
                <a:t>dengan</a:t>
              </a:r>
              <a:r>
                <a:rPr lang="en-US" sz="1867" dirty="0">
                  <a:latin typeface="Calibri" pitchFamily="34" charset="0"/>
                  <a:cs typeface="Calibri" pitchFamily="34" charset="0"/>
                </a:rPr>
                <a:t> </a:t>
              </a:r>
              <a:r>
                <a:rPr lang="en-US" sz="1867" dirty="0" err="1">
                  <a:latin typeface="Calibri" pitchFamily="34" charset="0"/>
                  <a:cs typeface="Calibri" pitchFamily="34" charset="0"/>
                </a:rPr>
                <a:t>kelompok</a:t>
              </a:r>
              <a:r>
                <a:rPr lang="en-US" sz="1867" dirty="0">
                  <a:latin typeface="Calibri" pitchFamily="34" charset="0"/>
                  <a:cs typeface="Calibri" pitchFamily="34" charset="0"/>
                </a:rPr>
                <a:t> </a:t>
              </a:r>
              <a:r>
                <a:rPr lang="en-US" sz="1867" dirty="0" err="1">
                  <a:latin typeface="Calibri" pitchFamily="34" charset="0"/>
                  <a:cs typeface="Calibri" pitchFamily="34" charset="0"/>
                </a:rPr>
                <a:t>saat</a:t>
              </a:r>
              <a:r>
                <a:rPr lang="id-ID" sz="1867" dirty="0">
                  <a:latin typeface="Calibri" pitchFamily="34" charset="0"/>
                  <a:cs typeface="Calibri" pitchFamily="34" charset="0"/>
                </a:rPr>
                <a:t> </a:t>
              </a:r>
              <a:r>
                <a:rPr lang="en-US" sz="1867" dirty="0" err="1">
                  <a:latin typeface="Calibri" pitchFamily="34" charset="0"/>
                  <a:cs typeface="Calibri" pitchFamily="34" charset="0"/>
                </a:rPr>
                <a:t>pembelajaran</a:t>
              </a:r>
              <a:r>
                <a:rPr lang="en-US" sz="1867" dirty="0">
                  <a:latin typeface="Calibri" pitchFamily="34" charset="0"/>
                  <a:cs typeface="Calibri" pitchFamily="34" charset="0"/>
                </a:rPr>
                <a:t> </a:t>
              </a:r>
              <a:r>
                <a:rPr lang="en-US" sz="1867" dirty="0" err="1">
                  <a:latin typeface="Calibri" pitchFamily="34" charset="0"/>
                  <a:cs typeface="Calibri" pitchFamily="34" charset="0"/>
                </a:rPr>
                <a:t>atau</a:t>
              </a:r>
              <a:r>
                <a:rPr lang="en-US" sz="1867" dirty="0">
                  <a:latin typeface="Calibri" pitchFamily="34" charset="0"/>
                  <a:cs typeface="Calibri" pitchFamily="34" charset="0"/>
                </a:rPr>
                <a:t> </a:t>
              </a:r>
              <a:r>
                <a:rPr lang="en-US" sz="1867" dirty="0" err="1">
                  <a:latin typeface="Calibri" pitchFamily="34" charset="0"/>
                  <a:cs typeface="Calibri" pitchFamily="34" charset="0"/>
                </a:rPr>
                <a:t>bermain</a:t>
              </a:r>
              <a:r>
                <a:rPr lang="en-US" sz="1867" dirty="0">
                  <a:latin typeface="Calibri" pitchFamily="34" charset="0"/>
                  <a:cs typeface="Calibri" pitchFamily="34" charset="0"/>
                </a:rPr>
                <a:t>.</a:t>
              </a:r>
            </a:p>
            <a:p>
              <a:pPr marL="342900" indent="-342900" eaLnBrk="0" hangingPunct="0">
                <a:spcBef>
                  <a:spcPts val="800"/>
                </a:spcBef>
                <a:buFont typeface="Arial" panose="020B0604020202020204" pitchFamily="34" charset="0"/>
                <a:buChar char="•"/>
              </a:pPr>
              <a:r>
                <a:rPr lang="en-US" sz="1867" dirty="0" err="1">
                  <a:latin typeface="Calibri" pitchFamily="34" charset="0"/>
                  <a:cs typeface="Calibri" pitchFamily="34" charset="0"/>
                </a:rPr>
                <a:t>Kepedulian</a:t>
              </a:r>
              <a:r>
                <a:rPr lang="en-US" sz="1867" dirty="0">
                  <a:latin typeface="Calibri" pitchFamily="34" charset="0"/>
                  <a:cs typeface="Calibri" pitchFamily="34" charset="0"/>
                </a:rPr>
                <a:t> yang </a:t>
              </a:r>
              <a:r>
                <a:rPr lang="en-US" sz="1867" dirty="0" err="1">
                  <a:latin typeface="Calibri" pitchFamily="34" charset="0"/>
                  <a:cs typeface="Calibri" pitchFamily="34" charset="0"/>
                </a:rPr>
                <a:t>baik</a:t>
              </a:r>
              <a:r>
                <a:rPr lang="en-US" sz="1867" dirty="0">
                  <a:latin typeface="Calibri" pitchFamily="34" charset="0"/>
                  <a:cs typeface="Calibri" pitchFamily="34" charset="0"/>
                </a:rPr>
                <a:t>, </a:t>
              </a:r>
              <a:r>
                <a:rPr lang="en-US" sz="1867" dirty="0" err="1">
                  <a:latin typeface="Calibri" pitchFamily="34" charset="0"/>
                  <a:cs typeface="Calibri" pitchFamily="34" charset="0"/>
                </a:rPr>
                <a:t>seperti</a:t>
              </a:r>
              <a:r>
                <a:rPr lang="en-US" sz="1867" dirty="0">
                  <a:latin typeface="Calibri" pitchFamily="34" charset="0"/>
                  <a:cs typeface="Calibri" pitchFamily="34" charset="0"/>
                </a:rPr>
                <a:t> </a:t>
              </a:r>
              <a:r>
                <a:rPr lang="en-US" sz="1867" dirty="0" err="1">
                  <a:latin typeface="Calibri" pitchFamily="34" charset="0"/>
                  <a:cs typeface="Calibri" pitchFamily="34" charset="0"/>
                </a:rPr>
                <a:t>memperhatikan</a:t>
              </a:r>
              <a:r>
                <a:rPr lang="en-US" sz="1867" dirty="0">
                  <a:latin typeface="Calibri" pitchFamily="34" charset="0"/>
                  <a:cs typeface="Calibri" pitchFamily="34" charset="0"/>
                </a:rPr>
                <a:t> dan </a:t>
              </a:r>
              <a:r>
                <a:rPr lang="en-US" sz="1867" dirty="0" err="1">
                  <a:latin typeface="Calibri" pitchFamily="34" charset="0"/>
                  <a:cs typeface="Calibri" pitchFamily="34" charset="0"/>
                </a:rPr>
                <a:t>bertindak</a:t>
              </a:r>
              <a:r>
                <a:rPr lang="en-US" sz="1867" dirty="0">
                  <a:latin typeface="Calibri" pitchFamily="34" charset="0"/>
                  <a:cs typeface="Calibri" pitchFamily="34" charset="0"/>
                </a:rPr>
                <a:t> </a:t>
              </a:r>
              <a:r>
                <a:rPr lang="en-US" sz="1867" dirty="0" err="1">
                  <a:latin typeface="Calibri" pitchFamily="34" charset="0"/>
                  <a:cs typeface="Calibri" pitchFamily="34" charset="0"/>
                </a:rPr>
                <a:t>proaktif</a:t>
              </a:r>
              <a:r>
                <a:rPr lang="en-US" sz="1867" dirty="0">
                  <a:latin typeface="Calibri" pitchFamily="34" charset="0"/>
                  <a:cs typeface="Calibri" pitchFamily="34" charset="0"/>
                </a:rPr>
                <a:t> </a:t>
              </a:r>
              <a:r>
                <a:rPr lang="en-US" sz="1867" dirty="0" err="1">
                  <a:latin typeface="Calibri" pitchFamily="34" charset="0"/>
                  <a:cs typeface="Calibri" pitchFamily="34" charset="0"/>
                </a:rPr>
                <a:t>terhadap</a:t>
              </a:r>
              <a:r>
                <a:rPr lang="en-US" sz="1867" dirty="0">
                  <a:latin typeface="Calibri" pitchFamily="34" charset="0"/>
                  <a:cs typeface="Calibri" pitchFamily="34" charset="0"/>
                </a:rPr>
                <a:t> </a:t>
              </a:r>
              <a:r>
                <a:rPr lang="en-US" sz="1867" dirty="0" err="1">
                  <a:latin typeface="Calibri" pitchFamily="34" charset="0"/>
                  <a:cs typeface="Calibri" pitchFamily="34" charset="0"/>
                </a:rPr>
                <a:t>kondisi</a:t>
              </a:r>
              <a:r>
                <a:rPr lang="id-ID" sz="1867" dirty="0">
                  <a:latin typeface="Calibri" pitchFamily="34" charset="0"/>
                  <a:cs typeface="Calibri" pitchFamily="34" charset="0"/>
                </a:rPr>
                <a:t> </a:t>
              </a:r>
              <a:r>
                <a:rPr lang="en-US" sz="1867" dirty="0" err="1">
                  <a:latin typeface="Calibri" pitchFamily="34" charset="0"/>
                  <a:cs typeface="Calibri" pitchFamily="34" charset="0"/>
                </a:rPr>
                <a:t>atau</a:t>
              </a:r>
              <a:r>
                <a:rPr lang="en-US" sz="1867" dirty="0">
                  <a:latin typeface="Calibri" pitchFamily="34" charset="0"/>
                  <a:cs typeface="Calibri" pitchFamily="34" charset="0"/>
                </a:rPr>
                <a:t> </a:t>
              </a:r>
              <a:r>
                <a:rPr lang="en-US" sz="1867" dirty="0" err="1">
                  <a:latin typeface="Calibri" pitchFamily="34" charset="0"/>
                  <a:cs typeface="Calibri" pitchFamily="34" charset="0"/>
                </a:rPr>
                <a:t>keadaan</a:t>
              </a:r>
              <a:r>
                <a:rPr lang="en-US" sz="1867" dirty="0">
                  <a:latin typeface="Calibri" pitchFamily="34" charset="0"/>
                  <a:cs typeface="Calibri" pitchFamily="34" charset="0"/>
                </a:rPr>
                <a:t> di </a:t>
              </a:r>
              <a:r>
                <a:rPr lang="en-US" sz="1867" dirty="0" err="1">
                  <a:latin typeface="Calibri" pitchFamily="34" charset="0"/>
                  <a:cs typeface="Calibri" pitchFamily="34" charset="0"/>
                </a:rPr>
                <a:t>lingkungan</a:t>
              </a:r>
              <a:r>
                <a:rPr lang="en-US" sz="1867" dirty="0">
                  <a:latin typeface="Calibri" pitchFamily="34" charset="0"/>
                  <a:cs typeface="Calibri" pitchFamily="34" charset="0"/>
                </a:rPr>
                <a:t> </a:t>
              </a:r>
              <a:r>
                <a:rPr lang="en-US" sz="1867" dirty="0" err="1">
                  <a:latin typeface="Calibri" pitchFamily="34" charset="0"/>
                  <a:cs typeface="Calibri" pitchFamily="34" charset="0"/>
                </a:rPr>
                <a:t>sosial</a:t>
              </a:r>
              <a:r>
                <a:rPr lang="en-US" sz="1867" dirty="0">
                  <a:latin typeface="Calibri" pitchFamily="34" charset="0"/>
                  <a:cs typeface="Calibri" pitchFamily="34" charset="0"/>
                </a:rPr>
                <a:t>.</a:t>
              </a:r>
            </a:p>
            <a:p>
              <a:pPr marL="342900" indent="-342900" eaLnBrk="0" hangingPunct="0">
                <a:spcBef>
                  <a:spcPts val="800"/>
                </a:spcBef>
                <a:buFont typeface="Arial" panose="020B0604020202020204" pitchFamily="34" charset="0"/>
                <a:buChar char="•"/>
              </a:pPr>
              <a:r>
                <a:rPr lang="en-US" sz="1867" dirty="0" err="1">
                  <a:latin typeface="Calibri" pitchFamily="34" charset="0"/>
                  <a:cs typeface="Calibri" pitchFamily="34" charset="0"/>
                </a:rPr>
                <a:t>Berbagi</a:t>
              </a:r>
              <a:r>
                <a:rPr lang="en-US" sz="1867" dirty="0">
                  <a:latin typeface="Calibri" pitchFamily="34" charset="0"/>
                  <a:cs typeface="Calibri" pitchFamily="34" charset="0"/>
                </a:rPr>
                <a:t> </a:t>
              </a:r>
              <a:r>
                <a:rPr lang="en-US" sz="1867" dirty="0" err="1">
                  <a:latin typeface="Calibri" pitchFamily="34" charset="0"/>
                  <a:cs typeface="Calibri" pitchFamily="34" charset="0"/>
                </a:rPr>
                <a:t>dengan</a:t>
              </a:r>
              <a:r>
                <a:rPr lang="en-US" sz="1867" dirty="0">
                  <a:latin typeface="Calibri" pitchFamily="34" charset="0"/>
                  <a:cs typeface="Calibri" pitchFamily="34" charset="0"/>
                </a:rPr>
                <a:t> </a:t>
              </a:r>
              <a:r>
                <a:rPr lang="en-US" sz="1867" dirty="0" err="1">
                  <a:latin typeface="Calibri" pitchFamily="34" charset="0"/>
                  <a:cs typeface="Calibri" pitchFamily="34" charset="0"/>
                </a:rPr>
                <a:t>baik</a:t>
              </a:r>
              <a:r>
                <a:rPr lang="en-US" sz="1867" dirty="0">
                  <a:latin typeface="Calibri" pitchFamily="34" charset="0"/>
                  <a:cs typeface="Calibri" pitchFamily="34" charset="0"/>
                </a:rPr>
                <a:t> dan </a:t>
              </a:r>
              <a:r>
                <a:rPr lang="en-US" sz="1867" dirty="0" err="1">
                  <a:latin typeface="Calibri" pitchFamily="34" charset="0"/>
                  <a:cs typeface="Calibri" pitchFamily="34" charset="0"/>
                </a:rPr>
                <a:t>dapat</a:t>
              </a:r>
              <a:r>
                <a:rPr lang="en-US" sz="1867" dirty="0">
                  <a:latin typeface="Calibri" pitchFamily="34" charset="0"/>
                  <a:cs typeface="Calibri" pitchFamily="34" charset="0"/>
                </a:rPr>
                <a:t> </a:t>
              </a:r>
              <a:r>
                <a:rPr lang="en-US" sz="1867" dirty="0" err="1">
                  <a:latin typeface="Calibri" pitchFamily="34" charset="0"/>
                  <a:cs typeface="Calibri" pitchFamily="34" charset="0"/>
                </a:rPr>
                <a:t>menerapkannya</a:t>
              </a:r>
              <a:r>
                <a:rPr lang="en-US" sz="1867" dirty="0">
                  <a:latin typeface="Calibri" pitchFamily="34" charset="0"/>
                  <a:cs typeface="Calibri" pitchFamily="34" charset="0"/>
                </a:rPr>
                <a:t>, </a:t>
              </a:r>
              <a:r>
                <a:rPr lang="en-US" sz="1867" dirty="0" err="1">
                  <a:latin typeface="Calibri" pitchFamily="34" charset="0"/>
                  <a:cs typeface="Calibri" pitchFamily="34" charset="0"/>
                </a:rPr>
                <a:t>seperti</a:t>
              </a:r>
              <a:r>
                <a:rPr lang="en-US" sz="1867" dirty="0">
                  <a:latin typeface="Calibri" pitchFamily="34" charset="0"/>
                  <a:cs typeface="Calibri" pitchFamily="34" charset="0"/>
                </a:rPr>
                <a:t> </a:t>
              </a:r>
              <a:r>
                <a:rPr lang="en-US" sz="1867" dirty="0" err="1">
                  <a:latin typeface="Calibri" pitchFamily="34" charset="0"/>
                  <a:cs typeface="Calibri" pitchFamily="34" charset="0"/>
                </a:rPr>
                <a:t>menggunakan</a:t>
              </a:r>
              <a:r>
                <a:rPr lang="en-US" sz="1867" dirty="0">
                  <a:latin typeface="Calibri" pitchFamily="34" charset="0"/>
                  <a:cs typeface="Calibri" pitchFamily="34" charset="0"/>
                </a:rPr>
                <a:t> </a:t>
              </a:r>
              <a:r>
                <a:rPr lang="en-US" sz="1867" dirty="0" err="1">
                  <a:latin typeface="Calibri" pitchFamily="34" charset="0"/>
                  <a:cs typeface="Calibri" pitchFamily="34" charset="0"/>
                </a:rPr>
                <a:t>peralatan</a:t>
              </a:r>
              <a:r>
                <a:rPr lang="en-US" sz="1867" dirty="0">
                  <a:latin typeface="Calibri" pitchFamily="34" charset="0"/>
                  <a:cs typeface="Calibri" pitchFamily="34" charset="0"/>
                </a:rPr>
                <a:t> </a:t>
              </a:r>
              <a:r>
                <a:rPr lang="en-US" sz="1867" dirty="0" err="1">
                  <a:latin typeface="Calibri" pitchFamily="34" charset="0"/>
                  <a:cs typeface="Calibri" pitchFamily="34" charset="0"/>
                </a:rPr>
                <a:t>secara</a:t>
              </a:r>
              <a:r>
                <a:rPr lang="id-ID" sz="1867" dirty="0">
                  <a:latin typeface="Calibri" pitchFamily="34" charset="0"/>
                  <a:cs typeface="Calibri" pitchFamily="34" charset="0"/>
                </a:rPr>
                <a:t> </a:t>
              </a:r>
              <a:r>
                <a:rPr lang="en-US" sz="1867" dirty="0" err="1">
                  <a:latin typeface="Calibri" pitchFamily="34" charset="0"/>
                  <a:cs typeface="Calibri" pitchFamily="34" charset="0"/>
                </a:rPr>
                <a:t>bergantian</a:t>
              </a:r>
              <a:r>
                <a:rPr lang="en-US" sz="1867" dirty="0">
                  <a:latin typeface="Calibri" pitchFamily="34" charset="0"/>
                  <a:cs typeface="Calibri" pitchFamily="34" charset="0"/>
                </a:rPr>
                <a:t> dan </a:t>
              </a:r>
              <a:r>
                <a:rPr lang="en-US" sz="1867" dirty="0" err="1">
                  <a:latin typeface="Calibri" pitchFamily="34" charset="0"/>
                  <a:cs typeface="Calibri" pitchFamily="34" charset="0"/>
                </a:rPr>
                <a:t>berbagi</a:t>
              </a:r>
              <a:r>
                <a:rPr lang="en-US" sz="1867" dirty="0">
                  <a:latin typeface="Calibri" pitchFamily="34" charset="0"/>
                  <a:cs typeface="Calibri" pitchFamily="34" charset="0"/>
                </a:rPr>
                <a:t> area </a:t>
              </a:r>
              <a:r>
                <a:rPr lang="en-US" sz="1867" dirty="0" err="1">
                  <a:latin typeface="Calibri" pitchFamily="34" charset="0"/>
                  <a:cs typeface="Calibri" pitchFamily="34" charset="0"/>
                </a:rPr>
                <a:t>berlatih</a:t>
              </a:r>
              <a:r>
                <a:rPr lang="en-US" sz="1867" dirty="0">
                  <a:latin typeface="Calibri" pitchFamily="34" charset="0"/>
                  <a:cs typeface="Calibri" pitchFamily="34" charset="0"/>
                </a:rPr>
                <a:t>.</a:t>
              </a:r>
            </a:p>
          </p:txBody>
        </p:sp>
        <p:sp>
          <p:nvSpPr>
            <p:cNvPr id="21" name="Rectangle 20">
              <a:extLst>
                <a:ext uri="{FF2B5EF4-FFF2-40B4-BE49-F238E27FC236}">
                  <a16:creationId xmlns:a16="http://schemas.microsoft.com/office/drawing/2014/main" id="{3286B400-5A89-38C7-0E0E-E7D55F339586}"/>
                </a:ext>
              </a:extLst>
            </p:cNvPr>
            <p:cNvSpPr/>
            <p:nvPr/>
          </p:nvSpPr>
          <p:spPr>
            <a:xfrm>
              <a:off x="0" y="1847850"/>
              <a:ext cx="4038600" cy="3429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2" name="Rectangle 21">
            <a:extLst>
              <a:ext uri="{FF2B5EF4-FFF2-40B4-BE49-F238E27FC236}">
                <a16:creationId xmlns:a16="http://schemas.microsoft.com/office/drawing/2014/main" id="{2791322E-DF5B-DE52-3130-4B9C8AEF8AD6}"/>
              </a:ext>
            </a:extLst>
          </p:cNvPr>
          <p:cNvSpPr/>
          <p:nvPr/>
        </p:nvSpPr>
        <p:spPr>
          <a:xfrm>
            <a:off x="867784" y="894795"/>
            <a:ext cx="4536035" cy="420564"/>
          </a:xfrm>
          <a:prstGeom prst="rect">
            <a:avLst/>
          </a:prstGeom>
        </p:spPr>
        <p:txBody>
          <a:bodyPr wrap="square">
            <a:spAutoFit/>
          </a:bodyPr>
          <a:lstStyle/>
          <a:p>
            <a:pPr eaLnBrk="0" hangingPunct="0"/>
            <a:r>
              <a:rPr lang="id-ID" sz="2133" b="1" dirty="0">
                <a:solidFill>
                  <a:schemeClr val="bg1"/>
                </a:solidFill>
                <a:latin typeface="Calibri" pitchFamily="34" charset="0"/>
                <a:cs typeface="Calibri" pitchFamily="34" charset="0"/>
                <a:sym typeface="Arial" pitchFamily="34" charset="0"/>
              </a:rPr>
              <a:t>Profil Pelajar Pancasila</a:t>
            </a:r>
            <a:r>
              <a:rPr lang="en-US" sz="2133" b="1" dirty="0">
                <a:solidFill>
                  <a:schemeClr val="bg1"/>
                </a:solidFill>
                <a:latin typeface="Calibri" pitchFamily="34" charset="0"/>
                <a:cs typeface="Calibri" pitchFamily="34" charset="0"/>
                <a:sym typeface="Arial" pitchFamily="34" charset="0"/>
              </a:rPr>
              <a:t>:</a:t>
            </a:r>
          </a:p>
        </p:txBody>
      </p:sp>
    </p:spTree>
    <p:extLst>
      <p:ext uri="{BB962C8B-B14F-4D97-AF65-F5344CB8AC3E}">
        <p14:creationId xmlns:p14="http://schemas.microsoft.com/office/powerpoint/2010/main" val="19166689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Menganalisis</a:t>
            </a:r>
            <a:r>
              <a:rPr lang="fi-FI" sz="2667" b="1" dirty="0">
                <a:solidFill>
                  <a:srgbClr val="7030A0"/>
                </a:solidFill>
                <a:latin typeface="Arial" panose="020B0604020202020204" pitchFamily="34" charset="0"/>
                <a:cs typeface="Arial" panose="020B0604020202020204" pitchFamily="34" charset="0"/>
              </a:rPr>
              <a:t> Latihan Gerak Kekuatan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2232060" y="4683385"/>
            <a:ext cx="9178622" cy="1938992"/>
          </a:xfrm>
          <a:prstGeom prst="rect">
            <a:avLst/>
          </a:prstGeom>
          <a:noFill/>
        </p:spPr>
        <p:txBody>
          <a:bodyPr wrap="square">
            <a:spAutoFit/>
          </a:bodyPr>
          <a:lstStyle/>
          <a:p>
            <a:r>
              <a:rPr lang="id-ID" sz="2400" dirty="0"/>
              <a:t>Cara melatih kekuatan otot perut adalah sebagai berikut.</a:t>
            </a:r>
          </a:p>
          <a:p>
            <a:pPr marL="342900" indent="-342900">
              <a:buFont typeface="Arial" panose="020B0604020202020204" pitchFamily="34" charset="0"/>
              <a:buChar char="•"/>
            </a:pPr>
            <a:r>
              <a:rPr lang="id-ID" sz="2400" dirty="0"/>
              <a:t>Tangan dilipat di dada, duduk, dan kedua kaki menapak.</a:t>
            </a:r>
          </a:p>
          <a:p>
            <a:pPr marL="342900" indent="-342900">
              <a:buFont typeface="Arial" panose="020B0604020202020204" pitchFamily="34" charset="0"/>
              <a:buChar char="•"/>
            </a:pPr>
            <a:r>
              <a:rPr lang="id-ID" sz="2400" dirty="0"/>
              <a:t>Telentang dengan kedua kaki ditekuk.</a:t>
            </a:r>
          </a:p>
          <a:p>
            <a:pPr marL="342900" indent="-342900">
              <a:buFont typeface="Arial" panose="020B0604020202020204" pitchFamily="34" charset="0"/>
              <a:buChar char="•"/>
            </a:pPr>
            <a:r>
              <a:rPr lang="id-ID" sz="2400" dirty="0"/>
              <a:t>Mengangkat badan ke arah lutut.</a:t>
            </a:r>
          </a:p>
          <a:p>
            <a:pPr marL="342900" indent="-342900">
              <a:buFont typeface="Arial" panose="020B0604020202020204" pitchFamily="34" charset="0"/>
              <a:buChar char="•"/>
            </a:pPr>
            <a:r>
              <a:rPr lang="id-ID" sz="2400" dirty="0"/>
              <a:t>Lingkaran pada gambar menunjukkan unsur kekuatan.</a:t>
            </a:r>
          </a:p>
        </p:txBody>
      </p:sp>
      <p:sp>
        <p:nvSpPr>
          <p:cNvPr id="9" name="TextBox 8">
            <a:extLst>
              <a:ext uri="{FF2B5EF4-FFF2-40B4-BE49-F238E27FC236}">
                <a16:creationId xmlns:a16="http://schemas.microsoft.com/office/drawing/2014/main" id="{34FE4339-8008-7C58-071B-C978EC9BE978}"/>
              </a:ext>
            </a:extLst>
          </p:cNvPr>
          <p:cNvSpPr txBox="1"/>
          <p:nvPr/>
        </p:nvSpPr>
        <p:spPr>
          <a:xfrm>
            <a:off x="623561" y="1562208"/>
            <a:ext cx="7565096" cy="461665"/>
          </a:xfrm>
          <a:prstGeom prst="rect">
            <a:avLst/>
          </a:prstGeom>
          <a:noFill/>
        </p:spPr>
        <p:txBody>
          <a:bodyPr wrap="square">
            <a:spAutoFit/>
          </a:bodyPr>
          <a:lstStyle/>
          <a:p>
            <a:r>
              <a:rPr lang="id-ID" sz="2400" i="1" dirty="0">
                <a:solidFill>
                  <a:srgbClr val="7030A0"/>
                </a:solidFill>
              </a:rPr>
              <a:t>Kekuatan </a:t>
            </a:r>
            <a:r>
              <a:rPr lang="fi-FI" sz="2400" i="1" dirty="0">
                <a:solidFill>
                  <a:srgbClr val="7030A0"/>
                </a:solidFill>
              </a:rPr>
              <a:t>otot perut</a:t>
            </a:r>
            <a:endParaRPr lang="en-ID" sz="2400" i="1" dirty="0">
              <a:solidFill>
                <a:srgbClr val="7030A0"/>
              </a:solidFill>
            </a:endParaRPr>
          </a:p>
        </p:txBody>
      </p:sp>
      <p:pic>
        <p:nvPicPr>
          <p:cNvPr id="3" name="Picture 2">
            <a:extLst>
              <a:ext uri="{FF2B5EF4-FFF2-40B4-BE49-F238E27FC236}">
                <a16:creationId xmlns:a16="http://schemas.microsoft.com/office/drawing/2014/main" id="{28123ABD-D19E-C03C-B09A-B67D747B096D}"/>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5878" t="22780" r="30708" b="22779"/>
          <a:stretch/>
        </p:blipFill>
        <p:spPr>
          <a:xfrm>
            <a:off x="2412364" y="2065781"/>
            <a:ext cx="3412901" cy="2755987"/>
          </a:xfrm>
          <a:prstGeom prst="rect">
            <a:avLst/>
          </a:prstGeom>
        </p:spPr>
      </p:pic>
      <p:pic>
        <p:nvPicPr>
          <p:cNvPr id="8" name="Picture 7">
            <a:extLst>
              <a:ext uri="{FF2B5EF4-FFF2-40B4-BE49-F238E27FC236}">
                <a16:creationId xmlns:a16="http://schemas.microsoft.com/office/drawing/2014/main" id="{04714523-3945-24F2-7BAD-5E08D525BE3B}"/>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t="6760" r="43293" b="38780"/>
          <a:stretch/>
        </p:blipFill>
        <p:spPr>
          <a:xfrm>
            <a:off x="6096000" y="2072844"/>
            <a:ext cx="4522045" cy="2556501"/>
          </a:xfrm>
          <a:prstGeom prst="rect">
            <a:avLst/>
          </a:prstGeom>
        </p:spPr>
      </p:pic>
      <p:sp>
        <p:nvSpPr>
          <p:cNvPr id="10" name="Oval 9">
            <a:extLst>
              <a:ext uri="{FF2B5EF4-FFF2-40B4-BE49-F238E27FC236}">
                <a16:creationId xmlns:a16="http://schemas.microsoft.com/office/drawing/2014/main" id="{0FE36EA0-F4D9-4404-8FEA-24E72DE604E3}"/>
              </a:ext>
            </a:extLst>
          </p:cNvPr>
          <p:cNvSpPr/>
          <p:nvPr/>
        </p:nvSpPr>
        <p:spPr>
          <a:xfrm>
            <a:off x="2412364" y="3356163"/>
            <a:ext cx="1262129" cy="1161674"/>
          </a:xfrm>
          <a:prstGeom prst="ellipse">
            <a:avLst/>
          </a:prstGeom>
          <a:noFill/>
          <a:ln w="127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8982302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213096" y="613522"/>
            <a:ext cx="11479880" cy="913199"/>
          </a:xfrm>
          <a:prstGeom prst="rect">
            <a:avLst/>
          </a:prstGeom>
        </p:spPr>
        <p:txBody>
          <a:bodyPr wrap="square">
            <a:spAutoFit/>
          </a:bodyPr>
          <a:lstStyle/>
          <a:p>
            <a:r>
              <a:rPr lang="fi-FI" sz="2667" b="1" dirty="0">
                <a:solidFill>
                  <a:srgbClr val="7030A0"/>
                </a:solidFill>
                <a:latin typeface="Arial" panose="020B0604020202020204" pitchFamily="34" charset="0"/>
                <a:cs typeface="Arial" panose="020B0604020202020204" pitchFamily="34" charset="0"/>
              </a:rPr>
              <a:t>Latihan Gerak Kekuatan</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pic>
        <p:nvPicPr>
          <p:cNvPr id="2" name="0036130190.0235.01">
            <a:hlinkClick r:id="" action="ppaction://media"/>
            <a:extLst>
              <a:ext uri="{FF2B5EF4-FFF2-40B4-BE49-F238E27FC236}">
                <a16:creationId xmlns:a16="http://schemas.microsoft.com/office/drawing/2014/main" id="{B20C7131-5F9A-F784-9D20-1562C903A6B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24000" y="1526721"/>
            <a:ext cx="8665029" cy="4874079"/>
          </a:xfrm>
          <a:prstGeom prst="rect">
            <a:avLst/>
          </a:prstGeom>
        </p:spPr>
      </p:pic>
    </p:spTree>
    <p:extLst>
      <p:ext uri="{BB962C8B-B14F-4D97-AF65-F5344CB8AC3E}">
        <p14:creationId xmlns:p14="http://schemas.microsoft.com/office/powerpoint/2010/main" val="1768103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38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1. </a:t>
            </a:r>
            <a:r>
              <a:rPr lang="fi-FI" sz="2667" b="1" dirty="0">
                <a:solidFill>
                  <a:srgbClr val="7030A0"/>
                </a:solidFill>
                <a:latin typeface="Arial" panose="020B0604020202020204" pitchFamily="34" charset="0"/>
                <a:cs typeface="Arial" panose="020B0604020202020204" pitchFamily="34" charset="0"/>
              </a:rPr>
              <a:t>Keterampilan Latihan Gerak </a:t>
            </a:r>
            <a:r>
              <a:rPr lang="id-ID" sz="2667" b="1" dirty="0">
                <a:solidFill>
                  <a:srgbClr val="7030A0"/>
                </a:solidFill>
                <a:latin typeface="Arial" panose="020B0604020202020204" pitchFamily="34" charset="0"/>
                <a:cs typeface="Arial" panose="020B0604020202020204" pitchFamily="34" charset="0"/>
              </a:rPr>
              <a:t>Kelentukan</a:t>
            </a:r>
          </a:p>
          <a:p>
            <a:endParaRPr lang="en-US" sz="2667" b="1" dirty="0">
              <a:solidFill>
                <a:srgbClr val="7030A0"/>
              </a:solidFill>
              <a:latin typeface="Arial" panose="020B0604020202020204" pitchFamily="34" charset="0"/>
              <a:cs typeface="Arial" pitchFamily="34" charset="0"/>
            </a:endParaRPr>
          </a:p>
        </p:txBody>
      </p:sp>
      <p:sp>
        <p:nvSpPr>
          <p:cNvPr id="8" name="TextBox 7">
            <a:extLst>
              <a:ext uri="{FF2B5EF4-FFF2-40B4-BE49-F238E27FC236}">
                <a16:creationId xmlns:a16="http://schemas.microsoft.com/office/drawing/2014/main" id="{DB9DD07B-0A34-9A31-E98D-73741A3E3307}"/>
              </a:ext>
            </a:extLst>
          </p:cNvPr>
          <p:cNvSpPr txBox="1"/>
          <p:nvPr/>
        </p:nvSpPr>
        <p:spPr>
          <a:xfrm>
            <a:off x="203200" y="344606"/>
            <a:ext cx="6096000" cy="584775"/>
          </a:xfrm>
          <a:prstGeom prst="rect">
            <a:avLst/>
          </a:prstGeom>
          <a:noFill/>
        </p:spPr>
        <p:txBody>
          <a:bodyPr wrap="square">
            <a:spAutoFit/>
          </a:bodyPr>
          <a:lstStyle/>
          <a:p>
            <a:r>
              <a:rPr lang="id-ID" sz="3200" b="1" dirty="0">
                <a:solidFill>
                  <a:srgbClr val="7030A0"/>
                </a:solidFill>
                <a:latin typeface="Arial" panose="020B0604020202020204" pitchFamily="34" charset="0"/>
                <a:cs typeface="Arial" panose="020B0604020202020204" pitchFamily="34" charset="0"/>
              </a:rPr>
              <a:t>E. Kelentukan</a:t>
            </a:r>
            <a:endParaRPr lang="en-ID" sz="3200" dirty="0">
              <a:solidFill>
                <a:srgbClr val="7030A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1117920" y="2103521"/>
            <a:ext cx="7279105" cy="4524315"/>
          </a:xfrm>
          <a:prstGeom prst="rect">
            <a:avLst/>
          </a:prstGeom>
          <a:noFill/>
        </p:spPr>
        <p:txBody>
          <a:bodyPr wrap="square">
            <a:spAutoFit/>
          </a:bodyPr>
          <a:lstStyle/>
          <a:p>
            <a:r>
              <a:rPr lang="id-ID" sz="2400" dirty="0"/>
              <a:t>Cara melakukan latihan kelentukan otot kaki adalah sebagai berikut.</a:t>
            </a:r>
          </a:p>
          <a:p>
            <a:pPr marL="342900" indent="-342900">
              <a:buFont typeface="Arial" panose="020B0604020202020204" pitchFamily="34" charset="0"/>
              <a:buChar char="•"/>
            </a:pPr>
            <a:r>
              <a:rPr lang="id-ID" sz="2400" dirty="0"/>
              <a:t>Duduklah dengan kedua kaki direntangkan ke samping kanan dan kirimu. Usahakan agar kedua kaki tegak lurus pada lantai.</a:t>
            </a:r>
          </a:p>
          <a:p>
            <a:pPr marL="342900" indent="-342900">
              <a:buFont typeface="Arial" panose="020B0604020202020204" pitchFamily="34" charset="0"/>
              <a:buChar char="•"/>
            </a:pPr>
            <a:r>
              <a:rPr lang="id-ID" sz="2400" dirty="0"/>
              <a:t>Perlahan-lahan renggangkan ke samping kanan dan kiri kemudian tahan.</a:t>
            </a:r>
          </a:p>
          <a:p>
            <a:pPr marL="342900" indent="-342900">
              <a:buFont typeface="Arial" panose="020B0604020202020204" pitchFamily="34" charset="0"/>
              <a:buChar char="•"/>
            </a:pPr>
            <a:r>
              <a:rPr lang="id-ID" sz="2400" dirty="0"/>
              <a:t>Usahakan kedua kaki lurus menyamping, tetapi tidak terkunci.</a:t>
            </a:r>
          </a:p>
          <a:p>
            <a:pPr marL="342900" indent="-342900">
              <a:buFont typeface="Arial" panose="020B0604020202020204" pitchFamily="34" charset="0"/>
              <a:buChar char="•"/>
            </a:pPr>
            <a:r>
              <a:rPr lang="id-ID" sz="2400" dirty="0"/>
              <a:t>Lakukan beberapa kali untuk latihan, perlahan regangkan lebih banyak sampai titik batasnya, lakukan secara berpasangan.</a:t>
            </a:r>
          </a:p>
        </p:txBody>
      </p:sp>
      <p:sp>
        <p:nvSpPr>
          <p:cNvPr id="9" name="TextBox 8">
            <a:extLst>
              <a:ext uri="{FF2B5EF4-FFF2-40B4-BE49-F238E27FC236}">
                <a16:creationId xmlns:a16="http://schemas.microsoft.com/office/drawing/2014/main" id="{34FE4339-8008-7C58-071B-C978EC9BE978}"/>
              </a:ext>
            </a:extLst>
          </p:cNvPr>
          <p:cNvSpPr txBox="1"/>
          <p:nvPr/>
        </p:nvSpPr>
        <p:spPr>
          <a:xfrm>
            <a:off x="623561" y="1562208"/>
            <a:ext cx="7565096" cy="461665"/>
          </a:xfrm>
          <a:prstGeom prst="rect">
            <a:avLst/>
          </a:prstGeom>
          <a:noFill/>
        </p:spPr>
        <p:txBody>
          <a:bodyPr wrap="square">
            <a:spAutoFit/>
          </a:bodyPr>
          <a:lstStyle/>
          <a:p>
            <a:r>
              <a:rPr lang="fi-FI" sz="2400" i="1" dirty="0">
                <a:solidFill>
                  <a:srgbClr val="7030A0"/>
                </a:solidFill>
              </a:rPr>
              <a:t>Kelentukan otot kaki</a:t>
            </a:r>
            <a:endParaRPr lang="en-ID" sz="2400" i="1" dirty="0">
              <a:solidFill>
                <a:srgbClr val="7030A0"/>
              </a:solidFill>
            </a:endParaRPr>
          </a:p>
        </p:txBody>
      </p:sp>
      <p:pic>
        <p:nvPicPr>
          <p:cNvPr id="10" name="Picture 9">
            <a:extLst>
              <a:ext uri="{FF2B5EF4-FFF2-40B4-BE49-F238E27FC236}">
                <a16:creationId xmlns:a16="http://schemas.microsoft.com/office/drawing/2014/main" id="{C22F85D7-B364-2D22-11F5-96636B7F752B}"/>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0670" t="7414" r="249" b="11757"/>
          <a:stretch/>
        </p:blipFill>
        <p:spPr>
          <a:xfrm>
            <a:off x="8562022" y="2103521"/>
            <a:ext cx="3116439" cy="3794320"/>
          </a:xfrm>
          <a:prstGeom prst="rect">
            <a:avLst/>
          </a:prstGeom>
        </p:spPr>
      </p:pic>
    </p:spTree>
    <p:extLst>
      <p:ext uri="{BB962C8B-B14F-4D97-AF65-F5344CB8AC3E}">
        <p14:creationId xmlns:p14="http://schemas.microsoft.com/office/powerpoint/2010/main" val="21839384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96015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1. </a:t>
            </a:r>
            <a:r>
              <a:rPr lang="fi-FI" sz="2667" b="1" dirty="0">
                <a:solidFill>
                  <a:srgbClr val="7030A0"/>
                </a:solidFill>
                <a:latin typeface="Arial" panose="020B0604020202020204" pitchFamily="34" charset="0"/>
                <a:cs typeface="Arial" panose="020B0604020202020204" pitchFamily="34" charset="0"/>
              </a:rPr>
              <a:t>Keterampilan Latihan Gerak </a:t>
            </a:r>
            <a:r>
              <a:rPr lang="id-ID" sz="2667" b="1" dirty="0">
                <a:solidFill>
                  <a:srgbClr val="7030A0"/>
                </a:solidFill>
                <a:latin typeface="Arial" panose="020B0604020202020204" pitchFamily="34" charset="0"/>
                <a:cs typeface="Arial" panose="020B0604020202020204" pitchFamily="34" charset="0"/>
              </a:rPr>
              <a:t>Kelentukan</a:t>
            </a: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587588" y="2306987"/>
            <a:ext cx="6966152" cy="2677656"/>
          </a:xfrm>
          <a:prstGeom prst="rect">
            <a:avLst/>
          </a:prstGeom>
          <a:noFill/>
        </p:spPr>
        <p:txBody>
          <a:bodyPr wrap="square">
            <a:spAutoFit/>
          </a:bodyPr>
          <a:lstStyle/>
          <a:p>
            <a:r>
              <a:rPr lang="id-ID" sz="2400" dirty="0"/>
              <a:t>Cara melakukan latihan kelenturan otot punggung, pinggang, dan lengan adalah sebagai berikut.</a:t>
            </a:r>
          </a:p>
          <a:p>
            <a:pPr marL="342900" indent="-342900">
              <a:buFont typeface="Arial" panose="020B0604020202020204" pitchFamily="34" charset="0"/>
              <a:buChar char="•"/>
            </a:pPr>
            <a:r>
              <a:rPr lang="id-ID" sz="2400" dirty="0"/>
              <a:t>Duduklah dengan kedua kaki dijulurkan ke depan.</a:t>
            </a:r>
          </a:p>
          <a:p>
            <a:pPr marL="342900" indent="-342900">
              <a:buFont typeface="Arial" panose="020B0604020202020204" pitchFamily="34" charset="0"/>
              <a:buChar char="•"/>
            </a:pPr>
            <a:r>
              <a:rPr lang="id-ID" sz="2400" dirty="0"/>
              <a:t>Perlahan-lahan renggangkan kedua tangan ke depan, meraih jari kaki.</a:t>
            </a:r>
          </a:p>
          <a:p>
            <a:pPr marL="342900" indent="-342900">
              <a:buFont typeface="Arial" panose="020B0604020202020204" pitchFamily="34" charset="0"/>
              <a:buChar char="•"/>
            </a:pPr>
            <a:r>
              <a:rPr lang="id-ID" sz="2400" dirty="0"/>
              <a:t>Lakukan beberapa kali sampai punggung, pinggang, kaki dan tangan terasa terulur/meregang.</a:t>
            </a:r>
          </a:p>
        </p:txBody>
      </p:sp>
      <p:sp>
        <p:nvSpPr>
          <p:cNvPr id="9" name="TextBox 8">
            <a:extLst>
              <a:ext uri="{FF2B5EF4-FFF2-40B4-BE49-F238E27FC236}">
                <a16:creationId xmlns:a16="http://schemas.microsoft.com/office/drawing/2014/main" id="{34FE4339-8008-7C58-071B-C978EC9BE978}"/>
              </a:ext>
            </a:extLst>
          </p:cNvPr>
          <p:cNvSpPr txBox="1"/>
          <p:nvPr/>
        </p:nvSpPr>
        <p:spPr>
          <a:xfrm>
            <a:off x="587587" y="1611772"/>
            <a:ext cx="7565096" cy="461665"/>
          </a:xfrm>
          <a:prstGeom prst="rect">
            <a:avLst/>
          </a:prstGeom>
          <a:noFill/>
        </p:spPr>
        <p:txBody>
          <a:bodyPr wrap="square">
            <a:spAutoFit/>
          </a:bodyPr>
          <a:lstStyle/>
          <a:p>
            <a:r>
              <a:rPr lang="fi-FI" sz="2400" i="1" dirty="0">
                <a:solidFill>
                  <a:srgbClr val="7030A0"/>
                </a:solidFill>
              </a:rPr>
              <a:t>Latihan kelenturan otot punggung, pinggang, dan lengan</a:t>
            </a:r>
            <a:endParaRPr lang="en-ID" sz="2400" i="1" dirty="0">
              <a:solidFill>
                <a:srgbClr val="7030A0"/>
              </a:solidFill>
            </a:endParaRPr>
          </a:p>
        </p:txBody>
      </p:sp>
      <p:pic>
        <p:nvPicPr>
          <p:cNvPr id="3" name="Picture 2">
            <a:extLst>
              <a:ext uri="{FF2B5EF4-FFF2-40B4-BE49-F238E27FC236}">
                <a16:creationId xmlns:a16="http://schemas.microsoft.com/office/drawing/2014/main" id="{16FCE8C7-F2F7-4B86-EE2F-41ABA6D9C6DA}"/>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30918" r="55547" b="38937"/>
          <a:stretch/>
        </p:blipFill>
        <p:spPr>
          <a:xfrm>
            <a:off x="7174192" y="2578675"/>
            <a:ext cx="4885287" cy="2067339"/>
          </a:xfrm>
          <a:prstGeom prst="rect">
            <a:avLst/>
          </a:prstGeom>
        </p:spPr>
      </p:pic>
    </p:spTree>
    <p:extLst>
      <p:ext uri="{BB962C8B-B14F-4D97-AF65-F5344CB8AC3E}">
        <p14:creationId xmlns:p14="http://schemas.microsoft.com/office/powerpoint/2010/main" val="4175752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60204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Menganalisis</a:t>
            </a:r>
            <a:r>
              <a:rPr lang="fi-FI" sz="2667" b="1" dirty="0">
                <a:solidFill>
                  <a:srgbClr val="7030A0"/>
                </a:solidFill>
                <a:latin typeface="Arial" panose="020B0604020202020204" pitchFamily="34" charset="0"/>
                <a:cs typeface="Arial" panose="020B0604020202020204" pitchFamily="34" charset="0"/>
              </a:rPr>
              <a:t> Latihan Gerak </a:t>
            </a:r>
            <a:r>
              <a:rPr lang="id-ID" sz="2667" b="1" dirty="0">
                <a:solidFill>
                  <a:srgbClr val="7030A0"/>
                </a:solidFill>
                <a:latin typeface="Arial" panose="020B0604020202020204" pitchFamily="34" charset="0"/>
                <a:cs typeface="Arial" panose="020B0604020202020204" pitchFamily="34" charset="0"/>
              </a:rPr>
              <a:t>Kelentukan</a:t>
            </a: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655609" y="1589994"/>
            <a:ext cx="8565664" cy="3416320"/>
          </a:xfrm>
          <a:prstGeom prst="rect">
            <a:avLst/>
          </a:prstGeom>
          <a:noFill/>
        </p:spPr>
        <p:txBody>
          <a:bodyPr wrap="square">
            <a:spAutoFit/>
          </a:bodyPr>
          <a:lstStyle/>
          <a:p>
            <a:r>
              <a:rPr lang="id-ID" sz="2400" dirty="0"/>
              <a:t>Cara melakukan kelentukan otot kaki adalah sebagai berikut.</a:t>
            </a:r>
          </a:p>
          <a:p>
            <a:pPr marL="342900" indent="-342900">
              <a:buFont typeface="Arial" panose="020B0604020202020204" pitchFamily="34" charset="0"/>
              <a:buChar char="•"/>
            </a:pPr>
            <a:r>
              <a:rPr lang="id-ID" sz="2400" dirty="0"/>
              <a:t>Duduklah dengan kedua kaki direntangkan ke samping kanan dan kirimu. Usahakan agar kedua kaki tegak lurus pada lantai.</a:t>
            </a:r>
          </a:p>
          <a:p>
            <a:pPr marL="342900" indent="-342900">
              <a:buFont typeface="Arial" panose="020B0604020202020204" pitchFamily="34" charset="0"/>
              <a:buChar char="•"/>
            </a:pPr>
            <a:r>
              <a:rPr lang="id-ID" sz="2400" dirty="0"/>
              <a:t>Perlahan-lahan renggangkan ke samping kanan dan kiri kemudian tahan.</a:t>
            </a:r>
          </a:p>
          <a:p>
            <a:pPr marL="342900" indent="-342900">
              <a:buFont typeface="Arial" panose="020B0604020202020204" pitchFamily="34" charset="0"/>
              <a:buChar char="•"/>
            </a:pPr>
            <a:r>
              <a:rPr lang="id-ID" sz="2400" dirty="0"/>
              <a:t>Usahakan kedua kaki lurus menyamping, tetapi tidak terkunci.</a:t>
            </a:r>
          </a:p>
          <a:p>
            <a:pPr marL="342900" indent="-342900">
              <a:buFont typeface="Arial" panose="020B0604020202020204" pitchFamily="34" charset="0"/>
              <a:buChar char="•"/>
            </a:pPr>
            <a:r>
              <a:rPr lang="id-ID" sz="2400" dirty="0"/>
              <a:t>Lakukan beberapa kali untuk latihan, perlahan regangkan lebih banyak sampai titik batasnya, lakukan secara berpasangan.</a:t>
            </a:r>
          </a:p>
          <a:p>
            <a:pPr marL="342900" indent="-342900">
              <a:buFont typeface="Arial" panose="020B0604020202020204" pitchFamily="34" charset="0"/>
              <a:buChar char="•"/>
            </a:pPr>
            <a:r>
              <a:rPr lang="id-ID" sz="2400" dirty="0"/>
              <a:t>Lingkaran menunjukkan unsur kekuatan.</a:t>
            </a:r>
          </a:p>
        </p:txBody>
      </p:sp>
      <p:sp>
        <p:nvSpPr>
          <p:cNvPr id="9" name="TextBox 8">
            <a:extLst>
              <a:ext uri="{FF2B5EF4-FFF2-40B4-BE49-F238E27FC236}">
                <a16:creationId xmlns:a16="http://schemas.microsoft.com/office/drawing/2014/main" id="{34FE4339-8008-7C58-071B-C978EC9BE978}"/>
              </a:ext>
            </a:extLst>
          </p:cNvPr>
          <p:cNvSpPr txBox="1"/>
          <p:nvPr/>
        </p:nvSpPr>
        <p:spPr>
          <a:xfrm>
            <a:off x="587587" y="1123167"/>
            <a:ext cx="7565096" cy="461665"/>
          </a:xfrm>
          <a:prstGeom prst="rect">
            <a:avLst/>
          </a:prstGeom>
          <a:noFill/>
        </p:spPr>
        <p:txBody>
          <a:bodyPr wrap="square">
            <a:spAutoFit/>
          </a:bodyPr>
          <a:lstStyle/>
          <a:p>
            <a:r>
              <a:rPr lang="fi-FI" sz="2400" i="1" dirty="0">
                <a:solidFill>
                  <a:srgbClr val="7030A0"/>
                </a:solidFill>
              </a:rPr>
              <a:t>Kelentukan otot kaki</a:t>
            </a:r>
            <a:endParaRPr lang="en-ID" sz="2400" i="1" dirty="0">
              <a:solidFill>
                <a:srgbClr val="7030A0"/>
              </a:solidFill>
            </a:endParaRPr>
          </a:p>
        </p:txBody>
      </p:sp>
      <p:pic>
        <p:nvPicPr>
          <p:cNvPr id="10" name="Picture 9">
            <a:extLst>
              <a:ext uri="{FF2B5EF4-FFF2-40B4-BE49-F238E27FC236}">
                <a16:creationId xmlns:a16="http://schemas.microsoft.com/office/drawing/2014/main" id="{C22F85D7-B364-2D22-11F5-96636B7F752B}"/>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0670" t="7414" r="249" b="11757"/>
          <a:stretch/>
        </p:blipFill>
        <p:spPr>
          <a:xfrm>
            <a:off x="8760603" y="1473686"/>
            <a:ext cx="3116439" cy="3794320"/>
          </a:xfrm>
          <a:prstGeom prst="rect">
            <a:avLst/>
          </a:prstGeom>
        </p:spPr>
      </p:pic>
      <p:sp>
        <p:nvSpPr>
          <p:cNvPr id="11" name="Oval 10">
            <a:extLst>
              <a:ext uri="{FF2B5EF4-FFF2-40B4-BE49-F238E27FC236}">
                <a16:creationId xmlns:a16="http://schemas.microsoft.com/office/drawing/2014/main" id="{22D79F15-77CD-4DEC-920B-8529DAC103F1}"/>
              </a:ext>
            </a:extLst>
          </p:cNvPr>
          <p:cNvSpPr/>
          <p:nvPr/>
        </p:nvSpPr>
        <p:spPr>
          <a:xfrm>
            <a:off x="9829193" y="4222640"/>
            <a:ext cx="1262129" cy="1161674"/>
          </a:xfrm>
          <a:prstGeom prst="ellipse">
            <a:avLst/>
          </a:prstGeom>
          <a:noFill/>
          <a:ln w="127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2744533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602049"/>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2. Menganalisis</a:t>
            </a:r>
            <a:r>
              <a:rPr lang="fi-FI" sz="2667" b="1" dirty="0">
                <a:solidFill>
                  <a:srgbClr val="7030A0"/>
                </a:solidFill>
                <a:latin typeface="Arial" panose="020B0604020202020204" pitchFamily="34" charset="0"/>
                <a:cs typeface="Arial" panose="020B0604020202020204" pitchFamily="34" charset="0"/>
              </a:rPr>
              <a:t> Latihan Gerak </a:t>
            </a:r>
            <a:r>
              <a:rPr lang="id-ID" sz="2667" b="1" dirty="0">
                <a:solidFill>
                  <a:srgbClr val="7030A0"/>
                </a:solidFill>
                <a:latin typeface="Arial" panose="020B0604020202020204" pitchFamily="34" charset="0"/>
                <a:cs typeface="Arial" panose="020B0604020202020204" pitchFamily="34" charset="0"/>
              </a:rPr>
              <a:t>Kelentukan</a:t>
            </a: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655609" y="1589994"/>
            <a:ext cx="6788380" cy="3416320"/>
          </a:xfrm>
          <a:prstGeom prst="rect">
            <a:avLst/>
          </a:prstGeom>
          <a:noFill/>
        </p:spPr>
        <p:txBody>
          <a:bodyPr wrap="square">
            <a:spAutoFit/>
          </a:bodyPr>
          <a:lstStyle/>
          <a:p>
            <a:r>
              <a:rPr lang="id-ID" sz="2400" dirty="0"/>
              <a:t>Cara melakukan kelentukan otot punggung adalah sebagai berikut.</a:t>
            </a:r>
          </a:p>
          <a:p>
            <a:pPr marL="342900" indent="-342900">
              <a:buFont typeface="Arial" panose="020B0604020202020204" pitchFamily="34" charset="0"/>
              <a:buChar char="•"/>
            </a:pPr>
            <a:r>
              <a:rPr lang="id-ID" sz="2400" dirty="0"/>
              <a:t>Duduklah dengan kedua kaki dijulurkan ke depan.</a:t>
            </a:r>
          </a:p>
          <a:p>
            <a:pPr marL="342900" indent="-342900">
              <a:buFont typeface="Arial" panose="020B0604020202020204" pitchFamily="34" charset="0"/>
              <a:buChar char="•"/>
            </a:pPr>
            <a:r>
              <a:rPr lang="id-ID" sz="2400" dirty="0"/>
              <a:t>Perlahan-lahan renggangkan kedua tangan ke depan, meraih jari kaki.</a:t>
            </a:r>
          </a:p>
          <a:p>
            <a:pPr marL="342900" indent="-342900">
              <a:buFont typeface="Arial" panose="020B0604020202020204" pitchFamily="34" charset="0"/>
              <a:buChar char="•"/>
            </a:pPr>
            <a:r>
              <a:rPr lang="id-ID" sz="2400" dirty="0"/>
              <a:t>Lakukan beberapa kali sampai punggung, pinggang, kaki dan tangan terasa terulur/meregang.</a:t>
            </a:r>
          </a:p>
          <a:p>
            <a:pPr marL="342900" indent="-342900">
              <a:buFont typeface="Arial" panose="020B0604020202020204" pitchFamily="34" charset="0"/>
              <a:buChar char="•"/>
            </a:pPr>
            <a:r>
              <a:rPr lang="id-ID" sz="2400" dirty="0"/>
              <a:t>Lingkaran menunjukkan unsur kelentukan.</a:t>
            </a:r>
          </a:p>
        </p:txBody>
      </p:sp>
      <p:sp>
        <p:nvSpPr>
          <p:cNvPr id="9" name="TextBox 8">
            <a:extLst>
              <a:ext uri="{FF2B5EF4-FFF2-40B4-BE49-F238E27FC236}">
                <a16:creationId xmlns:a16="http://schemas.microsoft.com/office/drawing/2014/main" id="{34FE4339-8008-7C58-071B-C978EC9BE978}"/>
              </a:ext>
            </a:extLst>
          </p:cNvPr>
          <p:cNvSpPr txBox="1"/>
          <p:nvPr/>
        </p:nvSpPr>
        <p:spPr>
          <a:xfrm>
            <a:off x="587587" y="1123167"/>
            <a:ext cx="7565096" cy="461665"/>
          </a:xfrm>
          <a:prstGeom prst="rect">
            <a:avLst/>
          </a:prstGeom>
          <a:noFill/>
        </p:spPr>
        <p:txBody>
          <a:bodyPr wrap="square">
            <a:spAutoFit/>
          </a:bodyPr>
          <a:lstStyle/>
          <a:p>
            <a:r>
              <a:rPr lang="fi-FI" sz="2400" i="1" dirty="0">
                <a:solidFill>
                  <a:srgbClr val="7030A0"/>
                </a:solidFill>
              </a:rPr>
              <a:t>Kelentukan otot </a:t>
            </a:r>
            <a:r>
              <a:rPr lang="id-ID" sz="2400" i="1" dirty="0">
                <a:solidFill>
                  <a:srgbClr val="7030A0"/>
                </a:solidFill>
              </a:rPr>
              <a:t>punggung</a:t>
            </a:r>
            <a:endParaRPr lang="en-ID" sz="2400" i="1" dirty="0">
              <a:solidFill>
                <a:srgbClr val="7030A0"/>
              </a:solidFill>
            </a:endParaRPr>
          </a:p>
        </p:txBody>
      </p:sp>
      <p:pic>
        <p:nvPicPr>
          <p:cNvPr id="8" name="Picture 7">
            <a:extLst>
              <a:ext uri="{FF2B5EF4-FFF2-40B4-BE49-F238E27FC236}">
                <a16:creationId xmlns:a16="http://schemas.microsoft.com/office/drawing/2014/main" id="{B1034668-1E1C-0ABE-EE01-1E81603A49CA}"/>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30918" r="55547" b="38937"/>
          <a:stretch/>
        </p:blipFill>
        <p:spPr>
          <a:xfrm>
            <a:off x="6476070" y="2786901"/>
            <a:ext cx="4885287" cy="2067339"/>
          </a:xfrm>
          <a:prstGeom prst="rect">
            <a:avLst/>
          </a:prstGeom>
        </p:spPr>
      </p:pic>
      <p:sp>
        <p:nvSpPr>
          <p:cNvPr id="11" name="Oval 10">
            <a:extLst>
              <a:ext uri="{FF2B5EF4-FFF2-40B4-BE49-F238E27FC236}">
                <a16:creationId xmlns:a16="http://schemas.microsoft.com/office/drawing/2014/main" id="{22D79F15-77CD-4DEC-920B-8529DAC103F1}"/>
              </a:ext>
            </a:extLst>
          </p:cNvPr>
          <p:cNvSpPr/>
          <p:nvPr/>
        </p:nvSpPr>
        <p:spPr>
          <a:xfrm>
            <a:off x="10099228" y="3239732"/>
            <a:ext cx="1579233" cy="1614507"/>
          </a:xfrm>
          <a:prstGeom prst="ellipse">
            <a:avLst/>
          </a:prstGeom>
          <a:noFill/>
          <a:ln w="127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8091649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198581" y="602049"/>
            <a:ext cx="11479880" cy="913199"/>
          </a:xfrm>
          <a:prstGeom prst="rect">
            <a:avLst/>
          </a:prstGeom>
        </p:spPr>
        <p:txBody>
          <a:bodyPr wrap="square">
            <a:spAutoFit/>
          </a:bodyPr>
          <a:lstStyle/>
          <a:p>
            <a:r>
              <a:rPr lang="fi-FI" sz="2667" b="1" dirty="0">
                <a:solidFill>
                  <a:srgbClr val="7030A0"/>
                </a:solidFill>
                <a:latin typeface="Arial" panose="020B0604020202020204" pitchFamily="34" charset="0"/>
                <a:cs typeface="Arial" panose="020B0604020202020204" pitchFamily="34" charset="0"/>
              </a:rPr>
              <a:t>Latihan Gerak </a:t>
            </a:r>
            <a:r>
              <a:rPr lang="id-ID" sz="2667" b="1" dirty="0">
                <a:solidFill>
                  <a:srgbClr val="7030A0"/>
                </a:solidFill>
                <a:latin typeface="Arial" panose="020B0604020202020204" pitchFamily="34" charset="0"/>
                <a:cs typeface="Arial" panose="020B0604020202020204" pitchFamily="34" charset="0"/>
              </a:rPr>
              <a:t>Kelentukan</a:t>
            </a:r>
          </a:p>
          <a:p>
            <a:endParaRPr lang="en-US" sz="2667" b="1" dirty="0">
              <a:solidFill>
                <a:srgbClr val="7030A0"/>
              </a:solidFill>
              <a:latin typeface="Arial" panose="020B0604020202020204" pitchFamily="34" charset="0"/>
              <a:cs typeface="Arial" pitchFamily="34" charset="0"/>
            </a:endParaRPr>
          </a:p>
        </p:txBody>
      </p:sp>
      <p:pic>
        <p:nvPicPr>
          <p:cNvPr id="2" name="0036130190.0238.01">
            <a:hlinkClick r:id="" action="ppaction://media"/>
            <a:extLst>
              <a:ext uri="{FF2B5EF4-FFF2-40B4-BE49-F238E27FC236}">
                <a16:creationId xmlns:a16="http://schemas.microsoft.com/office/drawing/2014/main" id="{C4F32548-0788-B868-3A12-9AC816BF47E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61671" y="1515248"/>
            <a:ext cx="8799930" cy="4949961"/>
          </a:xfrm>
          <a:prstGeom prst="rect">
            <a:avLst/>
          </a:prstGeom>
        </p:spPr>
      </p:pic>
    </p:spTree>
    <p:extLst>
      <p:ext uri="{BB962C8B-B14F-4D97-AF65-F5344CB8AC3E}">
        <p14:creationId xmlns:p14="http://schemas.microsoft.com/office/powerpoint/2010/main" val="3000678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42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623561" y="1025960"/>
            <a:ext cx="7052247" cy="913199"/>
          </a:xfrm>
          <a:prstGeom prst="rect">
            <a:avLst/>
          </a:prstGeom>
        </p:spPr>
        <p:txBody>
          <a:bodyPr wrap="square">
            <a:spAutoFit/>
          </a:bodyPr>
          <a:lstStyle/>
          <a:p>
            <a:r>
              <a:rPr lang="fi-FI" sz="2667" b="1" dirty="0">
                <a:solidFill>
                  <a:srgbClr val="7030A0"/>
                </a:solidFill>
                <a:latin typeface="Arial" panose="020B0604020202020204" pitchFamily="34" charset="0"/>
                <a:cs typeface="Arial" panose="020B0604020202020204" pitchFamily="34" charset="0"/>
              </a:rPr>
              <a:t>Prosedur Pengukuran Kebugaran Jasmani</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8" name="TextBox 7">
            <a:extLst>
              <a:ext uri="{FF2B5EF4-FFF2-40B4-BE49-F238E27FC236}">
                <a16:creationId xmlns:a16="http://schemas.microsoft.com/office/drawing/2014/main" id="{DB9DD07B-0A34-9A31-E98D-73741A3E3307}"/>
              </a:ext>
            </a:extLst>
          </p:cNvPr>
          <p:cNvSpPr txBox="1"/>
          <p:nvPr/>
        </p:nvSpPr>
        <p:spPr>
          <a:xfrm>
            <a:off x="203200" y="344606"/>
            <a:ext cx="6096000" cy="584775"/>
          </a:xfrm>
          <a:prstGeom prst="rect">
            <a:avLst/>
          </a:prstGeom>
          <a:noFill/>
        </p:spPr>
        <p:txBody>
          <a:bodyPr wrap="square">
            <a:spAutoFit/>
          </a:bodyPr>
          <a:lstStyle/>
          <a:p>
            <a:r>
              <a:rPr lang="id-ID" sz="3200" b="1" dirty="0">
                <a:solidFill>
                  <a:srgbClr val="7030A0"/>
                </a:solidFill>
                <a:latin typeface="Arial" panose="020B0604020202020204" pitchFamily="34" charset="0"/>
                <a:cs typeface="Arial" panose="020B0604020202020204" pitchFamily="34" charset="0"/>
              </a:rPr>
              <a:t>F. Pengukuran Hasil</a:t>
            </a:r>
            <a:endParaRPr lang="en-ID" sz="3200" dirty="0">
              <a:solidFill>
                <a:srgbClr val="7030A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623561" y="2103521"/>
            <a:ext cx="10387875" cy="3359061"/>
          </a:xfrm>
          <a:prstGeom prst="rect">
            <a:avLst/>
          </a:prstGeom>
          <a:noFill/>
        </p:spPr>
        <p:txBody>
          <a:bodyPr wrap="square">
            <a:spAutoFit/>
          </a:bodyPr>
          <a:lstStyle/>
          <a:p>
            <a:pPr>
              <a:lnSpc>
                <a:spcPct val="150000"/>
              </a:lnSpc>
            </a:pPr>
            <a:r>
              <a:rPr lang="id-ID" sz="2400" b="1" dirty="0"/>
              <a:t>Tujuan :</a:t>
            </a:r>
            <a:r>
              <a:rPr lang="id-ID" sz="2400" dirty="0"/>
              <a:t> Mengukur kecepatan</a:t>
            </a:r>
          </a:p>
          <a:p>
            <a:pPr>
              <a:lnSpc>
                <a:spcPct val="150000"/>
              </a:lnSpc>
            </a:pPr>
            <a:r>
              <a:rPr lang="id-ID" sz="2400" b="1" dirty="0"/>
              <a:t>Alat dan fasilitas :</a:t>
            </a:r>
            <a:r>
              <a:rPr lang="id-ID" sz="2400" dirty="0"/>
              <a:t> Lintasan, bendera start, peluit, tiang pancang, </a:t>
            </a:r>
            <a:r>
              <a:rPr lang="id-ID" sz="2400" i="1" dirty="0"/>
              <a:t>stopwatch</a:t>
            </a:r>
            <a:r>
              <a:rPr lang="id-ID" sz="2400" dirty="0"/>
              <a:t>, serbuk kapur, formulir, dan alat tulis. </a:t>
            </a:r>
          </a:p>
          <a:p>
            <a:pPr>
              <a:lnSpc>
                <a:spcPct val="150000"/>
              </a:lnSpc>
            </a:pPr>
            <a:r>
              <a:rPr lang="id-ID" sz="2400" b="1" dirty="0"/>
              <a:t>Petugas tes : </a:t>
            </a:r>
            <a:r>
              <a:rPr lang="id-ID" sz="2400" i="1" dirty="0"/>
              <a:t>Starter</a:t>
            </a:r>
            <a:r>
              <a:rPr lang="id-ID" sz="2400" dirty="0"/>
              <a:t> dan pencatat hasil.</a:t>
            </a:r>
          </a:p>
          <a:p>
            <a:pPr>
              <a:lnSpc>
                <a:spcPct val="150000"/>
              </a:lnSpc>
            </a:pPr>
            <a:r>
              <a:rPr lang="id-ID" sz="2400" b="1" dirty="0"/>
              <a:t>Pencatatan waktu : </a:t>
            </a:r>
            <a:r>
              <a:rPr lang="id-ID" sz="2400" dirty="0"/>
              <a:t>Menggunakan satuan detik dan waktu dicatat satu angka di belakang koma.</a:t>
            </a:r>
          </a:p>
        </p:txBody>
      </p:sp>
      <p:sp>
        <p:nvSpPr>
          <p:cNvPr id="9" name="TextBox 8">
            <a:extLst>
              <a:ext uri="{FF2B5EF4-FFF2-40B4-BE49-F238E27FC236}">
                <a16:creationId xmlns:a16="http://schemas.microsoft.com/office/drawing/2014/main" id="{34FE4339-8008-7C58-071B-C978EC9BE978}"/>
              </a:ext>
            </a:extLst>
          </p:cNvPr>
          <p:cNvSpPr txBox="1"/>
          <p:nvPr/>
        </p:nvSpPr>
        <p:spPr>
          <a:xfrm>
            <a:off x="623561" y="1562208"/>
            <a:ext cx="1771909" cy="461665"/>
          </a:xfrm>
          <a:prstGeom prst="rect">
            <a:avLst/>
          </a:prstGeom>
          <a:noFill/>
        </p:spPr>
        <p:txBody>
          <a:bodyPr wrap="square">
            <a:spAutoFit/>
          </a:bodyPr>
          <a:lstStyle/>
          <a:p>
            <a:r>
              <a:rPr lang="fi-FI" sz="2400" i="1" dirty="0">
                <a:solidFill>
                  <a:srgbClr val="7030A0"/>
                </a:solidFill>
              </a:rPr>
              <a:t>Lari 100 m</a:t>
            </a:r>
            <a:endParaRPr lang="en-ID" sz="2400" i="1" dirty="0">
              <a:solidFill>
                <a:srgbClr val="7030A0"/>
              </a:solidFill>
            </a:endParaRPr>
          </a:p>
        </p:txBody>
      </p:sp>
    </p:spTree>
    <p:extLst>
      <p:ext uri="{BB962C8B-B14F-4D97-AF65-F5344CB8AC3E}">
        <p14:creationId xmlns:p14="http://schemas.microsoft.com/office/powerpoint/2010/main" val="21031289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623561" y="1025960"/>
            <a:ext cx="7052247" cy="913199"/>
          </a:xfrm>
          <a:prstGeom prst="rect">
            <a:avLst/>
          </a:prstGeom>
        </p:spPr>
        <p:txBody>
          <a:bodyPr wrap="square">
            <a:spAutoFit/>
          </a:bodyPr>
          <a:lstStyle/>
          <a:p>
            <a:r>
              <a:rPr lang="fi-FI" sz="2667" b="1" dirty="0">
                <a:solidFill>
                  <a:srgbClr val="7030A0"/>
                </a:solidFill>
                <a:latin typeface="Arial" panose="020B0604020202020204" pitchFamily="34" charset="0"/>
                <a:cs typeface="Arial" panose="020B0604020202020204" pitchFamily="34" charset="0"/>
              </a:rPr>
              <a:t>Prosedur Pengukuran Kebugaran Jasmani</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9" name="TextBox 8">
            <a:extLst>
              <a:ext uri="{FF2B5EF4-FFF2-40B4-BE49-F238E27FC236}">
                <a16:creationId xmlns:a16="http://schemas.microsoft.com/office/drawing/2014/main" id="{34FE4339-8008-7C58-071B-C978EC9BE978}"/>
              </a:ext>
            </a:extLst>
          </p:cNvPr>
          <p:cNvSpPr txBox="1"/>
          <p:nvPr/>
        </p:nvSpPr>
        <p:spPr>
          <a:xfrm>
            <a:off x="623561" y="1562208"/>
            <a:ext cx="1771909" cy="461665"/>
          </a:xfrm>
          <a:prstGeom prst="rect">
            <a:avLst/>
          </a:prstGeom>
          <a:noFill/>
        </p:spPr>
        <p:txBody>
          <a:bodyPr wrap="square">
            <a:spAutoFit/>
          </a:bodyPr>
          <a:lstStyle/>
          <a:p>
            <a:r>
              <a:rPr lang="fi-FI" sz="2400" i="1" dirty="0">
                <a:solidFill>
                  <a:srgbClr val="7030A0"/>
                </a:solidFill>
              </a:rPr>
              <a:t>Lari 100 m</a:t>
            </a:r>
            <a:endParaRPr lang="en-ID" sz="2400" i="1" dirty="0">
              <a:solidFill>
                <a:srgbClr val="7030A0"/>
              </a:solidFill>
            </a:endParaRPr>
          </a:p>
        </p:txBody>
      </p:sp>
      <p:sp>
        <p:nvSpPr>
          <p:cNvPr id="10" name="TextBox 9">
            <a:extLst>
              <a:ext uri="{FF2B5EF4-FFF2-40B4-BE49-F238E27FC236}">
                <a16:creationId xmlns:a16="http://schemas.microsoft.com/office/drawing/2014/main" id="{1E254039-9750-160C-0A9F-D1C4DC2E2F4A}"/>
              </a:ext>
            </a:extLst>
          </p:cNvPr>
          <p:cNvSpPr txBox="1"/>
          <p:nvPr/>
        </p:nvSpPr>
        <p:spPr>
          <a:xfrm>
            <a:off x="623560" y="2156665"/>
            <a:ext cx="7052247" cy="3416320"/>
          </a:xfrm>
          <a:prstGeom prst="rect">
            <a:avLst/>
          </a:prstGeom>
          <a:noFill/>
        </p:spPr>
        <p:txBody>
          <a:bodyPr wrap="square">
            <a:spAutoFit/>
          </a:bodyPr>
          <a:lstStyle/>
          <a:p>
            <a:r>
              <a:rPr lang="id-ID" sz="2400" dirty="0"/>
              <a:t>Cara melakukan tes kebugaran jasmani berupa lari sprint adalah sebagai berikut.</a:t>
            </a:r>
          </a:p>
          <a:p>
            <a:pPr marL="342900" indent="-342900">
              <a:buFont typeface="Arial" panose="020B0604020202020204" pitchFamily="34" charset="0"/>
              <a:buChar char="•"/>
            </a:pPr>
            <a:r>
              <a:rPr lang="id-ID" sz="2400" dirty="0"/>
              <a:t>Berdiri di garis start, apabila ada perintah/aba-aba“Ya“, segera lakukan lari sprint menempuh jarak 100 m.</a:t>
            </a:r>
          </a:p>
          <a:p>
            <a:pPr marL="342900" indent="-342900">
              <a:buFont typeface="Arial" panose="020B0604020202020204" pitchFamily="34" charset="0"/>
              <a:buChar char="•"/>
            </a:pPr>
            <a:r>
              <a:rPr lang="id-ID" sz="2400" dirty="0"/>
              <a:t>Pelari tidak diperbolehkan mencuri start, berdiri di depan garis start, dan mengganggu pelari lain.</a:t>
            </a:r>
          </a:p>
          <a:p>
            <a:pPr marL="342900" indent="-342900">
              <a:buFont typeface="Arial" panose="020B0604020202020204" pitchFamily="34" charset="0"/>
              <a:buChar char="•"/>
            </a:pPr>
            <a:r>
              <a:rPr lang="id-ID" sz="2400" dirty="0"/>
              <a:t>Apabila terjadi pelanggaran, akan dilakukan pengulangan.</a:t>
            </a:r>
          </a:p>
        </p:txBody>
      </p:sp>
      <p:pic>
        <p:nvPicPr>
          <p:cNvPr id="3" name="Picture 2">
            <a:extLst>
              <a:ext uri="{FF2B5EF4-FFF2-40B4-BE49-F238E27FC236}">
                <a16:creationId xmlns:a16="http://schemas.microsoft.com/office/drawing/2014/main" id="{74B5A61A-72DE-7549-5DAA-894ED0B15883}"/>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7733" t="5822" r="3398" b="6291"/>
          <a:stretch/>
        </p:blipFill>
        <p:spPr>
          <a:xfrm>
            <a:off x="7818565" y="2023873"/>
            <a:ext cx="3555693" cy="3990561"/>
          </a:xfrm>
          <a:prstGeom prst="rect">
            <a:avLst/>
          </a:prstGeom>
        </p:spPr>
      </p:pic>
    </p:spTree>
    <p:extLst>
      <p:ext uri="{BB962C8B-B14F-4D97-AF65-F5344CB8AC3E}">
        <p14:creationId xmlns:p14="http://schemas.microsoft.com/office/powerpoint/2010/main" val="38624354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456136" y="561867"/>
            <a:ext cx="7052247" cy="913199"/>
          </a:xfrm>
          <a:prstGeom prst="rect">
            <a:avLst/>
          </a:prstGeom>
        </p:spPr>
        <p:txBody>
          <a:bodyPr wrap="square">
            <a:spAutoFit/>
          </a:bodyPr>
          <a:lstStyle/>
          <a:p>
            <a:r>
              <a:rPr lang="fi-FI" sz="2667" b="1" dirty="0">
                <a:solidFill>
                  <a:srgbClr val="7030A0"/>
                </a:solidFill>
                <a:latin typeface="Arial" panose="020B0604020202020204" pitchFamily="34" charset="0"/>
                <a:cs typeface="Arial" panose="020B0604020202020204" pitchFamily="34" charset="0"/>
              </a:rPr>
              <a:t>Prosedur Pengukuran Kebugaran Jasmani</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456136" y="1574869"/>
            <a:ext cx="6820428" cy="3913059"/>
          </a:xfrm>
          <a:prstGeom prst="rect">
            <a:avLst/>
          </a:prstGeom>
          <a:noFill/>
        </p:spPr>
        <p:txBody>
          <a:bodyPr wrap="square">
            <a:spAutoFit/>
          </a:bodyPr>
          <a:lstStyle/>
          <a:p>
            <a:pPr>
              <a:lnSpc>
                <a:spcPct val="150000"/>
              </a:lnSpc>
            </a:pPr>
            <a:r>
              <a:rPr lang="id-ID" sz="2400" b="1" dirty="0"/>
              <a:t>Tujuan : </a:t>
            </a:r>
            <a:r>
              <a:rPr lang="id-ID" sz="2400" dirty="0"/>
              <a:t>mengukur kekuatan, ketahanan otot lengan, dan otot bahu.</a:t>
            </a:r>
          </a:p>
          <a:p>
            <a:pPr>
              <a:lnSpc>
                <a:spcPct val="150000"/>
              </a:lnSpc>
            </a:pPr>
            <a:r>
              <a:rPr lang="id-ID" sz="2400" b="1" dirty="0"/>
              <a:t>Alat dan fasilitas : </a:t>
            </a:r>
            <a:r>
              <a:rPr lang="id-ID" sz="2400" dirty="0"/>
              <a:t>lantai rata dan bersih, palang tunggal dapat direndahtinggikan, </a:t>
            </a:r>
            <a:r>
              <a:rPr lang="id-ID" sz="2400" i="1" dirty="0"/>
              <a:t>stopwatch</a:t>
            </a:r>
            <a:r>
              <a:rPr lang="id-ID" sz="2400" dirty="0"/>
              <a:t>, serbuk kapur/rafia, dan alat tulis.</a:t>
            </a:r>
          </a:p>
          <a:p>
            <a:pPr>
              <a:lnSpc>
                <a:spcPct val="150000"/>
              </a:lnSpc>
            </a:pPr>
            <a:r>
              <a:rPr lang="id-ID" sz="2400" b="1" dirty="0"/>
              <a:t>Petugas tes : </a:t>
            </a:r>
            <a:r>
              <a:rPr lang="id-ID" sz="2400" dirty="0"/>
              <a:t>pengamat waktu dan penghitung gerakan, serta pencatat hasil.</a:t>
            </a:r>
          </a:p>
        </p:txBody>
      </p:sp>
      <p:sp>
        <p:nvSpPr>
          <p:cNvPr id="9" name="TextBox 8">
            <a:extLst>
              <a:ext uri="{FF2B5EF4-FFF2-40B4-BE49-F238E27FC236}">
                <a16:creationId xmlns:a16="http://schemas.microsoft.com/office/drawing/2014/main" id="{34FE4339-8008-7C58-071B-C978EC9BE978}"/>
              </a:ext>
            </a:extLst>
          </p:cNvPr>
          <p:cNvSpPr txBox="1"/>
          <p:nvPr/>
        </p:nvSpPr>
        <p:spPr>
          <a:xfrm>
            <a:off x="456136" y="1098115"/>
            <a:ext cx="11302276" cy="461665"/>
          </a:xfrm>
          <a:prstGeom prst="rect">
            <a:avLst/>
          </a:prstGeom>
          <a:noFill/>
        </p:spPr>
        <p:txBody>
          <a:bodyPr wrap="square">
            <a:spAutoFit/>
          </a:bodyPr>
          <a:lstStyle/>
          <a:p>
            <a:r>
              <a:rPr lang="fi-FI" sz="2400" i="1" dirty="0">
                <a:solidFill>
                  <a:srgbClr val="7030A0"/>
                </a:solidFill>
              </a:rPr>
              <a:t>Tes gantung angkat tubuh (putra) dan tes gantung siku tekuk</a:t>
            </a:r>
            <a:r>
              <a:rPr lang="id-ID" sz="2400" i="1" dirty="0">
                <a:solidFill>
                  <a:srgbClr val="7030A0"/>
                </a:solidFill>
              </a:rPr>
              <a:t> </a:t>
            </a:r>
            <a:r>
              <a:rPr lang="fi-FI" sz="2400" i="1" dirty="0">
                <a:solidFill>
                  <a:srgbClr val="7030A0"/>
                </a:solidFill>
              </a:rPr>
              <a:t>(putri)</a:t>
            </a:r>
            <a:endParaRPr lang="en-ID" sz="2400" i="1" dirty="0">
              <a:solidFill>
                <a:srgbClr val="7030A0"/>
              </a:solidFill>
            </a:endParaRPr>
          </a:p>
        </p:txBody>
      </p:sp>
      <p:pic>
        <p:nvPicPr>
          <p:cNvPr id="3" name="Picture 2">
            <a:extLst>
              <a:ext uri="{FF2B5EF4-FFF2-40B4-BE49-F238E27FC236}">
                <a16:creationId xmlns:a16="http://schemas.microsoft.com/office/drawing/2014/main" id="{AC090E79-44B5-9D9E-1927-11CC9F7BEDEE}"/>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590331" y="1762872"/>
            <a:ext cx="2477173" cy="4041309"/>
          </a:xfrm>
          <a:prstGeom prst="rect">
            <a:avLst/>
          </a:prstGeom>
        </p:spPr>
      </p:pic>
      <p:pic>
        <p:nvPicPr>
          <p:cNvPr id="6" name="Picture 5">
            <a:extLst>
              <a:ext uri="{FF2B5EF4-FFF2-40B4-BE49-F238E27FC236}">
                <a16:creationId xmlns:a16="http://schemas.microsoft.com/office/drawing/2014/main" id="{69241237-91D4-931E-956E-9B02EC34C1FF}"/>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64790"/>
          <a:stretch/>
        </p:blipFill>
        <p:spPr>
          <a:xfrm>
            <a:off x="7508383" y="1684269"/>
            <a:ext cx="2246086" cy="4198513"/>
          </a:xfrm>
          <a:prstGeom prst="rect">
            <a:avLst/>
          </a:prstGeom>
        </p:spPr>
      </p:pic>
    </p:spTree>
    <p:extLst>
      <p:ext uri="{BB962C8B-B14F-4D97-AF65-F5344CB8AC3E}">
        <p14:creationId xmlns:p14="http://schemas.microsoft.com/office/powerpoint/2010/main" val="1145095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6ADE0438-290C-9A7D-E881-80029E6AB97C}"/>
              </a:ext>
            </a:extLst>
          </p:cNvPr>
          <p:cNvSpPr/>
          <p:nvPr/>
        </p:nvSpPr>
        <p:spPr>
          <a:xfrm>
            <a:off x="407320" y="433625"/>
            <a:ext cx="8015463" cy="666786"/>
          </a:xfrm>
          <a:prstGeom prst="rect">
            <a:avLst/>
          </a:prstGeom>
          <a:noFill/>
        </p:spPr>
        <p:txBody>
          <a:bodyPr wrap="square">
            <a:spAutoFit/>
          </a:bodyPr>
          <a:lstStyle/>
          <a:p>
            <a:pPr algn="ctr"/>
            <a:r>
              <a:rPr lang="id-ID" sz="3733" dirty="0">
                <a:solidFill>
                  <a:srgbClr val="7030A0"/>
                </a:solidFill>
                <a:latin typeface="Arial Rounded MT Bold" pitchFamily="34" charset="0"/>
              </a:rPr>
              <a:t>Mencari dan Menemukan Gerak</a:t>
            </a:r>
            <a:endParaRPr lang="en-US" sz="3733" dirty="0">
              <a:solidFill>
                <a:srgbClr val="7030A0"/>
              </a:solidFill>
              <a:latin typeface="Arial Rounded MT Bold" pitchFamily="34" charset="0"/>
            </a:endParaRPr>
          </a:p>
        </p:txBody>
      </p:sp>
      <p:sp>
        <p:nvSpPr>
          <p:cNvPr id="8" name="Rectangle 7">
            <a:extLst>
              <a:ext uri="{FF2B5EF4-FFF2-40B4-BE49-F238E27FC236}">
                <a16:creationId xmlns:a16="http://schemas.microsoft.com/office/drawing/2014/main" id="{7CC12F8C-B650-D869-FCE2-4D8049AB15CD}"/>
              </a:ext>
            </a:extLst>
          </p:cNvPr>
          <p:cNvSpPr/>
          <p:nvPr/>
        </p:nvSpPr>
        <p:spPr>
          <a:xfrm>
            <a:off x="675064" y="1211856"/>
            <a:ext cx="10375009" cy="1016304"/>
          </a:xfrm>
          <a:prstGeom prst="rect">
            <a:avLst/>
          </a:prstGeom>
          <a:noFill/>
        </p:spPr>
        <p:txBody>
          <a:bodyPr wrap="square">
            <a:spAutoFit/>
          </a:bodyPr>
          <a:lstStyle/>
          <a:p>
            <a:pPr>
              <a:lnSpc>
                <a:spcPct val="150000"/>
              </a:lnSpc>
            </a:pPr>
            <a:r>
              <a:rPr lang="en-US" sz="2133" dirty="0">
                <a:latin typeface="Arial" pitchFamily="34" charset="0"/>
                <a:cs typeface="Arial" pitchFamily="34" charset="0"/>
              </a:rPr>
              <a:t>Mari </a:t>
            </a:r>
            <a:r>
              <a:rPr lang="en-US" sz="2133" dirty="0" err="1">
                <a:latin typeface="Arial" pitchFamily="34" charset="0"/>
                <a:cs typeface="Arial" pitchFamily="34" charset="0"/>
              </a:rPr>
              <a:t>kita</a:t>
            </a:r>
            <a:r>
              <a:rPr lang="en-US" sz="2133" dirty="0">
                <a:latin typeface="Arial" pitchFamily="34" charset="0"/>
                <a:cs typeface="Arial" pitchFamily="34" charset="0"/>
              </a:rPr>
              <a:t> </a:t>
            </a:r>
            <a:r>
              <a:rPr lang="en-US" sz="2133" dirty="0" err="1">
                <a:latin typeface="Arial" pitchFamily="34" charset="0"/>
                <a:cs typeface="Arial" pitchFamily="34" charset="0"/>
              </a:rPr>
              <a:t>awali</a:t>
            </a:r>
            <a:r>
              <a:rPr lang="en-US" sz="2133" dirty="0">
                <a:latin typeface="Arial" pitchFamily="34" charset="0"/>
                <a:cs typeface="Arial" pitchFamily="34" charset="0"/>
              </a:rPr>
              <a:t> </a:t>
            </a:r>
            <a:r>
              <a:rPr lang="en-US" sz="2133" dirty="0" err="1">
                <a:latin typeface="Arial" pitchFamily="34" charset="0"/>
                <a:cs typeface="Arial" pitchFamily="34" charset="0"/>
              </a:rPr>
              <a:t>dengan</a:t>
            </a:r>
            <a:r>
              <a:rPr lang="en-US" sz="2133" dirty="0">
                <a:latin typeface="Arial" pitchFamily="34" charset="0"/>
                <a:cs typeface="Arial" pitchFamily="34" charset="0"/>
              </a:rPr>
              <a:t> </a:t>
            </a:r>
            <a:r>
              <a:rPr lang="en-US" sz="2133" dirty="0" err="1">
                <a:latin typeface="Arial" pitchFamily="34" charset="0"/>
                <a:cs typeface="Arial" pitchFamily="34" charset="0"/>
              </a:rPr>
              <a:t>kegiatan</a:t>
            </a:r>
            <a:r>
              <a:rPr lang="en-US" sz="2133" dirty="0">
                <a:latin typeface="Arial" pitchFamily="34" charset="0"/>
                <a:cs typeface="Arial" pitchFamily="34" charset="0"/>
              </a:rPr>
              <a:t> </a:t>
            </a:r>
            <a:r>
              <a:rPr lang="en-US" sz="2133" dirty="0" err="1">
                <a:latin typeface="Arial" pitchFamily="34" charset="0"/>
                <a:cs typeface="Arial" pitchFamily="34" charset="0"/>
              </a:rPr>
              <a:t>mencari</a:t>
            </a:r>
            <a:r>
              <a:rPr lang="en-US" sz="2133" dirty="0">
                <a:latin typeface="Arial" pitchFamily="34" charset="0"/>
                <a:cs typeface="Arial" pitchFamily="34" charset="0"/>
              </a:rPr>
              <a:t> dan </a:t>
            </a:r>
            <a:r>
              <a:rPr lang="en-US" sz="2133" dirty="0" err="1">
                <a:latin typeface="Arial" pitchFamily="34" charset="0"/>
                <a:cs typeface="Arial" pitchFamily="34" charset="0"/>
              </a:rPr>
              <a:t>menemukan</a:t>
            </a:r>
            <a:r>
              <a:rPr lang="en-US" sz="2133" dirty="0">
                <a:latin typeface="Arial" pitchFamily="34" charset="0"/>
                <a:cs typeface="Arial" pitchFamily="34" charset="0"/>
              </a:rPr>
              <a:t> </a:t>
            </a:r>
            <a:r>
              <a:rPr lang="en-US" sz="2133" dirty="0" err="1">
                <a:latin typeface="Arial" pitchFamily="34" charset="0"/>
                <a:cs typeface="Arial" pitchFamily="34" charset="0"/>
              </a:rPr>
              <a:t>gerak</a:t>
            </a:r>
            <a:r>
              <a:rPr lang="en-US" sz="2133" dirty="0">
                <a:latin typeface="Arial" pitchFamily="34" charset="0"/>
                <a:cs typeface="Arial" pitchFamily="34" charset="0"/>
              </a:rPr>
              <a:t> yang </a:t>
            </a:r>
            <a:r>
              <a:rPr lang="en-US" sz="2133" dirty="0" err="1">
                <a:latin typeface="Arial" pitchFamily="34" charset="0"/>
                <a:cs typeface="Arial" pitchFamily="34" charset="0"/>
              </a:rPr>
              <a:t>ada</a:t>
            </a:r>
            <a:r>
              <a:rPr lang="id-ID" sz="2133" dirty="0">
                <a:latin typeface="Arial" pitchFamily="34" charset="0"/>
                <a:cs typeface="Arial" pitchFamily="34" charset="0"/>
              </a:rPr>
              <a:t> </a:t>
            </a:r>
            <a:r>
              <a:rPr lang="en-US" sz="2133" dirty="0" err="1">
                <a:latin typeface="Arial" pitchFamily="34" charset="0"/>
                <a:cs typeface="Arial" pitchFamily="34" charset="0"/>
              </a:rPr>
              <a:t>dalam</a:t>
            </a:r>
            <a:r>
              <a:rPr lang="en-US" sz="2133" dirty="0">
                <a:latin typeface="Arial" pitchFamily="34" charset="0"/>
                <a:cs typeface="Arial" pitchFamily="34" charset="0"/>
              </a:rPr>
              <a:t> a</a:t>
            </a:r>
            <a:r>
              <a:rPr lang="id-ID" sz="2133" dirty="0">
                <a:latin typeface="Arial" pitchFamily="34" charset="0"/>
                <a:cs typeface="Arial" pitchFamily="34" charset="0"/>
              </a:rPr>
              <a:t>ktivitas kebugaran jasmani</a:t>
            </a:r>
            <a:r>
              <a:rPr lang="en-US" sz="2133" dirty="0">
                <a:latin typeface="Arial" pitchFamily="34" charset="0"/>
                <a:cs typeface="Arial" pitchFamily="34" charset="0"/>
              </a:rPr>
              <a:t>. Amati </a:t>
            </a:r>
            <a:r>
              <a:rPr lang="en-US" sz="2133" dirty="0" err="1">
                <a:latin typeface="Arial" pitchFamily="34" charset="0"/>
                <a:cs typeface="Arial" pitchFamily="34" charset="0"/>
              </a:rPr>
              <a:t>gambar-gambar</a:t>
            </a:r>
            <a:r>
              <a:rPr lang="en-US" sz="2133" dirty="0">
                <a:latin typeface="Arial" pitchFamily="34" charset="0"/>
                <a:cs typeface="Arial" pitchFamily="34" charset="0"/>
              </a:rPr>
              <a:t> </a:t>
            </a:r>
            <a:r>
              <a:rPr lang="en-US" sz="2133" dirty="0" err="1">
                <a:latin typeface="Arial" pitchFamily="34" charset="0"/>
                <a:cs typeface="Arial" pitchFamily="34" charset="0"/>
              </a:rPr>
              <a:t>berikut</a:t>
            </a:r>
            <a:r>
              <a:rPr lang="en-US" sz="2133" dirty="0">
                <a:latin typeface="Arial" pitchFamily="34" charset="0"/>
                <a:cs typeface="Arial" pitchFamily="34" charset="0"/>
              </a:rPr>
              <a:t>.</a:t>
            </a:r>
          </a:p>
        </p:txBody>
      </p:sp>
      <p:sp>
        <p:nvSpPr>
          <p:cNvPr id="9" name="TextBox 8">
            <a:extLst>
              <a:ext uri="{FF2B5EF4-FFF2-40B4-BE49-F238E27FC236}">
                <a16:creationId xmlns:a16="http://schemas.microsoft.com/office/drawing/2014/main" id="{7C001442-02A9-B6B5-5119-2E50ED93DEFC}"/>
              </a:ext>
            </a:extLst>
          </p:cNvPr>
          <p:cNvSpPr txBox="1"/>
          <p:nvPr/>
        </p:nvSpPr>
        <p:spPr>
          <a:xfrm>
            <a:off x="1442003" y="5326900"/>
            <a:ext cx="9608070" cy="1016304"/>
          </a:xfrm>
          <a:prstGeom prst="rect">
            <a:avLst/>
          </a:prstGeom>
          <a:noFill/>
        </p:spPr>
        <p:txBody>
          <a:bodyPr wrap="square">
            <a:spAutoFit/>
          </a:bodyPr>
          <a:lstStyle/>
          <a:p>
            <a:pPr>
              <a:lnSpc>
                <a:spcPct val="150000"/>
              </a:lnSpc>
            </a:pPr>
            <a:r>
              <a:rPr lang="en-ID" sz="2133" dirty="0">
                <a:latin typeface="Arial" panose="020B0604020202020204" pitchFamily="34" charset="0"/>
                <a:cs typeface="Arial" panose="020B0604020202020204" pitchFamily="34" charset="0"/>
              </a:rPr>
              <a:t>Lalu, </a:t>
            </a:r>
            <a:r>
              <a:rPr lang="en-ID" sz="2133" dirty="0" err="1">
                <a:latin typeface="Arial" panose="020B0604020202020204" pitchFamily="34" charset="0"/>
                <a:cs typeface="Arial" panose="020B0604020202020204" pitchFamily="34" charset="0"/>
              </a:rPr>
              <a:t>tulislah</a:t>
            </a:r>
            <a:r>
              <a:rPr lang="en-ID" sz="2133" dirty="0">
                <a:latin typeface="Arial" panose="020B0604020202020204" pitchFamily="34" charset="0"/>
                <a:cs typeface="Arial" panose="020B0604020202020204" pitchFamily="34" charset="0"/>
              </a:rPr>
              <a:t> </a:t>
            </a:r>
            <a:r>
              <a:rPr lang="en-ID" sz="2133" dirty="0" err="1">
                <a:latin typeface="Arial" panose="020B0604020202020204" pitchFamily="34" charset="0"/>
                <a:cs typeface="Arial" panose="020B0604020202020204" pitchFamily="34" charset="0"/>
              </a:rPr>
              <a:t>gerakan</a:t>
            </a:r>
            <a:r>
              <a:rPr lang="en-ID" sz="2133" dirty="0">
                <a:latin typeface="Arial" panose="020B0604020202020204" pitchFamily="34" charset="0"/>
                <a:cs typeface="Arial" panose="020B0604020202020204" pitchFamily="34" charset="0"/>
              </a:rPr>
              <a:t> yang </a:t>
            </a:r>
            <a:r>
              <a:rPr lang="en-ID" sz="2133" dirty="0" err="1">
                <a:latin typeface="Arial" panose="020B0604020202020204" pitchFamily="34" charset="0"/>
                <a:cs typeface="Arial" panose="020B0604020202020204" pitchFamily="34" charset="0"/>
              </a:rPr>
              <a:t>ada</a:t>
            </a:r>
            <a:r>
              <a:rPr lang="en-ID" sz="2133" dirty="0">
                <a:latin typeface="Arial" panose="020B0604020202020204" pitchFamily="34" charset="0"/>
                <a:cs typeface="Arial" panose="020B0604020202020204" pitchFamily="34" charset="0"/>
              </a:rPr>
              <a:t> pada </a:t>
            </a:r>
            <a:r>
              <a:rPr lang="en-ID" sz="2133" dirty="0" err="1">
                <a:latin typeface="Arial" panose="020B0604020202020204" pitchFamily="34" charset="0"/>
                <a:cs typeface="Arial" panose="020B0604020202020204" pitchFamily="34" charset="0"/>
              </a:rPr>
              <a:t>gambar</a:t>
            </a:r>
            <a:r>
              <a:rPr lang="en-ID" sz="2133" dirty="0">
                <a:latin typeface="Arial" panose="020B0604020202020204" pitchFamily="34" charset="0"/>
                <a:cs typeface="Arial" panose="020B0604020202020204" pitchFamily="34" charset="0"/>
              </a:rPr>
              <a:t> </a:t>
            </a:r>
            <a:r>
              <a:rPr lang="en-ID" sz="2133" dirty="0" err="1">
                <a:latin typeface="Arial" panose="020B0604020202020204" pitchFamily="34" charset="0"/>
                <a:cs typeface="Arial" panose="020B0604020202020204" pitchFamily="34" charset="0"/>
              </a:rPr>
              <a:t>tersebut</a:t>
            </a:r>
            <a:r>
              <a:rPr lang="en-ID" sz="2133" dirty="0">
                <a:latin typeface="Arial" panose="020B0604020202020204" pitchFamily="34" charset="0"/>
                <a:cs typeface="Arial" panose="020B0604020202020204" pitchFamily="34" charset="0"/>
              </a:rPr>
              <a:t> dan </a:t>
            </a:r>
            <a:r>
              <a:rPr lang="en-ID" sz="2133" dirty="0" err="1">
                <a:latin typeface="Arial" panose="020B0604020202020204" pitchFamily="34" charset="0"/>
                <a:cs typeface="Arial" panose="020B0604020202020204" pitchFamily="34" charset="0"/>
              </a:rPr>
              <a:t>identifikasi</a:t>
            </a:r>
            <a:r>
              <a:rPr lang="id-ID" sz="2133" dirty="0">
                <a:latin typeface="Arial" panose="020B0604020202020204" pitchFamily="34" charset="0"/>
                <a:cs typeface="Arial" panose="020B0604020202020204" pitchFamily="34" charset="0"/>
              </a:rPr>
              <a:t> </a:t>
            </a:r>
            <a:r>
              <a:rPr lang="en-ID" sz="2133" dirty="0" err="1">
                <a:latin typeface="Arial" panose="020B0604020202020204" pitchFamily="34" charset="0"/>
                <a:cs typeface="Arial" panose="020B0604020202020204" pitchFamily="34" charset="0"/>
              </a:rPr>
              <a:t>jenis</a:t>
            </a:r>
            <a:r>
              <a:rPr lang="en-ID" sz="2133" dirty="0">
                <a:latin typeface="Arial" panose="020B0604020202020204" pitchFamily="34" charset="0"/>
                <a:cs typeface="Arial" panose="020B0604020202020204" pitchFamily="34" charset="0"/>
              </a:rPr>
              <a:t> </a:t>
            </a:r>
            <a:r>
              <a:rPr lang="en-ID" sz="2133" dirty="0" err="1">
                <a:latin typeface="Arial" panose="020B0604020202020204" pitchFamily="34" charset="0"/>
                <a:cs typeface="Arial" panose="020B0604020202020204" pitchFamily="34" charset="0"/>
              </a:rPr>
              <a:t>gerak</a:t>
            </a:r>
            <a:r>
              <a:rPr lang="en-ID" sz="2133" dirty="0">
                <a:latin typeface="Arial" panose="020B0604020202020204" pitchFamily="34" charset="0"/>
                <a:cs typeface="Arial" panose="020B0604020202020204" pitchFamily="34" charset="0"/>
              </a:rPr>
              <a:t> dan </a:t>
            </a:r>
            <a:r>
              <a:rPr lang="en-ID" sz="2133" dirty="0" err="1">
                <a:latin typeface="Arial" panose="020B0604020202020204" pitchFamily="34" charset="0"/>
                <a:cs typeface="Arial" panose="020B0604020202020204" pitchFamily="34" charset="0"/>
              </a:rPr>
              <a:t>bagian</a:t>
            </a:r>
            <a:r>
              <a:rPr lang="en-ID" sz="2133" dirty="0">
                <a:latin typeface="Arial" panose="020B0604020202020204" pitchFamily="34" charset="0"/>
                <a:cs typeface="Arial" panose="020B0604020202020204" pitchFamily="34" charset="0"/>
              </a:rPr>
              <a:t> </a:t>
            </a:r>
            <a:r>
              <a:rPr lang="en-ID" sz="2133" dirty="0" err="1">
                <a:latin typeface="Arial" panose="020B0604020202020204" pitchFamily="34" charset="0"/>
                <a:cs typeface="Arial" panose="020B0604020202020204" pitchFamily="34" charset="0"/>
              </a:rPr>
              <a:t>tubuh</a:t>
            </a:r>
            <a:r>
              <a:rPr lang="en-ID" sz="2133" dirty="0">
                <a:latin typeface="Arial" panose="020B0604020202020204" pitchFamily="34" charset="0"/>
                <a:cs typeface="Arial" panose="020B0604020202020204" pitchFamily="34" charset="0"/>
              </a:rPr>
              <a:t> yang </a:t>
            </a:r>
            <a:r>
              <a:rPr lang="en-ID" sz="2133" dirty="0" err="1">
                <a:latin typeface="Arial" panose="020B0604020202020204" pitchFamily="34" charset="0"/>
                <a:cs typeface="Arial" panose="020B0604020202020204" pitchFamily="34" charset="0"/>
              </a:rPr>
              <a:t>digunakan</a:t>
            </a:r>
            <a:r>
              <a:rPr lang="en-ID" sz="2133" dirty="0">
                <a:latin typeface="Arial" panose="020B0604020202020204" pitchFamily="34" charset="0"/>
                <a:cs typeface="Arial" panose="020B0604020202020204" pitchFamily="34" charset="0"/>
              </a:rPr>
              <a:t>. </a:t>
            </a:r>
            <a:r>
              <a:rPr lang="en-ID" sz="2133" dirty="0" err="1">
                <a:latin typeface="Arial" panose="020B0604020202020204" pitchFamily="34" charset="0"/>
                <a:cs typeface="Arial" panose="020B0604020202020204" pitchFamily="34" charset="0"/>
              </a:rPr>
              <a:t>Kemudian</a:t>
            </a:r>
            <a:r>
              <a:rPr lang="en-ID" sz="2133" dirty="0">
                <a:latin typeface="Arial" panose="020B0604020202020204" pitchFamily="34" charset="0"/>
                <a:cs typeface="Arial" panose="020B0604020202020204" pitchFamily="34" charset="0"/>
              </a:rPr>
              <a:t>, </a:t>
            </a:r>
            <a:r>
              <a:rPr lang="en-ID" sz="2133" dirty="0" err="1">
                <a:latin typeface="Arial" panose="020B0604020202020204" pitchFamily="34" charset="0"/>
                <a:cs typeface="Arial" panose="020B0604020202020204" pitchFamily="34" charset="0"/>
              </a:rPr>
              <a:t>tulis</a:t>
            </a:r>
            <a:r>
              <a:rPr lang="en-ID" sz="2133" dirty="0">
                <a:latin typeface="Arial" panose="020B0604020202020204" pitchFamily="34" charset="0"/>
                <a:cs typeface="Arial" panose="020B0604020202020204" pitchFamily="34" charset="0"/>
              </a:rPr>
              <a:t> pada </a:t>
            </a:r>
            <a:r>
              <a:rPr lang="en-ID" sz="2133" dirty="0" err="1">
                <a:latin typeface="Arial" panose="020B0604020202020204" pitchFamily="34" charset="0"/>
                <a:cs typeface="Arial" panose="020B0604020202020204" pitchFamily="34" charset="0"/>
              </a:rPr>
              <a:t>buku</a:t>
            </a:r>
            <a:r>
              <a:rPr lang="id-ID" sz="2133" dirty="0">
                <a:latin typeface="Arial" panose="020B0604020202020204" pitchFamily="34" charset="0"/>
                <a:cs typeface="Arial" panose="020B0604020202020204" pitchFamily="34" charset="0"/>
              </a:rPr>
              <a:t> </a:t>
            </a:r>
            <a:r>
              <a:rPr lang="en-ID" sz="2133" dirty="0" err="1">
                <a:latin typeface="Arial" panose="020B0604020202020204" pitchFamily="34" charset="0"/>
                <a:cs typeface="Arial" panose="020B0604020202020204" pitchFamily="34" charset="0"/>
              </a:rPr>
              <a:t>tugasmu</a:t>
            </a:r>
            <a:r>
              <a:rPr lang="id-ID" sz="2133" dirty="0">
                <a:latin typeface="Arial" panose="020B0604020202020204" pitchFamily="34" charset="0"/>
                <a:cs typeface="Arial" panose="020B0604020202020204" pitchFamily="34" charset="0"/>
              </a:rPr>
              <a:t>.</a:t>
            </a:r>
            <a:endParaRPr lang="en-ID" sz="2133" dirty="0">
              <a:latin typeface="Arial" panose="020B0604020202020204" pitchFamily="34" charset="0"/>
              <a:cs typeface="Arial" panose="020B0604020202020204" pitchFamily="34" charset="0"/>
            </a:endParaRPr>
          </a:p>
        </p:txBody>
      </p:sp>
      <p:grpSp>
        <p:nvGrpSpPr>
          <p:cNvPr id="21" name="Group 20">
            <a:extLst>
              <a:ext uri="{FF2B5EF4-FFF2-40B4-BE49-F238E27FC236}">
                <a16:creationId xmlns:a16="http://schemas.microsoft.com/office/drawing/2014/main" id="{8E67A777-39E6-4376-B86D-7A2420E4E388}"/>
              </a:ext>
            </a:extLst>
          </p:cNvPr>
          <p:cNvGrpSpPr/>
          <p:nvPr/>
        </p:nvGrpSpPr>
        <p:grpSpPr>
          <a:xfrm>
            <a:off x="190959" y="2367450"/>
            <a:ext cx="2625975" cy="2890448"/>
            <a:chOff x="190959" y="2367450"/>
            <a:chExt cx="2625975" cy="2890448"/>
          </a:xfrm>
        </p:grpSpPr>
        <p:pic>
          <p:nvPicPr>
            <p:cNvPr id="6" name="Picture 5">
              <a:extLst>
                <a:ext uri="{FF2B5EF4-FFF2-40B4-BE49-F238E27FC236}">
                  <a16:creationId xmlns:a16="http://schemas.microsoft.com/office/drawing/2014/main" id="{67A539E3-FE52-8982-E3DC-8FC3F92A321E}"/>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9944" t="8639" r="17565"/>
            <a:stretch/>
          </p:blipFill>
          <p:spPr>
            <a:xfrm>
              <a:off x="190959" y="2968405"/>
              <a:ext cx="2625975" cy="2289493"/>
            </a:xfrm>
            <a:prstGeom prst="rect">
              <a:avLst/>
            </a:prstGeom>
          </p:spPr>
        </p:pic>
        <p:sp>
          <p:nvSpPr>
            <p:cNvPr id="22" name="TextBox 21">
              <a:extLst>
                <a:ext uri="{FF2B5EF4-FFF2-40B4-BE49-F238E27FC236}">
                  <a16:creationId xmlns:a16="http://schemas.microsoft.com/office/drawing/2014/main" id="{49E5945B-977A-629C-737C-267A4EED4048}"/>
                </a:ext>
              </a:extLst>
            </p:cNvPr>
            <p:cNvSpPr txBox="1"/>
            <p:nvPr/>
          </p:nvSpPr>
          <p:spPr>
            <a:xfrm>
              <a:off x="514068" y="2367450"/>
              <a:ext cx="414202" cy="461665"/>
            </a:xfrm>
            <a:prstGeom prst="rect">
              <a:avLst/>
            </a:prstGeom>
            <a:solidFill>
              <a:srgbClr val="7030A0"/>
            </a:solidFill>
          </p:spPr>
          <p:txBody>
            <a:bodyPr wrap="square">
              <a:spAutoFit/>
            </a:bodyPr>
            <a:lstStyle/>
            <a:p>
              <a:r>
                <a:rPr lang="id-ID" sz="2400" i="1" dirty="0">
                  <a:solidFill>
                    <a:schemeClr val="bg1"/>
                  </a:solidFill>
                </a:rPr>
                <a:t>1</a:t>
              </a:r>
              <a:endParaRPr lang="en-ID" sz="2400" i="1" dirty="0">
                <a:solidFill>
                  <a:schemeClr val="bg1"/>
                </a:solidFill>
              </a:endParaRPr>
            </a:p>
          </p:txBody>
        </p:sp>
      </p:grpSp>
      <p:grpSp>
        <p:nvGrpSpPr>
          <p:cNvPr id="27" name="Group 26">
            <a:extLst>
              <a:ext uri="{FF2B5EF4-FFF2-40B4-BE49-F238E27FC236}">
                <a16:creationId xmlns:a16="http://schemas.microsoft.com/office/drawing/2014/main" id="{D19524E1-EAAC-3FA5-C356-ED2E73D9A45A}"/>
              </a:ext>
            </a:extLst>
          </p:cNvPr>
          <p:cNvGrpSpPr/>
          <p:nvPr/>
        </p:nvGrpSpPr>
        <p:grpSpPr>
          <a:xfrm>
            <a:off x="3000009" y="2381257"/>
            <a:ext cx="2170147" cy="2480586"/>
            <a:chOff x="3000009" y="2381257"/>
            <a:chExt cx="2170147" cy="2480586"/>
          </a:xfrm>
        </p:grpSpPr>
        <p:sp>
          <p:nvSpPr>
            <p:cNvPr id="23" name="TextBox 22">
              <a:extLst>
                <a:ext uri="{FF2B5EF4-FFF2-40B4-BE49-F238E27FC236}">
                  <a16:creationId xmlns:a16="http://schemas.microsoft.com/office/drawing/2014/main" id="{C072E17F-FBA2-877E-60FA-A6D12394E7BE}"/>
                </a:ext>
              </a:extLst>
            </p:cNvPr>
            <p:cNvSpPr txBox="1"/>
            <p:nvPr/>
          </p:nvSpPr>
          <p:spPr>
            <a:xfrm>
              <a:off x="3149365" y="2381257"/>
              <a:ext cx="392649" cy="461665"/>
            </a:xfrm>
            <a:prstGeom prst="rect">
              <a:avLst/>
            </a:prstGeom>
            <a:solidFill>
              <a:srgbClr val="7030A0"/>
            </a:solidFill>
          </p:spPr>
          <p:txBody>
            <a:bodyPr wrap="square">
              <a:spAutoFit/>
            </a:bodyPr>
            <a:lstStyle/>
            <a:p>
              <a:r>
                <a:rPr lang="id-ID" sz="2400" i="1" dirty="0">
                  <a:solidFill>
                    <a:schemeClr val="bg1"/>
                  </a:solidFill>
                </a:rPr>
                <a:t>2</a:t>
              </a:r>
              <a:endParaRPr lang="en-ID" sz="2400" i="1" dirty="0">
                <a:solidFill>
                  <a:schemeClr val="bg1"/>
                </a:solidFill>
              </a:endParaRPr>
            </a:p>
          </p:txBody>
        </p:sp>
        <p:pic>
          <p:nvPicPr>
            <p:cNvPr id="11" name="Picture 10">
              <a:extLst>
                <a:ext uri="{FF2B5EF4-FFF2-40B4-BE49-F238E27FC236}">
                  <a16:creationId xmlns:a16="http://schemas.microsoft.com/office/drawing/2014/main" id="{564C95DA-E27D-7A81-24F2-C3F151FD855A}"/>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4391" t="22619" r="31230" b="24161"/>
            <a:stretch/>
          </p:blipFill>
          <p:spPr>
            <a:xfrm>
              <a:off x="3000009" y="3179171"/>
              <a:ext cx="2170147" cy="1682672"/>
            </a:xfrm>
            <a:prstGeom prst="rect">
              <a:avLst/>
            </a:prstGeom>
          </p:spPr>
        </p:pic>
      </p:grpSp>
      <p:grpSp>
        <p:nvGrpSpPr>
          <p:cNvPr id="28" name="Group 27">
            <a:extLst>
              <a:ext uri="{FF2B5EF4-FFF2-40B4-BE49-F238E27FC236}">
                <a16:creationId xmlns:a16="http://schemas.microsoft.com/office/drawing/2014/main" id="{6BE85EA0-67A8-BE56-6BAA-06642548B559}"/>
              </a:ext>
            </a:extLst>
          </p:cNvPr>
          <p:cNvGrpSpPr/>
          <p:nvPr/>
        </p:nvGrpSpPr>
        <p:grpSpPr>
          <a:xfrm>
            <a:off x="5306373" y="2350221"/>
            <a:ext cx="4651443" cy="2640253"/>
            <a:chOff x="5306373" y="2350221"/>
            <a:chExt cx="4651443" cy="2640253"/>
          </a:xfrm>
        </p:grpSpPr>
        <p:sp>
          <p:nvSpPr>
            <p:cNvPr id="24" name="TextBox 23">
              <a:extLst>
                <a:ext uri="{FF2B5EF4-FFF2-40B4-BE49-F238E27FC236}">
                  <a16:creationId xmlns:a16="http://schemas.microsoft.com/office/drawing/2014/main" id="{DEA86188-A8A4-7DBE-2A54-FB0AB999D010}"/>
                </a:ext>
              </a:extLst>
            </p:cNvPr>
            <p:cNvSpPr txBox="1"/>
            <p:nvPr/>
          </p:nvSpPr>
          <p:spPr>
            <a:xfrm>
              <a:off x="5522399" y="2350221"/>
              <a:ext cx="368920" cy="461665"/>
            </a:xfrm>
            <a:prstGeom prst="rect">
              <a:avLst/>
            </a:prstGeom>
            <a:solidFill>
              <a:srgbClr val="7030A0"/>
            </a:solidFill>
          </p:spPr>
          <p:txBody>
            <a:bodyPr wrap="square">
              <a:spAutoFit/>
            </a:bodyPr>
            <a:lstStyle/>
            <a:p>
              <a:r>
                <a:rPr lang="id-ID" sz="2400" i="1" dirty="0">
                  <a:solidFill>
                    <a:schemeClr val="bg1"/>
                  </a:solidFill>
                </a:rPr>
                <a:t>3</a:t>
              </a:r>
              <a:endParaRPr lang="en-ID" sz="2400" i="1" dirty="0">
                <a:solidFill>
                  <a:schemeClr val="bg1"/>
                </a:solidFill>
              </a:endParaRPr>
            </a:p>
          </p:txBody>
        </p:sp>
        <p:grpSp>
          <p:nvGrpSpPr>
            <p:cNvPr id="16" name="Group 15">
              <a:extLst>
                <a:ext uri="{FF2B5EF4-FFF2-40B4-BE49-F238E27FC236}">
                  <a16:creationId xmlns:a16="http://schemas.microsoft.com/office/drawing/2014/main" id="{9F03257B-390F-DF8C-C73E-91EE66B5FF2E}"/>
                </a:ext>
              </a:extLst>
            </p:cNvPr>
            <p:cNvGrpSpPr/>
            <p:nvPr/>
          </p:nvGrpSpPr>
          <p:grpSpPr>
            <a:xfrm>
              <a:off x="5306373" y="2866306"/>
              <a:ext cx="4651443" cy="2124168"/>
              <a:chOff x="6438795" y="2369298"/>
              <a:chExt cx="4651443" cy="2124168"/>
            </a:xfrm>
          </p:grpSpPr>
          <p:pic>
            <p:nvPicPr>
              <p:cNvPr id="13" name="Picture 12">
                <a:extLst>
                  <a:ext uri="{FF2B5EF4-FFF2-40B4-BE49-F238E27FC236}">
                    <a16:creationId xmlns:a16="http://schemas.microsoft.com/office/drawing/2014/main" id="{F5E82409-1678-F3BA-F377-10999FEED0E1}"/>
                  </a:ext>
                </a:extLst>
              </p:cNvPr>
              <p:cNvPicPr>
                <a:picLocks noChangeAspect="1"/>
              </p:cNvPicPr>
              <p:nvPr/>
            </p:nvPicPr>
            <p:blipFill rotWithShape="1">
              <a:blip r:embed="rId5" cstate="print">
                <a:clrChange>
                  <a:clrFrom>
                    <a:srgbClr val="FFFFFF"/>
                  </a:clrFrom>
                  <a:clrTo>
                    <a:srgbClr val="FFFFFF">
                      <a:alpha val="0"/>
                    </a:srgbClr>
                  </a:clrTo>
                </a:clrChange>
                <a:extLst>
                  <a:ext uri="{BEBA8EAE-BF5A-486C-A8C5-ECC9F3942E4B}">
                    <a14:imgProps xmlns:a14="http://schemas.microsoft.com/office/drawing/2010/main">
                      <a14:imgLayer r:embed="rId6">
                        <a14:imgEffect>
                          <a14:backgroundRemoval t="18725" b="76998" l="25691" r="62248">
                            <a14:foregroundMark x1="47177" y1="27801" x2="47177" y2="27801"/>
                            <a14:foregroundMark x1="48361" y1="29046" x2="48361" y2="29046"/>
                            <a14:foregroundMark x1="45811" y1="27386" x2="45811" y2="27386"/>
                            <a14:foregroundMark x1="40164" y1="45090" x2="40164" y2="45090"/>
                            <a14:foregroundMark x1="39253" y1="46058" x2="39253" y2="46058"/>
                            <a14:foregroundMark x1="38889" y1="49378" x2="38889" y2="49378"/>
                            <a14:foregroundMark x1="46630" y1="68465" x2="46630" y2="68465"/>
                            <a14:foregroundMark x1="53279" y1="41494" x2="53279" y2="41494"/>
                            <a14:foregroundMark x1="49727" y1="43568" x2="49727" y2="43568"/>
                            <a14:foregroundMark x1="50091" y1="45090" x2="50091" y2="45090"/>
                            <a14:foregroundMark x1="50455" y1="46196" x2="50455" y2="46196"/>
                            <a14:foregroundMark x1="53461" y1="43015" x2="53461" y2="43015"/>
                            <a14:foregroundMark x1="53825" y1="44537" x2="53825" y2="44537"/>
                            <a14:foregroundMark x1="53005" y1="39834" x2="53005" y2="39834"/>
                            <a14:foregroundMark x1="43443" y1="30567" x2="43443" y2="30567"/>
                            <a14:foregroundMark x1="44353" y1="32365" x2="44353" y2="32365"/>
                            <a14:foregroundMark x1="45264" y1="32918" x2="45264" y2="32918"/>
                          </a14:backgroundRemoval>
                        </a14:imgEffect>
                      </a14:imgLayer>
                    </a14:imgProps>
                  </a:ext>
                  <a:ext uri="{28A0092B-C50C-407E-A947-70E740481C1C}">
                    <a14:useLocalDpi xmlns:a14="http://schemas.microsoft.com/office/drawing/2010/main" val="0"/>
                  </a:ext>
                </a:extLst>
              </a:blip>
              <a:srcRect l="25239" t="19155" r="38300" b="22441"/>
              <a:stretch/>
            </p:blipFill>
            <p:spPr>
              <a:xfrm>
                <a:off x="9425996" y="2738960"/>
                <a:ext cx="1664242" cy="1754506"/>
              </a:xfrm>
              <a:prstGeom prst="rect">
                <a:avLst/>
              </a:prstGeom>
            </p:spPr>
          </p:pic>
          <p:pic>
            <p:nvPicPr>
              <p:cNvPr id="18" name="Picture 17">
                <a:extLst>
                  <a:ext uri="{FF2B5EF4-FFF2-40B4-BE49-F238E27FC236}">
                    <a16:creationId xmlns:a16="http://schemas.microsoft.com/office/drawing/2014/main" id="{59B19066-450B-DD6A-5684-F307EB7FD317}"/>
                  </a:ext>
                </a:extLst>
              </p:cNvPr>
              <p:cNvPicPr>
                <a:picLocks noChangeAspect="1"/>
              </p:cNvPicPr>
              <p:nvPr/>
            </p:nvPicPr>
            <p:blipFill rotWithShape="1">
              <a:blip r:embed="rId7" cstate="print">
                <a:clrChange>
                  <a:clrFrom>
                    <a:srgbClr val="FFFFFF"/>
                  </a:clrFrom>
                  <a:clrTo>
                    <a:srgbClr val="FFFFFF">
                      <a:alpha val="0"/>
                    </a:srgbClr>
                  </a:clrTo>
                </a:clrChange>
                <a:extLst>
                  <a:ext uri="{BEBA8EAE-BF5A-486C-A8C5-ECC9F3942E4B}">
                    <a14:imgProps xmlns:a14="http://schemas.microsoft.com/office/drawing/2010/main">
                      <a14:imgLayer r:embed="rId8">
                        <a14:imgEffect>
                          <a14:backgroundRemoval t="1592" b="69609" l="572" r="32984">
                            <a14:foregroundMark x1="27645" y1="26918" x2="27645" y2="26918"/>
                            <a14:foregroundMark x1="24976" y1="24891" x2="24976" y2="24891"/>
                            <a14:foregroundMark x1="24404" y1="27496" x2="24404" y2="27496"/>
                            <a14:foregroundMark x1="4004" y1="59768" x2="4004" y2="59768"/>
                            <a14:foregroundMark x1="25453" y1="25615" x2="25453" y2="25615"/>
                            <a14:foregroundMark x1="22402" y1="28944" x2="22402" y2="28944"/>
                            <a14:foregroundMark x1="23546" y1="29378" x2="23546" y2="29378"/>
                            <a14:foregroundMark x1="24214" y1="29667" x2="24214" y2="29667"/>
                          </a14:backgroundRemoval>
                        </a14:imgEffect>
                      </a14:imgLayer>
                    </a14:imgProps>
                  </a:ext>
                  <a:ext uri="{28A0092B-C50C-407E-A947-70E740481C1C}">
                    <a14:useLocalDpi xmlns:a14="http://schemas.microsoft.com/office/drawing/2010/main" val="0"/>
                  </a:ext>
                </a:extLst>
              </a:blip>
              <a:srcRect l="1179" r="67623" b="30743"/>
              <a:stretch/>
            </p:blipFill>
            <p:spPr>
              <a:xfrm>
                <a:off x="6438795" y="2445986"/>
                <a:ext cx="1360711" cy="1988060"/>
              </a:xfrm>
              <a:prstGeom prst="rect">
                <a:avLst/>
              </a:prstGeom>
            </p:spPr>
          </p:pic>
          <p:pic>
            <p:nvPicPr>
              <p:cNvPr id="19" name="Picture 18">
                <a:extLst>
                  <a:ext uri="{FF2B5EF4-FFF2-40B4-BE49-F238E27FC236}">
                    <a16:creationId xmlns:a16="http://schemas.microsoft.com/office/drawing/2014/main" id="{E1D330E5-1881-C346-C3F3-D3BAF1BDD56B}"/>
                  </a:ext>
                </a:extLst>
              </p:cNvPr>
              <p:cNvPicPr>
                <a:picLocks noChangeAspect="1"/>
              </p:cNvPicPr>
              <p:nvPr/>
            </p:nvPicPr>
            <p:blipFill rotWithShape="1">
              <a:blip r:embed="rId9" cstate="print">
                <a:clrChange>
                  <a:clrFrom>
                    <a:srgbClr val="FFFFFF"/>
                  </a:clrFrom>
                  <a:clrTo>
                    <a:srgbClr val="FFFFFF">
                      <a:alpha val="0"/>
                    </a:srgbClr>
                  </a:clrTo>
                </a:clrChange>
                <a:extLst>
                  <a:ext uri="{BEBA8EAE-BF5A-486C-A8C5-ECC9F3942E4B}">
                    <a14:imgProps xmlns:a14="http://schemas.microsoft.com/office/drawing/2010/main">
                      <a14:imgLayer r:embed="rId8">
                        <a14:imgEffect>
                          <a14:backgroundRemoval t="4964" b="68846" l="744" r="32014">
                            <a14:foregroundMark x1="11630" y1="17656" x2="11630" y2="17656"/>
                            <a14:foregroundMark x1="27359" y1="26483" x2="27359" y2="26483"/>
                            <a14:foregroundMark x1="29743" y1="18090" x2="29743" y2="18090"/>
                            <a14:foregroundMark x1="23737" y1="23734" x2="23737" y2="23734"/>
                            <a14:foregroundMark x1="4099" y1="59479" x2="4099" y2="59479"/>
                            <a14:foregroundMark x1="2002" y1="63386" x2="2002" y2="63386"/>
                            <a14:foregroundMark x1="10867" y1="48625" x2="10867" y2="48625"/>
                            <a14:foregroundMark x1="10486" y1="51520" x2="10486" y2="51520"/>
                            <a14:foregroundMark x1="24881" y1="24747" x2="24881" y2="24747"/>
                            <a14:foregroundMark x1="15348" y1="16353" x2="15348" y2="16353"/>
                            <a14:foregroundMark x1="16397" y1="17077" x2="16397" y2="17077"/>
                            <a14:foregroundMark x1="13060" y1="20695" x2="13060" y2="20695"/>
                            <a14:foregroundMark x1="14204" y1="22287" x2="14204" y2="22287"/>
                            <a14:foregroundMark x1="14395" y1="15630" x2="14395" y2="15630"/>
                            <a14:foregroundMark x1="22688" y1="29233" x2="22688" y2="29233"/>
                            <a14:foregroundMark x1="21258" y1="28220" x2="21258" y2="28220"/>
                            <a14:foregroundMark x1="22974" y1="22865" x2="22974" y2="22865"/>
                            <a14:foregroundMark x1="23832" y1="29812" x2="23832" y2="29812"/>
                            <a14:foregroundMark x1="25548" y1="25760" x2="25548" y2="25760"/>
                            <a14:foregroundMark x1="12297" y1="19826" x2="12297" y2="19826"/>
                            <a14:foregroundMark x1="14776" y1="22865" x2="14776" y2="22865"/>
                          </a14:backgroundRemoval>
                        </a14:imgEffect>
                      </a14:imgLayer>
                    </a14:imgProps>
                  </a:ext>
                  <a:ext uri="{28A0092B-C50C-407E-A947-70E740481C1C}">
                    <a14:useLocalDpi xmlns:a14="http://schemas.microsoft.com/office/drawing/2010/main" val="0"/>
                  </a:ext>
                </a:extLst>
              </a:blip>
              <a:srcRect l="1179" r="67623" b="30743"/>
              <a:stretch/>
            </p:blipFill>
            <p:spPr>
              <a:xfrm flipH="1">
                <a:off x="8188046" y="2426946"/>
                <a:ext cx="1360711" cy="1988060"/>
              </a:xfrm>
              <a:prstGeom prst="rect">
                <a:avLst/>
              </a:prstGeom>
            </p:spPr>
          </p:pic>
          <p:sp>
            <p:nvSpPr>
              <p:cNvPr id="14" name="Rectangle 13">
                <a:extLst>
                  <a:ext uri="{FF2B5EF4-FFF2-40B4-BE49-F238E27FC236}">
                    <a16:creationId xmlns:a16="http://schemas.microsoft.com/office/drawing/2014/main" id="{17B18FF3-F655-ABDC-3325-A0960E75AE11}"/>
                  </a:ext>
                </a:extLst>
              </p:cNvPr>
              <p:cNvSpPr/>
              <p:nvPr/>
            </p:nvSpPr>
            <p:spPr>
              <a:xfrm>
                <a:off x="6473075" y="4434046"/>
                <a:ext cx="4210981"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Arc 14">
                <a:extLst>
                  <a:ext uri="{FF2B5EF4-FFF2-40B4-BE49-F238E27FC236}">
                    <a16:creationId xmlns:a16="http://schemas.microsoft.com/office/drawing/2014/main" id="{0B58A1A8-7C0E-FB7B-F463-C1A4FB19FE9C}"/>
                  </a:ext>
                </a:extLst>
              </p:cNvPr>
              <p:cNvSpPr/>
              <p:nvPr/>
            </p:nvSpPr>
            <p:spPr>
              <a:xfrm>
                <a:off x="7948189" y="2369298"/>
                <a:ext cx="2735867" cy="719173"/>
              </a:xfrm>
              <a:prstGeom prst="arc">
                <a:avLst/>
              </a:prstGeom>
              <a:ln w="12700">
                <a:solidFill>
                  <a:srgbClr val="7030A0"/>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a:p>
            </p:txBody>
          </p:sp>
        </p:grpSp>
      </p:grpSp>
      <p:grpSp>
        <p:nvGrpSpPr>
          <p:cNvPr id="29" name="Group 28">
            <a:extLst>
              <a:ext uri="{FF2B5EF4-FFF2-40B4-BE49-F238E27FC236}">
                <a16:creationId xmlns:a16="http://schemas.microsoft.com/office/drawing/2014/main" id="{4B2769B5-D198-C4E6-CD23-0747658A1B30}"/>
              </a:ext>
            </a:extLst>
          </p:cNvPr>
          <p:cNvGrpSpPr/>
          <p:nvPr/>
        </p:nvGrpSpPr>
        <p:grpSpPr>
          <a:xfrm>
            <a:off x="10116528" y="2405099"/>
            <a:ext cx="1501253" cy="2861449"/>
            <a:chOff x="10116528" y="2405099"/>
            <a:chExt cx="1501253" cy="2861449"/>
          </a:xfrm>
        </p:grpSpPr>
        <p:sp>
          <p:nvSpPr>
            <p:cNvPr id="26" name="TextBox 25">
              <a:extLst>
                <a:ext uri="{FF2B5EF4-FFF2-40B4-BE49-F238E27FC236}">
                  <a16:creationId xmlns:a16="http://schemas.microsoft.com/office/drawing/2014/main" id="{8383B2AA-6DEC-1E5F-12F9-4CB769445D16}"/>
                </a:ext>
              </a:extLst>
            </p:cNvPr>
            <p:cNvSpPr txBox="1"/>
            <p:nvPr/>
          </p:nvSpPr>
          <p:spPr>
            <a:xfrm>
              <a:off x="10116528" y="2405099"/>
              <a:ext cx="368920" cy="461665"/>
            </a:xfrm>
            <a:prstGeom prst="rect">
              <a:avLst/>
            </a:prstGeom>
            <a:solidFill>
              <a:srgbClr val="7030A0"/>
            </a:solidFill>
          </p:spPr>
          <p:txBody>
            <a:bodyPr wrap="square">
              <a:spAutoFit/>
            </a:bodyPr>
            <a:lstStyle/>
            <a:p>
              <a:r>
                <a:rPr lang="id-ID" sz="2400" i="1" dirty="0">
                  <a:solidFill>
                    <a:schemeClr val="bg1"/>
                  </a:solidFill>
                </a:rPr>
                <a:t>4</a:t>
              </a:r>
              <a:endParaRPr lang="en-ID" sz="2400" i="1" dirty="0">
                <a:solidFill>
                  <a:schemeClr val="bg1"/>
                </a:solidFill>
              </a:endParaRPr>
            </a:p>
          </p:txBody>
        </p:sp>
        <p:pic>
          <p:nvPicPr>
            <p:cNvPr id="20" name="Picture 19">
              <a:extLst>
                <a:ext uri="{FF2B5EF4-FFF2-40B4-BE49-F238E27FC236}">
                  <a16:creationId xmlns:a16="http://schemas.microsoft.com/office/drawing/2014/main" id="{EC9BB0CD-AFAF-A2B6-72C6-B5D40B9F9F26}"/>
                </a:ext>
              </a:extLst>
            </p:cNvPr>
            <p:cNvPicPr>
              <a:picLocks noChangeAspect="1"/>
            </p:cNvPicPr>
            <p:nvPr/>
          </p:nvPicPr>
          <p:blipFill rotWithShape="1">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l="2954" t="6323" r="62658" b="7507"/>
            <a:stretch/>
          </p:blipFill>
          <p:spPr>
            <a:xfrm>
              <a:off x="10333126" y="2811886"/>
              <a:ext cx="1284655" cy="2454662"/>
            </a:xfrm>
            <a:prstGeom prst="rect">
              <a:avLst/>
            </a:prstGeom>
          </p:spPr>
        </p:pic>
      </p:grpSp>
    </p:spTree>
    <p:extLst>
      <p:ext uri="{BB962C8B-B14F-4D97-AF65-F5344CB8AC3E}">
        <p14:creationId xmlns:p14="http://schemas.microsoft.com/office/powerpoint/2010/main" val="5216977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623561" y="1025960"/>
            <a:ext cx="7052247" cy="913199"/>
          </a:xfrm>
          <a:prstGeom prst="rect">
            <a:avLst/>
          </a:prstGeom>
        </p:spPr>
        <p:txBody>
          <a:bodyPr wrap="square">
            <a:spAutoFit/>
          </a:bodyPr>
          <a:lstStyle/>
          <a:p>
            <a:r>
              <a:rPr lang="fi-FI" sz="2667" b="1" dirty="0">
                <a:solidFill>
                  <a:srgbClr val="7030A0"/>
                </a:solidFill>
                <a:latin typeface="Arial" panose="020B0604020202020204" pitchFamily="34" charset="0"/>
                <a:cs typeface="Arial" panose="020B0604020202020204" pitchFamily="34" charset="0"/>
              </a:rPr>
              <a:t>Prosedur Pengukuran Kebugaran Jasmani</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10" name="TextBox 9">
            <a:extLst>
              <a:ext uri="{FF2B5EF4-FFF2-40B4-BE49-F238E27FC236}">
                <a16:creationId xmlns:a16="http://schemas.microsoft.com/office/drawing/2014/main" id="{1E254039-9750-160C-0A9F-D1C4DC2E2F4A}"/>
              </a:ext>
            </a:extLst>
          </p:cNvPr>
          <p:cNvSpPr txBox="1"/>
          <p:nvPr/>
        </p:nvSpPr>
        <p:spPr>
          <a:xfrm>
            <a:off x="1422051" y="2278730"/>
            <a:ext cx="9705296" cy="4154984"/>
          </a:xfrm>
          <a:prstGeom prst="rect">
            <a:avLst/>
          </a:prstGeom>
          <a:noFill/>
        </p:spPr>
        <p:txBody>
          <a:bodyPr wrap="square">
            <a:spAutoFit/>
          </a:bodyPr>
          <a:lstStyle/>
          <a:p>
            <a:r>
              <a:rPr lang="id-ID" sz="2400" dirty="0"/>
              <a:t>Cara melakukan tes kebugaran jasmani berupa menggantung</a:t>
            </a:r>
          </a:p>
          <a:p>
            <a:r>
              <a:rPr lang="id-ID" sz="2400" dirty="0"/>
              <a:t>adalah sebagai berikut.</a:t>
            </a:r>
          </a:p>
          <a:p>
            <a:pPr marL="342900" indent="-342900">
              <a:buFont typeface="Arial" panose="020B0604020202020204" pitchFamily="34" charset="0"/>
              <a:buChar char="•"/>
            </a:pPr>
            <a:r>
              <a:rPr lang="id-ID" sz="2400" dirty="0"/>
              <a:t>Berdiri di bawah palang tunggal, kedua tangan berpegangan pada palang selebar bahu, pegangan telapak tangan menghadap ke arah kepala atau pundak.</a:t>
            </a:r>
          </a:p>
          <a:p>
            <a:pPr marL="342900" indent="-342900">
              <a:buFont typeface="Arial" panose="020B0604020202020204" pitchFamily="34" charset="0"/>
              <a:buChar char="•"/>
            </a:pPr>
            <a:r>
              <a:rPr lang="id-ID" sz="2400" dirty="0"/>
              <a:t>Mengangkat tubuh dengan menekuk kedua siku lengan sehingga posisi dagu berada di atas palang tunggal. Gerakan diulang selama 60 detik (untuk putra). Apabila dagu tidak berada tepat di atas palang, gerakan tidak dihitung.</a:t>
            </a:r>
          </a:p>
          <a:p>
            <a:pPr marL="342900" indent="-342900">
              <a:buFont typeface="Arial" panose="020B0604020202020204" pitchFamily="34" charset="0"/>
              <a:buChar char="•"/>
            </a:pPr>
            <a:r>
              <a:rPr lang="id-ID" sz="2400" dirty="0"/>
              <a:t>Untuk putri, gerakan menahan badan dan posisi dagu di atas palang tunggal. Hasil yang dicatat adalah waktu yang dicapai sesuai ketentuan.</a:t>
            </a:r>
          </a:p>
        </p:txBody>
      </p:sp>
      <p:sp>
        <p:nvSpPr>
          <p:cNvPr id="8" name="TextBox 7">
            <a:extLst>
              <a:ext uri="{FF2B5EF4-FFF2-40B4-BE49-F238E27FC236}">
                <a16:creationId xmlns:a16="http://schemas.microsoft.com/office/drawing/2014/main" id="{A4A8C4D1-9284-C741-A82D-528DBE5AB8B0}"/>
              </a:ext>
            </a:extLst>
          </p:cNvPr>
          <p:cNvSpPr txBox="1"/>
          <p:nvPr/>
        </p:nvSpPr>
        <p:spPr>
          <a:xfrm>
            <a:off x="623561" y="1562208"/>
            <a:ext cx="11302276" cy="461665"/>
          </a:xfrm>
          <a:prstGeom prst="rect">
            <a:avLst/>
          </a:prstGeom>
          <a:noFill/>
        </p:spPr>
        <p:txBody>
          <a:bodyPr wrap="square">
            <a:spAutoFit/>
          </a:bodyPr>
          <a:lstStyle/>
          <a:p>
            <a:r>
              <a:rPr lang="fi-FI" sz="2400" i="1" dirty="0">
                <a:solidFill>
                  <a:srgbClr val="7030A0"/>
                </a:solidFill>
              </a:rPr>
              <a:t>Tes gantung angkat tubuh (putra) dan tes gantung siku tekuk</a:t>
            </a:r>
            <a:r>
              <a:rPr lang="id-ID" sz="2400" i="1" dirty="0">
                <a:solidFill>
                  <a:srgbClr val="7030A0"/>
                </a:solidFill>
              </a:rPr>
              <a:t> </a:t>
            </a:r>
            <a:r>
              <a:rPr lang="fi-FI" sz="2400" i="1" dirty="0">
                <a:solidFill>
                  <a:srgbClr val="7030A0"/>
                </a:solidFill>
              </a:rPr>
              <a:t>(putri)</a:t>
            </a:r>
            <a:endParaRPr lang="en-ID" sz="2400" i="1" dirty="0">
              <a:solidFill>
                <a:srgbClr val="7030A0"/>
              </a:solidFill>
            </a:endParaRPr>
          </a:p>
        </p:txBody>
      </p:sp>
    </p:spTree>
    <p:extLst>
      <p:ext uri="{BB962C8B-B14F-4D97-AF65-F5344CB8AC3E}">
        <p14:creationId xmlns:p14="http://schemas.microsoft.com/office/powerpoint/2010/main" val="252381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203200" y="1094467"/>
            <a:ext cx="11479880"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1. </a:t>
            </a:r>
            <a:r>
              <a:rPr lang="nb-NO" sz="2667" b="1" dirty="0">
                <a:solidFill>
                  <a:srgbClr val="7030A0"/>
                </a:solidFill>
                <a:latin typeface="Arial" panose="020B0604020202020204" pitchFamily="34" charset="0"/>
                <a:cs typeface="Arial" panose="020B0604020202020204" pitchFamily="34" charset="0"/>
              </a:rPr>
              <a:t>Manfaat Kebugaran Jasmani </a:t>
            </a:r>
            <a:r>
              <a:rPr lang="id-ID" sz="2667" b="1" dirty="0">
                <a:solidFill>
                  <a:srgbClr val="7030A0"/>
                </a:solidFill>
                <a:latin typeface="Arial" panose="020B0604020202020204" pitchFamily="34" charset="0"/>
                <a:cs typeface="Arial" panose="020B0604020202020204" pitchFamily="34" charset="0"/>
              </a:rPr>
              <a:t>u</a:t>
            </a:r>
            <a:r>
              <a:rPr lang="nb-NO" sz="2667" b="1" dirty="0">
                <a:solidFill>
                  <a:srgbClr val="7030A0"/>
                </a:solidFill>
                <a:latin typeface="Arial" panose="020B0604020202020204" pitchFamily="34" charset="0"/>
                <a:cs typeface="Arial" panose="020B0604020202020204" pitchFamily="34" charset="0"/>
              </a:rPr>
              <a:t>ntuk Pembentukan Gerak</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8" name="TextBox 7">
            <a:extLst>
              <a:ext uri="{FF2B5EF4-FFF2-40B4-BE49-F238E27FC236}">
                <a16:creationId xmlns:a16="http://schemas.microsoft.com/office/drawing/2014/main" id="{DB9DD07B-0A34-9A31-E98D-73741A3E3307}"/>
              </a:ext>
            </a:extLst>
          </p:cNvPr>
          <p:cNvSpPr txBox="1"/>
          <p:nvPr/>
        </p:nvSpPr>
        <p:spPr>
          <a:xfrm>
            <a:off x="203200" y="344606"/>
            <a:ext cx="7258258" cy="584775"/>
          </a:xfrm>
          <a:prstGeom prst="rect">
            <a:avLst/>
          </a:prstGeom>
          <a:noFill/>
        </p:spPr>
        <p:txBody>
          <a:bodyPr wrap="square">
            <a:spAutoFit/>
          </a:bodyPr>
          <a:lstStyle/>
          <a:p>
            <a:r>
              <a:rPr lang="id-ID" sz="3200" b="1" dirty="0">
                <a:solidFill>
                  <a:srgbClr val="7030A0"/>
                </a:solidFill>
                <a:latin typeface="Arial" panose="020B0604020202020204" pitchFamily="34" charset="0"/>
                <a:cs typeface="Arial" panose="020B0604020202020204" pitchFamily="34" charset="0"/>
              </a:rPr>
              <a:t>A. Manfaat Kebugaran Jasmani</a:t>
            </a:r>
            <a:endParaRPr lang="en-ID" sz="3200" dirty="0">
              <a:solidFill>
                <a:srgbClr val="7030A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414249" y="1651987"/>
            <a:ext cx="10667734" cy="3359061"/>
          </a:xfrm>
          <a:prstGeom prst="rect">
            <a:avLst/>
          </a:prstGeom>
          <a:noFill/>
        </p:spPr>
        <p:txBody>
          <a:bodyPr wrap="square">
            <a:spAutoFit/>
          </a:bodyPr>
          <a:lstStyle/>
          <a:p>
            <a:pPr>
              <a:lnSpc>
                <a:spcPct val="150000"/>
              </a:lnSpc>
            </a:pPr>
            <a:r>
              <a:rPr lang="sv-SE" sz="2400" dirty="0"/>
              <a:t>Manfaat kebugaran jasmani dalam pembentukan gerak antara</a:t>
            </a:r>
            <a:r>
              <a:rPr lang="id-ID" sz="2400" dirty="0"/>
              <a:t> </a:t>
            </a:r>
            <a:r>
              <a:rPr lang="sv-SE" sz="2400" dirty="0"/>
              <a:t>lain sebagai berikut.</a:t>
            </a:r>
          </a:p>
          <a:p>
            <a:pPr marL="342900" indent="-342900">
              <a:lnSpc>
                <a:spcPct val="150000"/>
              </a:lnSpc>
              <a:buFont typeface="Arial" panose="020B0604020202020204" pitchFamily="34" charset="0"/>
              <a:buChar char="•"/>
            </a:pPr>
            <a:r>
              <a:rPr lang="sv-SE" sz="2400" dirty="0"/>
              <a:t>Memenuhi dan menyalurkan keinginan untuk bergerak.</a:t>
            </a:r>
          </a:p>
          <a:p>
            <a:pPr marL="342900" indent="-342900">
              <a:lnSpc>
                <a:spcPct val="150000"/>
              </a:lnSpc>
              <a:buFont typeface="Arial" panose="020B0604020202020204" pitchFamily="34" charset="0"/>
              <a:buChar char="•"/>
            </a:pPr>
            <a:r>
              <a:rPr lang="sv-SE" sz="2400" dirty="0"/>
              <a:t>Penghayatan terhadap, waktu, dan bentuk, serta mengembangkan</a:t>
            </a:r>
            <a:r>
              <a:rPr lang="id-ID" sz="2400" dirty="0"/>
              <a:t> </a:t>
            </a:r>
            <a:r>
              <a:rPr lang="sv-SE" sz="2400" dirty="0"/>
              <a:t>rasa irama.</a:t>
            </a:r>
          </a:p>
          <a:p>
            <a:pPr marL="342900" indent="-342900">
              <a:lnSpc>
                <a:spcPct val="150000"/>
              </a:lnSpc>
              <a:buFont typeface="Arial" panose="020B0604020202020204" pitchFamily="34" charset="0"/>
              <a:buChar char="•"/>
            </a:pPr>
            <a:r>
              <a:rPr lang="sv-SE" sz="2400" dirty="0"/>
              <a:t>Mengenal kemampuan gerak pada diri sendiri.</a:t>
            </a:r>
          </a:p>
          <a:p>
            <a:pPr marL="342900" indent="-342900">
              <a:lnSpc>
                <a:spcPct val="150000"/>
              </a:lnSpc>
              <a:buFont typeface="Arial" panose="020B0604020202020204" pitchFamily="34" charset="0"/>
              <a:buChar char="•"/>
            </a:pPr>
            <a:r>
              <a:rPr lang="sv-SE" sz="2400" dirty="0"/>
              <a:t>Memiliki kemampuan gerak dan mengembangkan sikap.</a:t>
            </a:r>
          </a:p>
          <a:p>
            <a:pPr marL="342900" indent="-342900">
              <a:lnSpc>
                <a:spcPct val="150000"/>
              </a:lnSpc>
              <a:buFont typeface="Arial" panose="020B0604020202020204" pitchFamily="34" charset="0"/>
              <a:buChar char="•"/>
            </a:pPr>
            <a:r>
              <a:rPr lang="sv-SE" sz="2400" dirty="0"/>
              <a:t>Memperkaya dan memperluas kemampuan gerak.</a:t>
            </a:r>
            <a:endParaRPr lang="id-ID" sz="2400" dirty="0"/>
          </a:p>
        </p:txBody>
      </p:sp>
      <p:pic>
        <p:nvPicPr>
          <p:cNvPr id="5" name="Picture 4">
            <a:extLst>
              <a:ext uri="{FF2B5EF4-FFF2-40B4-BE49-F238E27FC236}">
                <a16:creationId xmlns:a16="http://schemas.microsoft.com/office/drawing/2014/main" id="{BAEA2E68-8BDE-112D-A231-C23106B49A2E}"/>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354" t="10945" r="50000" b="5026"/>
          <a:stretch/>
        </p:blipFill>
        <p:spPr>
          <a:xfrm>
            <a:off x="8856038" y="2825568"/>
            <a:ext cx="3167374" cy="4032432"/>
          </a:xfrm>
          <a:prstGeom prst="rect">
            <a:avLst/>
          </a:prstGeom>
        </p:spPr>
      </p:pic>
    </p:spTree>
    <p:extLst>
      <p:ext uri="{BB962C8B-B14F-4D97-AF65-F5344CB8AC3E}">
        <p14:creationId xmlns:p14="http://schemas.microsoft.com/office/powerpoint/2010/main" val="2180933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540728" y="372529"/>
            <a:ext cx="8057363" cy="1734129"/>
          </a:xfrm>
          <a:prstGeom prst="rect">
            <a:avLst/>
          </a:prstGeom>
        </p:spPr>
        <p:txBody>
          <a:bodyPr wrap="square">
            <a:spAutoFit/>
          </a:bodyPr>
          <a:lstStyle/>
          <a:p>
            <a:pPr marL="355600" indent="-355600">
              <a:lnSpc>
                <a:spcPct val="150000"/>
              </a:lnSpc>
            </a:pPr>
            <a:r>
              <a:rPr lang="id-ID" sz="2667" b="1" dirty="0">
                <a:solidFill>
                  <a:srgbClr val="7030A0"/>
                </a:solidFill>
                <a:latin typeface="Arial" panose="020B0604020202020204" pitchFamily="34" charset="0"/>
                <a:cs typeface="Arial" panose="020B0604020202020204" pitchFamily="34" charset="0"/>
              </a:rPr>
              <a:t>2. Manfaat Kebugaran Jasmani untuk Pembentukan Prestasi</a:t>
            </a: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851416" y="1628507"/>
            <a:ext cx="10799856" cy="3600986"/>
          </a:xfrm>
          <a:prstGeom prst="rect">
            <a:avLst/>
          </a:prstGeom>
          <a:noFill/>
        </p:spPr>
        <p:txBody>
          <a:bodyPr wrap="square">
            <a:spAutoFit/>
          </a:bodyPr>
          <a:lstStyle/>
          <a:p>
            <a:r>
              <a:rPr lang="id-ID" sz="2400" dirty="0"/>
              <a:t>Manfaat kebugaran jasmani dalam pembentukan prestasi antara lain sebagai berikut.</a:t>
            </a:r>
          </a:p>
          <a:p>
            <a:pPr marL="342900" indent="-342900">
              <a:lnSpc>
                <a:spcPct val="150000"/>
              </a:lnSpc>
              <a:buFont typeface="Arial" panose="020B0604020202020204" pitchFamily="34" charset="0"/>
              <a:buChar char="•"/>
            </a:pPr>
            <a:r>
              <a:rPr lang="id-ID" sz="2400" dirty="0"/>
              <a:t>Mengembangkan kemampuan belajar optimal.</a:t>
            </a:r>
          </a:p>
          <a:p>
            <a:pPr marL="342900" indent="-342900">
              <a:buFont typeface="Arial" panose="020B0604020202020204" pitchFamily="34" charset="0"/>
              <a:buChar char="•"/>
            </a:pPr>
            <a:r>
              <a:rPr lang="id-ID" sz="2400" dirty="0"/>
              <a:t>Belajar mengarahkan diri pada pencapaian prestasi, seperti kemampuan, konsentrasi, keuletan, kewaspadaan, dan kepercayaan pada diri sendiri.</a:t>
            </a:r>
          </a:p>
          <a:p>
            <a:pPr marL="342900" indent="-342900">
              <a:lnSpc>
                <a:spcPct val="150000"/>
              </a:lnSpc>
              <a:buFont typeface="Arial" panose="020B0604020202020204" pitchFamily="34" charset="0"/>
              <a:buChar char="•"/>
            </a:pPr>
            <a:r>
              <a:rPr lang="id-ID" sz="2400" dirty="0"/>
              <a:t>Penguasaan emosi.</a:t>
            </a:r>
          </a:p>
          <a:p>
            <a:pPr marL="342900" indent="-342900">
              <a:lnSpc>
                <a:spcPct val="150000"/>
              </a:lnSpc>
              <a:buFont typeface="Arial" panose="020B0604020202020204" pitchFamily="34" charset="0"/>
              <a:buChar char="•"/>
            </a:pPr>
            <a:r>
              <a:rPr lang="id-ID" sz="2400" dirty="0"/>
              <a:t>Belajar mengenal kemampuan dan keterbatasan diri.</a:t>
            </a:r>
          </a:p>
          <a:p>
            <a:pPr marL="342900" indent="-342900">
              <a:buFont typeface="Arial" panose="020B0604020202020204" pitchFamily="34" charset="0"/>
              <a:buChar char="•"/>
            </a:pPr>
            <a:r>
              <a:rPr lang="id-ID" sz="2400" dirty="0"/>
              <a:t>Meningkatkan sikap yang tepat terhadap nilai yang nyata dalam kehidupan sehari-hari.</a:t>
            </a:r>
          </a:p>
        </p:txBody>
      </p:sp>
      <p:pic>
        <p:nvPicPr>
          <p:cNvPr id="3" name="Picture 2">
            <a:extLst>
              <a:ext uri="{FF2B5EF4-FFF2-40B4-BE49-F238E27FC236}">
                <a16:creationId xmlns:a16="http://schemas.microsoft.com/office/drawing/2014/main" id="{309898B1-94DF-E26F-5B92-73E100455B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20296">
            <a:off x="9933666" y="4713081"/>
            <a:ext cx="1810324" cy="1810324"/>
          </a:xfrm>
          <a:prstGeom prst="rect">
            <a:avLst/>
          </a:prstGeom>
        </p:spPr>
      </p:pic>
    </p:spTree>
    <p:extLst>
      <p:ext uri="{BB962C8B-B14F-4D97-AF65-F5344CB8AC3E}">
        <p14:creationId xmlns:p14="http://schemas.microsoft.com/office/powerpoint/2010/main" val="3948946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540728" y="372529"/>
            <a:ext cx="8057363" cy="1734129"/>
          </a:xfrm>
          <a:prstGeom prst="rect">
            <a:avLst/>
          </a:prstGeom>
        </p:spPr>
        <p:txBody>
          <a:bodyPr wrap="square">
            <a:spAutoFit/>
          </a:bodyPr>
          <a:lstStyle/>
          <a:p>
            <a:pPr marL="355600" indent="-355600">
              <a:lnSpc>
                <a:spcPct val="150000"/>
              </a:lnSpc>
            </a:pPr>
            <a:r>
              <a:rPr lang="id-ID" sz="2667" b="1" dirty="0">
                <a:solidFill>
                  <a:srgbClr val="7030A0"/>
                </a:solidFill>
                <a:latin typeface="Arial" panose="020B0604020202020204" pitchFamily="34" charset="0"/>
                <a:cs typeface="Arial" panose="020B0604020202020204" pitchFamily="34" charset="0"/>
              </a:rPr>
              <a:t>3. Manfaat Kebugaran Jasmani untuk Pertumbuhan Sosial</a:t>
            </a: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3853924" y="1829701"/>
            <a:ext cx="7678435" cy="4154984"/>
          </a:xfrm>
          <a:prstGeom prst="rect">
            <a:avLst/>
          </a:prstGeom>
          <a:noFill/>
        </p:spPr>
        <p:txBody>
          <a:bodyPr wrap="square">
            <a:spAutoFit/>
          </a:bodyPr>
          <a:lstStyle/>
          <a:p>
            <a:r>
              <a:rPr lang="id-ID" sz="2400" dirty="0"/>
              <a:t>Manfaat kebugaran jasmani dalam pertumbuhan sosial antara lain sebagai berikut.</a:t>
            </a:r>
          </a:p>
          <a:p>
            <a:pPr marL="342900" indent="-342900">
              <a:buFont typeface="Arial" panose="020B0604020202020204" pitchFamily="34" charset="0"/>
              <a:buChar char="•"/>
            </a:pPr>
            <a:r>
              <a:rPr lang="id-ID" sz="2400" dirty="0"/>
              <a:t>Menumbuhkan semangat belajar dan bekerja sama dalam kelompok.</a:t>
            </a:r>
          </a:p>
          <a:p>
            <a:pPr marL="342900" indent="-342900">
              <a:buFont typeface="Arial" panose="020B0604020202020204" pitchFamily="34" charset="0"/>
              <a:buChar char="•"/>
            </a:pPr>
            <a:r>
              <a:rPr lang="id-ID" sz="2400" dirty="0"/>
              <a:t>Mengembangkan rasa peduli terhadap masyarakat dan pengakuan terhadap orang lain sebagai pribadi.</a:t>
            </a:r>
          </a:p>
          <a:p>
            <a:pPr marL="342900" indent="-342900">
              <a:buFont typeface="Arial" panose="020B0604020202020204" pitchFamily="34" charset="0"/>
              <a:buChar char="•"/>
            </a:pPr>
            <a:r>
              <a:rPr lang="id-ID" sz="2400" dirty="0"/>
              <a:t>Belajar bertanggung jawab terhadap orang lain dan memberi pertolongan, perlindungan, serta rasa pengorbanan.</a:t>
            </a:r>
          </a:p>
          <a:p>
            <a:pPr marL="342900" indent="-342900">
              <a:buFont typeface="Arial" panose="020B0604020202020204" pitchFamily="34" charset="0"/>
              <a:buChar char="•"/>
            </a:pPr>
            <a:r>
              <a:rPr lang="id-ID" sz="2400" dirty="0"/>
              <a:t>Mengenal cara lain untuk melepas lelah dalam mengisi waktu senggang.</a:t>
            </a:r>
          </a:p>
        </p:txBody>
      </p:sp>
      <p:pic>
        <p:nvPicPr>
          <p:cNvPr id="5" name="Picture 4">
            <a:extLst>
              <a:ext uri="{FF2B5EF4-FFF2-40B4-BE49-F238E27FC236}">
                <a16:creationId xmlns:a16="http://schemas.microsoft.com/office/drawing/2014/main" id="{44DAF58D-4F18-9A8C-376B-88FBD8B9B5B2}"/>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0817" t="17711" b="12734"/>
          <a:stretch/>
        </p:blipFill>
        <p:spPr>
          <a:xfrm>
            <a:off x="409432" y="1937982"/>
            <a:ext cx="3316406" cy="3465407"/>
          </a:xfrm>
          <a:prstGeom prst="rect">
            <a:avLst/>
          </a:prstGeom>
        </p:spPr>
      </p:pic>
    </p:spTree>
    <p:extLst>
      <p:ext uri="{BB962C8B-B14F-4D97-AF65-F5344CB8AC3E}">
        <p14:creationId xmlns:p14="http://schemas.microsoft.com/office/powerpoint/2010/main" val="681634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540728" y="372529"/>
            <a:ext cx="8057363" cy="1734129"/>
          </a:xfrm>
          <a:prstGeom prst="rect">
            <a:avLst/>
          </a:prstGeom>
        </p:spPr>
        <p:txBody>
          <a:bodyPr wrap="square">
            <a:spAutoFit/>
          </a:bodyPr>
          <a:lstStyle/>
          <a:p>
            <a:pPr marL="355600" indent="-355600">
              <a:lnSpc>
                <a:spcPct val="150000"/>
              </a:lnSpc>
            </a:pPr>
            <a:r>
              <a:rPr lang="id-ID" sz="2667" b="1" dirty="0">
                <a:solidFill>
                  <a:srgbClr val="7030A0"/>
                </a:solidFill>
                <a:latin typeface="Arial" panose="020B0604020202020204" pitchFamily="34" charset="0"/>
                <a:cs typeface="Arial" panose="020B0604020202020204" pitchFamily="34" charset="0"/>
              </a:rPr>
              <a:t>4. Manfaat Kebugaran Jasmani untuk Pertumbuhan Badan</a:t>
            </a:r>
          </a:p>
          <a:p>
            <a:endParaRPr lang="en-US" sz="2667" b="1" dirty="0">
              <a:solidFill>
                <a:srgbClr val="7030A0"/>
              </a:solidFill>
              <a:latin typeface="Arial" panose="020B0604020202020204" pitchFamily="34" charset="0"/>
              <a:cs typeface="Arial"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846160" y="1720519"/>
            <a:ext cx="8420669" cy="3913059"/>
          </a:xfrm>
          <a:prstGeom prst="rect">
            <a:avLst/>
          </a:prstGeom>
          <a:noFill/>
        </p:spPr>
        <p:txBody>
          <a:bodyPr wrap="square">
            <a:spAutoFit/>
          </a:bodyPr>
          <a:lstStyle/>
          <a:p>
            <a:pPr marL="342900" indent="-342900">
              <a:lnSpc>
                <a:spcPct val="150000"/>
              </a:lnSpc>
              <a:buFont typeface="Arial" panose="020B0604020202020204" pitchFamily="34" charset="0"/>
              <a:buChar char="•"/>
            </a:pPr>
            <a:r>
              <a:rPr lang="id-ID" sz="2400" dirty="0"/>
              <a:t>Manfaat kebugaran jasmani dalam pertumbuhan badan antara lain meningkatkan kesehatan jasmani dan rasa tanggung jawab untuk membiasakan pola hidup sehat. </a:t>
            </a:r>
          </a:p>
          <a:p>
            <a:pPr marL="342900" indent="-342900">
              <a:lnSpc>
                <a:spcPct val="150000"/>
              </a:lnSpc>
              <a:buFont typeface="Arial" panose="020B0604020202020204" pitchFamily="34" charset="0"/>
              <a:buChar char="•"/>
            </a:pPr>
            <a:r>
              <a:rPr lang="id-ID" sz="2400" dirty="0"/>
              <a:t>Kesegaran jasmani diperlukan bagi usia sekolah untuk mempertahankan kesehatan, mengatasi stres lingkungan, dan melakukan aktivitas sehari-hari, terutama kegiatan belajar di dalam kelas.</a:t>
            </a:r>
          </a:p>
        </p:txBody>
      </p:sp>
      <p:pic>
        <p:nvPicPr>
          <p:cNvPr id="3" name="Picture 2">
            <a:extLst>
              <a:ext uri="{FF2B5EF4-FFF2-40B4-BE49-F238E27FC236}">
                <a16:creationId xmlns:a16="http://schemas.microsoft.com/office/drawing/2014/main" id="{D7FA2352-A895-FD4D-4D0D-E2E4A274A766}"/>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70391" r="3909"/>
          <a:stretch/>
        </p:blipFill>
        <p:spPr>
          <a:xfrm>
            <a:off x="9444251" y="1720519"/>
            <a:ext cx="1629150" cy="5022376"/>
          </a:xfrm>
          <a:prstGeom prst="rect">
            <a:avLst/>
          </a:prstGeom>
        </p:spPr>
      </p:pic>
    </p:spTree>
    <p:extLst>
      <p:ext uri="{BB962C8B-B14F-4D97-AF65-F5344CB8AC3E}">
        <p14:creationId xmlns:p14="http://schemas.microsoft.com/office/powerpoint/2010/main" val="1885009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9F692CD8-61C2-FB31-4733-5F9DF12681E9}"/>
              </a:ext>
            </a:extLst>
          </p:cNvPr>
          <p:cNvSpPr/>
          <p:nvPr/>
        </p:nvSpPr>
        <p:spPr>
          <a:xfrm>
            <a:off x="203199" y="1533937"/>
            <a:ext cx="3795595" cy="913199"/>
          </a:xfrm>
          <a:prstGeom prst="rect">
            <a:avLst/>
          </a:prstGeom>
        </p:spPr>
        <p:txBody>
          <a:bodyPr wrap="square">
            <a:spAutoFit/>
          </a:bodyPr>
          <a:lstStyle/>
          <a:p>
            <a:r>
              <a:rPr lang="id-ID" sz="2667" b="1" dirty="0">
                <a:solidFill>
                  <a:srgbClr val="7030A0"/>
                </a:solidFill>
                <a:latin typeface="Arial" panose="020B0604020202020204" pitchFamily="34" charset="0"/>
                <a:cs typeface="Arial" panose="020B0604020202020204" pitchFamily="34" charset="0"/>
              </a:rPr>
              <a:t>1. </a:t>
            </a:r>
            <a:r>
              <a:rPr lang="nb-NO" sz="2667" b="1" dirty="0">
                <a:solidFill>
                  <a:srgbClr val="7030A0"/>
                </a:solidFill>
                <a:latin typeface="Arial" panose="020B0604020202020204" pitchFamily="34" charset="0"/>
                <a:cs typeface="Arial" panose="020B0604020202020204" pitchFamily="34" charset="0"/>
              </a:rPr>
              <a:t>Komposisi Tubuh</a:t>
            </a:r>
            <a:endParaRPr lang="id-ID" sz="2667" b="1" dirty="0">
              <a:solidFill>
                <a:srgbClr val="7030A0"/>
              </a:solidFill>
              <a:latin typeface="Arial" panose="020B0604020202020204" pitchFamily="34" charset="0"/>
              <a:cs typeface="Arial" panose="020B0604020202020204" pitchFamily="34" charset="0"/>
            </a:endParaRPr>
          </a:p>
          <a:p>
            <a:endParaRPr lang="en-US" sz="2667" b="1" dirty="0">
              <a:solidFill>
                <a:srgbClr val="7030A0"/>
              </a:solidFill>
              <a:latin typeface="Arial" panose="020B0604020202020204" pitchFamily="34" charset="0"/>
              <a:cs typeface="Arial" pitchFamily="34" charset="0"/>
            </a:endParaRPr>
          </a:p>
        </p:txBody>
      </p:sp>
      <p:sp>
        <p:nvSpPr>
          <p:cNvPr id="8" name="TextBox 7">
            <a:extLst>
              <a:ext uri="{FF2B5EF4-FFF2-40B4-BE49-F238E27FC236}">
                <a16:creationId xmlns:a16="http://schemas.microsoft.com/office/drawing/2014/main" id="{DB9DD07B-0A34-9A31-E98D-73741A3E3307}"/>
              </a:ext>
            </a:extLst>
          </p:cNvPr>
          <p:cNvSpPr txBox="1"/>
          <p:nvPr/>
        </p:nvSpPr>
        <p:spPr>
          <a:xfrm>
            <a:off x="203199" y="344606"/>
            <a:ext cx="8531367" cy="1077218"/>
          </a:xfrm>
          <a:prstGeom prst="rect">
            <a:avLst/>
          </a:prstGeom>
          <a:noFill/>
        </p:spPr>
        <p:txBody>
          <a:bodyPr wrap="square">
            <a:spAutoFit/>
          </a:bodyPr>
          <a:lstStyle/>
          <a:p>
            <a:pPr marL="531813" indent="-531813"/>
            <a:r>
              <a:rPr lang="id-ID" sz="3200" b="1" dirty="0">
                <a:solidFill>
                  <a:srgbClr val="7030A0"/>
                </a:solidFill>
                <a:latin typeface="Arial" panose="020B0604020202020204" pitchFamily="34" charset="0"/>
                <a:cs typeface="Arial" panose="020B0604020202020204" pitchFamily="34" charset="0"/>
              </a:rPr>
              <a:t>B. </a:t>
            </a:r>
            <a:r>
              <a:rPr lang="fi-FI" sz="3200" b="1" dirty="0">
                <a:solidFill>
                  <a:srgbClr val="7030A0"/>
                </a:solidFill>
                <a:latin typeface="Arial" panose="020B0604020202020204" pitchFamily="34" charset="0"/>
                <a:cs typeface="Arial" panose="020B0604020202020204" pitchFamily="34" charset="0"/>
              </a:rPr>
              <a:t>Komposisi Tubuh dan Latihan Peningkatan</a:t>
            </a:r>
            <a:r>
              <a:rPr lang="id-ID" sz="3200" b="1" dirty="0">
                <a:solidFill>
                  <a:srgbClr val="7030A0"/>
                </a:solidFill>
                <a:latin typeface="Arial" panose="020B0604020202020204" pitchFamily="34" charset="0"/>
                <a:cs typeface="Arial" panose="020B0604020202020204" pitchFamily="34" charset="0"/>
              </a:rPr>
              <a:t> </a:t>
            </a:r>
            <a:r>
              <a:rPr lang="fi-FI" sz="3200" b="1" dirty="0">
                <a:solidFill>
                  <a:srgbClr val="7030A0"/>
                </a:solidFill>
                <a:latin typeface="Arial" panose="020B0604020202020204" pitchFamily="34" charset="0"/>
                <a:cs typeface="Arial" panose="020B0604020202020204" pitchFamily="34" charset="0"/>
              </a:rPr>
              <a:t>Kebugaran Jasmani</a:t>
            </a:r>
            <a:endParaRPr lang="en-ID" sz="3200" dirty="0">
              <a:solidFill>
                <a:srgbClr val="7030A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04B79351-863C-77F8-F88B-92633B621196}"/>
              </a:ext>
            </a:extLst>
          </p:cNvPr>
          <p:cNvSpPr txBox="1"/>
          <p:nvPr/>
        </p:nvSpPr>
        <p:spPr>
          <a:xfrm>
            <a:off x="625298" y="2148707"/>
            <a:ext cx="11363503" cy="3805337"/>
          </a:xfrm>
          <a:prstGeom prst="rect">
            <a:avLst/>
          </a:prstGeom>
          <a:noFill/>
        </p:spPr>
        <p:txBody>
          <a:bodyPr wrap="square">
            <a:spAutoFit/>
          </a:bodyPr>
          <a:lstStyle/>
          <a:p>
            <a:pPr marL="342900" indent="-342900">
              <a:buFont typeface="Arial" panose="020B0604020202020204" pitchFamily="34" charset="0"/>
              <a:buChar char="•"/>
            </a:pPr>
            <a:r>
              <a:rPr lang="id-ID" sz="2400" dirty="0"/>
              <a:t>K</a:t>
            </a:r>
            <a:r>
              <a:rPr lang="sv-SE" sz="2400" dirty="0"/>
              <a:t>omposisi tubuh adalah jumlah keseluruhan</a:t>
            </a:r>
            <a:r>
              <a:rPr lang="id-ID" sz="2400" dirty="0"/>
              <a:t> </a:t>
            </a:r>
            <a:r>
              <a:rPr lang="sv-SE" sz="2400" dirty="0"/>
              <a:t>dari bagian tubuh yang terdiri dari dua bagian, yaitu lemak dan</a:t>
            </a:r>
            <a:r>
              <a:rPr lang="id-ID" sz="2400" dirty="0"/>
              <a:t> </a:t>
            </a:r>
            <a:r>
              <a:rPr lang="sv-SE" sz="2400" dirty="0"/>
              <a:t>non-lemak. </a:t>
            </a:r>
            <a:endParaRPr lang="id-ID" sz="2400" dirty="0"/>
          </a:p>
          <a:p>
            <a:pPr marL="342900" indent="-342900">
              <a:spcBef>
                <a:spcPts val="600"/>
              </a:spcBef>
              <a:buFont typeface="Arial" panose="020B0604020202020204" pitchFamily="34" charset="0"/>
              <a:buChar char="•"/>
            </a:pPr>
            <a:r>
              <a:rPr lang="sv-SE" sz="2400" dirty="0"/>
              <a:t>Menurut WHO (Organisasi Kesehatan Dunia), komposisi</a:t>
            </a:r>
            <a:r>
              <a:rPr lang="id-ID" sz="2400" dirty="0"/>
              <a:t> </a:t>
            </a:r>
            <a:r>
              <a:rPr lang="sv-SE" sz="2400" dirty="0"/>
              <a:t>tubuh manusia dibagi menjadi empat, yaitu sebagai berikut.</a:t>
            </a:r>
          </a:p>
          <a:p>
            <a:pPr marL="723900" indent="-342900">
              <a:lnSpc>
                <a:spcPct val="150000"/>
              </a:lnSpc>
              <a:buFont typeface="Wingdings" panose="05000000000000000000" pitchFamily="2" charset="2"/>
              <a:buChar char="ü"/>
            </a:pPr>
            <a:r>
              <a:rPr lang="sv-SE" sz="2400" dirty="0"/>
              <a:t>Komposisi atomik, seperti oksigen, kalsium, nitrogen, hidrogen,</a:t>
            </a:r>
            <a:r>
              <a:rPr lang="id-ID" sz="2400" dirty="0"/>
              <a:t> </a:t>
            </a:r>
            <a:r>
              <a:rPr lang="sv-SE" sz="2400" dirty="0"/>
              <a:t>karbon, dan fosfor.</a:t>
            </a:r>
          </a:p>
          <a:p>
            <a:pPr marL="723900" indent="-342900">
              <a:lnSpc>
                <a:spcPct val="150000"/>
              </a:lnSpc>
              <a:buFont typeface="Wingdings" panose="05000000000000000000" pitchFamily="2" charset="2"/>
              <a:buChar char="ü"/>
            </a:pPr>
            <a:r>
              <a:rPr lang="sv-SE" sz="2400" dirty="0"/>
              <a:t>Komposisi molekuler, seperti air, mineral, glikogen, lemak, dan</a:t>
            </a:r>
            <a:r>
              <a:rPr lang="id-ID" sz="2400" dirty="0"/>
              <a:t> </a:t>
            </a:r>
            <a:r>
              <a:rPr lang="sv-SE" sz="2400" dirty="0"/>
              <a:t>protein.</a:t>
            </a:r>
          </a:p>
          <a:p>
            <a:pPr marL="723900" indent="-342900">
              <a:lnSpc>
                <a:spcPct val="150000"/>
              </a:lnSpc>
              <a:buFont typeface="Wingdings" panose="05000000000000000000" pitchFamily="2" charset="2"/>
              <a:buChar char="ü"/>
            </a:pPr>
            <a:r>
              <a:rPr lang="sv-SE" sz="2400" dirty="0"/>
              <a:t>Komposisi seluler, seperti sel, bagian padat ekstrasel, dan</a:t>
            </a:r>
            <a:r>
              <a:rPr lang="id-ID" sz="2400" dirty="0"/>
              <a:t> </a:t>
            </a:r>
            <a:r>
              <a:rPr lang="sv-SE" sz="2400" dirty="0"/>
              <a:t>cairan ekstrasel.</a:t>
            </a:r>
          </a:p>
          <a:p>
            <a:pPr marL="723900" indent="-342900">
              <a:lnSpc>
                <a:spcPct val="150000"/>
              </a:lnSpc>
              <a:buFont typeface="Wingdings" panose="05000000000000000000" pitchFamily="2" charset="2"/>
              <a:buChar char="ü"/>
            </a:pPr>
            <a:r>
              <a:rPr lang="sv-SE" sz="2400" dirty="0"/>
              <a:t>Komposisi jaringan dan organ, seperti otot, kulit, dan jantung.</a:t>
            </a:r>
          </a:p>
        </p:txBody>
      </p:sp>
    </p:spTree>
    <p:extLst>
      <p:ext uri="{BB962C8B-B14F-4D97-AF65-F5344CB8AC3E}">
        <p14:creationId xmlns:p14="http://schemas.microsoft.com/office/powerpoint/2010/main" val="3445675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752</TotalTime>
  <Words>2337</Words>
  <Application>Microsoft Office PowerPoint</Application>
  <PresentationFormat>Widescreen</PresentationFormat>
  <Paragraphs>234</Paragraphs>
  <Slides>40</Slides>
  <Notes>0</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Arial Rounded MT Bold</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Muhammad Baihaqi</dc:creator>
  <cp:lastModifiedBy>Hadi</cp:lastModifiedBy>
  <cp:revision>105</cp:revision>
  <dcterms:created xsi:type="dcterms:W3CDTF">2022-05-10T01:11:12Z</dcterms:created>
  <dcterms:modified xsi:type="dcterms:W3CDTF">2022-06-29T01:39:57Z</dcterms:modified>
</cp:coreProperties>
</file>