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88" r:id="rId2"/>
    <p:sldId id="289" r:id="rId3"/>
    <p:sldId id="290" r:id="rId4"/>
    <p:sldId id="291" r:id="rId5"/>
    <p:sldId id="318" r:id="rId6"/>
    <p:sldId id="292" r:id="rId7"/>
    <p:sldId id="319" r:id="rId8"/>
    <p:sldId id="320" r:id="rId9"/>
    <p:sldId id="322" r:id="rId10"/>
    <p:sldId id="321" r:id="rId11"/>
    <p:sldId id="293" r:id="rId12"/>
    <p:sldId id="294" r:id="rId13"/>
    <p:sldId id="295" r:id="rId14"/>
    <p:sldId id="296" r:id="rId15"/>
    <p:sldId id="297" r:id="rId16"/>
    <p:sldId id="298" r:id="rId17"/>
    <p:sldId id="299" r:id="rId18"/>
    <p:sldId id="300" r:id="rId19"/>
    <p:sldId id="301" r:id="rId20"/>
    <p:sldId id="302" r:id="rId21"/>
    <p:sldId id="323" r:id="rId22"/>
    <p:sldId id="304" r:id="rId23"/>
    <p:sldId id="30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1100"/>
    <a:srgbClr val="3C978A"/>
    <a:srgbClr val="945200"/>
    <a:srgbClr val="E8615B"/>
    <a:srgbClr val="E0A134"/>
    <a:srgbClr val="4472C4"/>
    <a:srgbClr val="C3DC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5846"/>
  </p:normalViewPr>
  <p:slideViewPr>
    <p:cSldViewPr snapToGrid="0">
      <p:cViewPr varScale="1">
        <p:scale>
          <a:sx n="83" d="100"/>
          <a:sy n="83" d="100"/>
        </p:scale>
        <p:origin x="108"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E190E2-3D49-A748-8C46-CDE865BF567A}" type="datetimeFigureOut">
              <a:rPr lang="id-ID" smtClean="0"/>
              <a:t>29/05/2023</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FDC662-D515-8449-A0F3-A412F183C2EB}" type="slidenum">
              <a:rPr lang="id-ID" smtClean="0"/>
              <a:t>‹#›</a:t>
            </a:fld>
            <a:endParaRPr lang="id-ID"/>
          </a:p>
        </p:txBody>
      </p:sp>
    </p:spTree>
    <p:extLst>
      <p:ext uri="{BB962C8B-B14F-4D97-AF65-F5344CB8AC3E}">
        <p14:creationId xmlns:p14="http://schemas.microsoft.com/office/powerpoint/2010/main" val="4106799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dirty="0"/>
          </a:p>
        </p:txBody>
      </p:sp>
    </p:spTree>
    <p:extLst>
      <p:ext uri="{BB962C8B-B14F-4D97-AF65-F5344CB8AC3E}">
        <p14:creationId xmlns:p14="http://schemas.microsoft.com/office/powerpoint/2010/main" val="1043015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dirty="0"/>
          </a:p>
        </p:txBody>
      </p:sp>
    </p:spTree>
    <p:extLst>
      <p:ext uri="{BB962C8B-B14F-4D97-AF65-F5344CB8AC3E}">
        <p14:creationId xmlns:p14="http://schemas.microsoft.com/office/powerpoint/2010/main" val="1270803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dirty="0"/>
          </a:p>
        </p:txBody>
      </p:sp>
    </p:spTree>
    <p:extLst>
      <p:ext uri="{BB962C8B-B14F-4D97-AF65-F5344CB8AC3E}">
        <p14:creationId xmlns:p14="http://schemas.microsoft.com/office/powerpoint/2010/main" val="3113060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dirty="0"/>
          </a:p>
        </p:txBody>
      </p:sp>
    </p:spTree>
    <p:extLst>
      <p:ext uri="{BB962C8B-B14F-4D97-AF65-F5344CB8AC3E}">
        <p14:creationId xmlns:p14="http://schemas.microsoft.com/office/powerpoint/2010/main" val="20307189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dirty="0"/>
          </a:p>
        </p:txBody>
      </p:sp>
    </p:spTree>
    <p:extLst>
      <p:ext uri="{BB962C8B-B14F-4D97-AF65-F5344CB8AC3E}">
        <p14:creationId xmlns:p14="http://schemas.microsoft.com/office/powerpoint/2010/main" val="2583306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dirty="0"/>
          </a:p>
        </p:txBody>
      </p:sp>
    </p:spTree>
    <p:extLst>
      <p:ext uri="{BB962C8B-B14F-4D97-AF65-F5344CB8AC3E}">
        <p14:creationId xmlns:p14="http://schemas.microsoft.com/office/powerpoint/2010/main" val="1177180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dirty="0"/>
          </a:p>
        </p:txBody>
      </p:sp>
    </p:spTree>
    <p:extLst>
      <p:ext uri="{BB962C8B-B14F-4D97-AF65-F5344CB8AC3E}">
        <p14:creationId xmlns:p14="http://schemas.microsoft.com/office/powerpoint/2010/main" val="25882983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dirty="0"/>
          </a:p>
        </p:txBody>
      </p:sp>
    </p:spTree>
    <p:extLst>
      <p:ext uri="{BB962C8B-B14F-4D97-AF65-F5344CB8AC3E}">
        <p14:creationId xmlns:p14="http://schemas.microsoft.com/office/powerpoint/2010/main" val="31331480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dirty="0"/>
          </a:p>
        </p:txBody>
      </p:sp>
    </p:spTree>
    <p:extLst>
      <p:ext uri="{BB962C8B-B14F-4D97-AF65-F5344CB8AC3E}">
        <p14:creationId xmlns:p14="http://schemas.microsoft.com/office/powerpoint/2010/main" val="2558746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dirty="0"/>
          </a:p>
        </p:txBody>
      </p:sp>
    </p:spTree>
    <p:extLst>
      <p:ext uri="{BB962C8B-B14F-4D97-AF65-F5344CB8AC3E}">
        <p14:creationId xmlns:p14="http://schemas.microsoft.com/office/powerpoint/2010/main" val="3880767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dirty="0"/>
          </a:p>
        </p:txBody>
      </p:sp>
    </p:spTree>
    <p:extLst>
      <p:ext uri="{BB962C8B-B14F-4D97-AF65-F5344CB8AC3E}">
        <p14:creationId xmlns:p14="http://schemas.microsoft.com/office/powerpoint/2010/main" val="2096622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dirty="0"/>
          </a:p>
        </p:txBody>
      </p:sp>
    </p:spTree>
    <p:extLst>
      <p:ext uri="{BB962C8B-B14F-4D97-AF65-F5344CB8AC3E}">
        <p14:creationId xmlns:p14="http://schemas.microsoft.com/office/powerpoint/2010/main" val="2185599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dirty="0"/>
          </a:p>
        </p:txBody>
      </p:sp>
    </p:spTree>
    <p:extLst>
      <p:ext uri="{BB962C8B-B14F-4D97-AF65-F5344CB8AC3E}">
        <p14:creationId xmlns:p14="http://schemas.microsoft.com/office/powerpoint/2010/main" val="23866842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dirty="0"/>
          </a:p>
        </p:txBody>
      </p:sp>
    </p:spTree>
    <p:extLst>
      <p:ext uri="{BB962C8B-B14F-4D97-AF65-F5344CB8AC3E}">
        <p14:creationId xmlns:p14="http://schemas.microsoft.com/office/powerpoint/2010/main" val="458167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dirty="0"/>
          </a:p>
        </p:txBody>
      </p:sp>
    </p:spTree>
    <p:extLst>
      <p:ext uri="{BB962C8B-B14F-4D97-AF65-F5344CB8AC3E}">
        <p14:creationId xmlns:p14="http://schemas.microsoft.com/office/powerpoint/2010/main" val="16401933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dirty="0"/>
          </a:p>
        </p:txBody>
      </p:sp>
    </p:spTree>
    <p:extLst>
      <p:ext uri="{BB962C8B-B14F-4D97-AF65-F5344CB8AC3E}">
        <p14:creationId xmlns:p14="http://schemas.microsoft.com/office/powerpoint/2010/main" val="3206028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3031052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dirty="0"/>
          </a:p>
        </p:txBody>
      </p:sp>
    </p:spTree>
    <p:extLst>
      <p:ext uri="{BB962C8B-B14F-4D97-AF65-F5344CB8AC3E}">
        <p14:creationId xmlns:p14="http://schemas.microsoft.com/office/powerpoint/2010/main" val="1976232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dirty="0"/>
          </a:p>
        </p:txBody>
      </p:sp>
    </p:spTree>
    <p:extLst>
      <p:ext uri="{BB962C8B-B14F-4D97-AF65-F5344CB8AC3E}">
        <p14:creationId xmlns:p14="http://schemas.microsoft.com/office/powerpoint/2010/main" val="2085068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dirty="0"/>
          </a:p>
        </p:txBody>
      </p:sp>
    </p:spTree>
    <p:extLst>
      <p:ext uri="{BB962C8B-B14F-4D97-AF65-F5344CB8AC3E}">
        <p14:creationId xmlns:p14="http://schemas.microsoft.com/office/powerpoint/2010/main" val="269908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dirty="0"/>
          </a:p>
        </p:txBody>
      </p:sp>
    </p:spTree>
    <p:extLst>
      <p:ext uri="{BB962C8B-B14F-4D97-AF65-F5344CB8AC3E}">
        <p14:creationId xmlns:p14="http://schemas.microsoft.com/office/powerpoint/2010/main" val="2582330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dirty="0"/>
          </a:p>
        </p:txBody>
      </p:sp>
    </p:spTree>
    <p:extLst>
      <p:ext uri="{BB962C8B-B14F-4D97-AF65-F5344CB8AC3E}">
        <p14:creationId xmlns:p14="http://schemas.microsoft.com/office/powerpoint/2010/main" val="2464922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dirty="0"/>
          </a:p>
        </p:txBody>
      </p:sp>
    </p:spTree>
    <p:extLst>
      <p:ext uri="{BB962C8B-B14F-4D97-AF65-F5344CB8AC3E}">
        <p14:creationId xmlns:p14="http://schemas.microsoft.com/office/powerpoint/2010/main" val="1896764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A9FC9-D1E5-4E22-B53C-ECA66B6A264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id="{E7812B93-2236-4410-0760-9ECC623FF2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D2130B43-88A1-79E6-C24B-919B5F8A6129}"/>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5" name="Footer Placeholder 4">
            <a:extLst>
              <a:ext uri="{FF2B5EF4-FFF2-40B4-BE49-F238E27FC236}">
                <a16:creationId xmlns:a16="http://schemas.microsoft.com/office/drawing/2014/main" id="{EE942B29-FA5D-33B5-8C98-0C4C197A751F}"/>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07E63F93-7B56-7AED-E44E-5960C2CE4341}"/>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1337824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12632-AA89-CFC6-8262-14F47BC74E2E}"/>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0D4B21E5-7A0B-BDEB-EF5A-2B11298AF44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52110ACA-AA35-E819-522A-4D00846C2BC1}"/>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5" name="Footer Placeholder 4">
            <a:extLst>
              <a:ext uri="{FF2B5EF4-FFF2-40B4-BE49-F238E27FC236}">
                <a16:creationId xmlns:a16="http://schemas.microsoft.com/office/drawing/2014/main" id="{4F7B2A3D-A9C9-0CAA-54BF-BB166647B79A}"/>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ABA3FFE7-8234-0BDA-B3CB-FCE99FF4CDD4}"/>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1254450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6D78DD-0FB3-AA7B-8E36-8ECD91E38CC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8319FEDD-87AF-4331-3A73-584E1C8067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FDC1BD38-70C8-4A54-3D3E-EAD4573F4E5D}"/>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5" name="Footer Placeholder 4">
            <a:extLst>
              <a:ext uri="{FF2B5EF4-FFF2-40B4-BE49-F238E27FC236}">
                <a16:creationId xmlns:a16="http://schemas.microsoft.com/office/drawing/2014/main" id="{0D1227FE-1962-C007-9CFF-2EA0426564E1}"/>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EC4FBA8F-2546-12D7-897F-07C0709AD807}"/>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2952259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406400" y="1752601"/>
            <a:ext cx="10972800" cy="4525963"/>
          </a:xfrm>
          <a:prstGeom prst="rect">
            <a:avLst/>
          </a:prstGeom>
          <a:noFill/>
          <a:ln>
            <a:noFill/>
          </a:ln>
        </p:spPr>
        <p:txBody>
          <a:bodyPr spcFirstLastPara="1" wrap="square" lIns="91425" tIns="45700" rIns="91425" bIns="45700" anchor="t" anchorCtr="0">
            <a:normAutofit/>
          </a:bodyPr>
          <a:lstStyle>
            <a:lvl1pPr marL="609585" lvl="0" indent="-457189" algn="l">
              <a:spcBef>
                <a:spcPts val="480"/>
              </a:spcBef>
              <a:spcAft>
                <a:spcPts val="0"/>
              </a:spcAft>
              <a:buClr>
                <a:schemeClr val="dk1"/>
              </a:buClr>
              <a:buSzPts val="1800"/>
              <a:buChar char="•"/>
              <a:defRPr/>
            </a:lvl1pPr>
            <a:lvl2pPr marL="1219170" lvl="1" indent="-457189" algn="l">
              <a:spcBef>
                <a:spcPts val="480"/>
              </a:spcBef>
              <a:spcAft>
                <a:spcPts val="0"/>
              </a:spcAft>
              <a:buClr>
                <a:schemeClr val="dk1"/>
              </a:buClr>
              <a:buSzPts val="1800"/>
              <a:buChar char="–"/>
              <a:defRPr/>
            </a:lvl2pPr>
            <a:lvl3pPr marL="1828754" lvl="2" indent="-457189" algn="l">
              <a:spcBef>
                <a:spcPts val="480"/>
              </a:spcBef>
              <a:spcAft>
                <a:spcPts val="0"/>
              </a:spcAft>
              <a:buClr>
                <a:schemeClr val="dk1"/>
              </a:buClr>
              <a:buSzPts val="1800"/>
              <a:buChar char="•"/>
              <a:defRPr/>
            </a:lvl3pPr>
            <a:lvl4pPr marL="2438339" lvl="3" indent="-457189" algn="l">
              <a:spcBef>
                <a:spcPts val="480"/>
              </a:spcBef>
              <a:spcAft>
                <a:spcPts val="0"/>
              </a:spcAft>
              <a:buClr>
                <a:schemeClr val="dk1"/>
              </a:buClr>
              <a:buSzPts val="1800"/>
              <a:buChar char="–"/>
              <a:defRPr/>
            </a:lvl4pPr>
            <a:lvl5pPr marL="3047924" lvl="4" indent="-457189" algn="l">
              <a:spcBef>
                <a:spcPts val="480"/>
              </a:spcBef>
              <a:spcAft>
                <a:spcPts val="0"/>
              </a:spcAft>
              <a:buClr>
                <a:schemeClr val="dk1"/>
              </a:buClr>
              <a:buSzPts val="1800"/>
              <a:buChar char="»"/>
              <a:defRPr/>
            </a:lvl5pPr>
            <a:lvl6pPr marL="3657509" lvl="5" indent="-457189" algn="l">
              <a:spcBef>
                <a:spcPts val="480"/>
              </a:spcBef>
              <a:spcAft>
                <a:spcPts val="0"/>
              </a:spcAft>
              <a:buClr>
                <a:schemeClr val="dk1"/>
              </a:buClr>
              <a:buSzPts val="1800"/>
              <a:buChar char="•"/>
              <a:defRPr/>
            </a:lvl6pPr>
            <a:lvl7pPr marL="4267093" lvl="6" indent="-457189" algn="l">
              <a:spcBef>
                <a:spcPts val="480"/>
              </a:spcBef>
              <a:spcAft>
                <a:spcPts val="0"/>
              </a:spcAft>
              <a:buClr>
                <a:schemeClr val="dk1"/>
              </a:buClr>
              <a:buSzPts val="1800"/>
              <a:buChar char="•"/>
              <a:defRPr/>
            </a:lvl7pPr>
            <a:lvl8pPr marL="4876678" lvl="7" indent="-457189" algn="l">
              <a:spcBef>
                <a:spcPts val="480"/>
              </a:spcBef>
              <a:spcAft>
                <a:spcPts val="0"/>
              </a:spcAft>
              <a:buClr>
                <a:schemeClr val="dk1"/>
              </a:buClr>
              <a:buSzPts val="1800"/>
              <a:buChar char="•"/>
              <a:defRPr/>
            </a:lvl8pPr>
            <a:lvl9pPr marL="5486263" lvl="8" indent="-457189" algn="l">
              <a:spcBef>
                <a:spcPts val="480"/>
              </a:spcBef>
              <a:spcAft>
                <a:spcPts val="0"/>
              </a:spcAft>
              <a:buClr>
                <a:schemeClr val="dk1"/>
              </a:buClr>
              <a:buSzPts val="1800"/>
              <a:buChar char="•"/>
              <a:defRPr/>
            </a:lvl9pPr>
          </a:lstStyle>
          <a:p>
            <a:endParaRPr/>
          </a:p>
        </p:txBody>
      </p:sp>
      <p:sp>
        <p:nvSpPr>
          <p:cNvPr id="17" name="Google Shape;17;p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8" name="Google Shape;18;p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9" name="Google Shape;19;p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975266242"/>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39D7A-0D37-DABE-15C2-8D30218CC0E5}"/>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52D30D02-0233-F774-30A9-D14C3AAB70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BCC36769-869D-2D25-126E-0BC3744B4398}"/>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5" name="Footer Placeholder 4">
            <a:extLst>
              <a:ext uri="{FF2B5EF4-FFF2-40B4-BE49-F238E27FC236}">
                <a16:creationId xmlns:a16="http://schemas.microsoft.com/office/drawing/2014/main" id="{3D5F7CA0-1FE4-857E-3B3C-2EF9BCF6A553}"/>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F2C14C06-7B5D-05FE-F309-AA4AC80B2411}"/>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4138148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35E58-5317-D943-EDC4-3A4AC5DC1A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986946BD-7898-6238-B5E5-BB5AF7CADE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6AB783-8976-B30B-52D0-5FE25D1115DB}"/>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5" name="Footer Placeholder 4">
            <a:extLst>
              <a:ext uri="{FF2B5EF4-FFF2-40B4-BE49-F238E27FC236}">
                <a16:creationId xmlns:a16="http://schemas.microsoft.com/office/drawing/2014/main" id="{2410063B-3589-6F11-BCD6-762B63FAF481}"/>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6796F09C-9734-AF52-6D51-2973B10D6CA4}"/>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3229195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61E16-E685-56F7-5BBE-C3D7BFE313CD}"/>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30CD6389-B5AB-B8D3-E474-366E3EFC69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C0019D1B-675F-C195-5962-0EF1BEF320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A1CF6BA3-951F-70EE-F7C7-C8AB7D4A9449}"/>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6" name="Footer Placeholder 5">
            <a:extLst>
              <a:ext uri="{FF2B5EF4-FFF2-40B4-BE49-F238E27FC236}">
                <a16:creationId xmlns:a16="http://schemas.microsoft.com/office/drawing/2014/main" id="{B6AA7782-17D4-212B-3DAC-F9E4BC08D157}"/>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D523788E-79E5-8A1C-5746-523CFCD430E0}"/>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3139858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12511-4A95-5C2F-D3E3-6BE3E6F22194}"/>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91BE45FD-EE1B-850E-693B-CB98637D58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4D861B-8145-5422-45A7-FC786E97253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C2A0DD13-B3A2-4F59-76D9-B1B69F4F37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423180-ADC3-9065-8D1A-182662875D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11D77F74-C976-3BD9-7B6E-72581CAE1752}"/>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8" name="Footer Placeholder 7">
            <a:extLst>
              <a:ext uri="{FF2B5EF4-FFF2-40B4-BE49-F238E27FC236}">
                <a16:creationId xmlns:a16="http://schemas.microsoft.com/office/drawing/2014/main" id="{33730B4C-96C0-603B-1681-15C971686BC5}"/>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1BC5DBD3-E824-F9EF-6191-BA46B6F931ED}"/>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2197993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0DA14-5150-098A-0A7A-660BF374692C}"/>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EF76B91A-6ECC-7FF2-D73C-B629ABC5CC1A}"/>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4" name="Footer Placeholder 3">
            <a:extLst>
              <a:ext uri="{FF2B5EF4-FFF2-40B4-BE49-F238E27FC236}">
                <a16:creationId xmlns:a16="http://schemas.microsoft.com/office/drawing/2014/main" id="{5E44F4F3-BB8C-B1E8-3791-E6FECD5A2556}"/>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FD34BA65-A24E-E579-AE66-B469AF81D26F}"/>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1705528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A9FFDD-028A-29D6-C1ED-D91999A74064}"/>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3" name="Footer Placeholder 2">
            <a:extLst>
              <a:ext uri="{FF2B5EF4-FFF2-40B4-BE49-F238E27FC236}">
                <a16:creationId xmlns:a16="http://schemas.microsoft.com/office/drawing/2014/main" id="{04D5CDF3-6BA3-68A2-76EA-48911F74FE9F}"/>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6146DE3D-D6DF-DB94-048C-0F91C8D19F1F}"/>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2898893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02DB9-6571-8E43-E6AC-83B49C4A79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60116F61-8EAD-7B38-D4EA-A9C76FA066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A3005835-33CF-535D-2C3E-EA2732A51C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E90C0A-9577-DAEE-62B4-D79B523D8E58}"/>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6" name="Footer Placeholder 5">
            <a:extLst>
              <a:ext uri="{FF2B5EF4-FFF2-40B4-BE49-F238E27FC236}">
                <a16:creationId xmlns:a16="http://schemas.microsoft.com/office/drawing/2014/main" id="{CAC92506-B2D0-B593-AF8B-22A7F771F3F1}"/>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9BCFE7D4-6ED1-B2AD-D293-95CF4CFABF0E}"/>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4154757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A7FE9-F061-9494-7E95-10ACF40EA4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7167F7AC-470E-8E46-8800-17186FEA76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id="{B96EB249-6A35-DCC5-EEF9-ECBE837C72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9E3351-AAF2-7310-1A82-14DE53D088A5}"/>
              </a:ext>
            </a:extLst>
          </p:cNvPr>
          <p:cNvSpPr>
            <a:spLocks noGrp="1"/>
          </p:cNvSpPr>
          <p:nvPr>
            <p:ph type="dt" sz="half" idx="10"/>
          </p:nvPr>
        </p:nvSpPr>
        <p:spPr/>
        <p:txBody>
          <a:bodyPr/>
          <a:lstStyle/>
          <a:p>
            <a:fld id="{3578D863-81C7-AB4C-B79A-A45642F63B50}" type="datetimeFigureOut">
              <a:rPr lang="id-ID" smtClean="0"/>
              <a:t>29/05/2023</a:t>
            </a:fld>
            <a:endParaRPr lang="id-ID"/>
          </a:p>
        </p:txBody>
      </p:sp>
      <p:sp>
        <p:nvSpPr>
          <p:cNvPr id="6" name="Footer Placeholder 5">
            <a:extLst>
              <a:ext uri="{FF2B5EF4-FFF2-40B4-BE49-F238E27FC236}">
                <a16:creationId xmlns:a16="http://schemas.microsoft.com/office/drawing/2014/main" id="{50BC9FD7-9B15-4190-7BC8-5B576A770B76}"/>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2A5A2F95-56F9-05B3-A4C2-E583B046A5BA}"/>
              </a:ext>
            </a:extLst>
          </p:cNvPr>
          <p:cNvSpPr>
            <a:spLocks noGrp="1"/>
          </p:cNvSpPr>
          <p:nvPr>
            <p:ph type="sldNum" sz="quarter" idx="12"/>
          </p:nvPr>
        </p:nvSpPr>
        <p:spPr/>
        <p:txBody>
          <a:bodyPr/>
          <a:lstStyle/>
          <a:p>
            <a:fld id="{0E6BD76D-616B-C845-818F-D2DB01826E21}" type="slidenum">
              <a:rPr lang="id-ID" smtClean="0"/>
              <a:t>‹#›</a:t>
            </a:fld>
            <a:endParaRPr lang="id-ID"/>
          </a:p>
        </p:txBody>
      </p:sp>
    </p:spTree>
    <p:extLst>
      <p:ext uri="{BB962C8B-B14F-4D97-AF65-F5344CB8AC3E}">
        <p14:creationId xmlns:p14="http://schemas.microsoft.com/office/powerpoint/2010/main" val="957625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C44C63-B0FE-1D2D-0BCD-15E53DEF13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B35A3C4D-96CD-36FF-E01F-81C7CD1609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C231CF5C-0E30-0745-6124-383C2ED2D4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78D863-81C7-AB4C-B79A-A45642F63B50}" type="datetimeFigureOut">
              <a:rPr lang="id-ID" smtClean="0"/>
              <a:t>29/05/2023</a:t>
            </a:fld>
            <a:endParaRPr lang="id-ID"/>
          </a:p>
        </p:txBody>
      </p:sp>
      <p:sp>
        <p:nvSpPr>
          <p:cNvPr id="5" name="Footer Placeholder 4">
            <a:extLst>
              <a:ext uri="{FF2B5EF4-FFF2-40B4-BE49-F238E27FC236}">
                <a16:creationId xmlns:a16="http://schemas.microsoft.com/office/drawing/2014/main" id="{6F3A3866-920E-EE88-C811-729B016B3E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D192D025-75CB-6FF3-91BD-0734702D85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6BD76D-616B-C845-818F-D2DB01826E21}" type="slidenum">
              <a:rPr lang="id-ID" smtClean="0"/>
              <a:t>‹#›</a:t>
            </a:fld>
            <a:endParaRPr lang="id-ID"/>
          </a:p>
        </p:txBody>
      </p:sp>
    </p:spTree>
    <p:extLst>
      <p:ext uri="{BB962C8B-B14F-4D97-AF65-F5344CB8AC3E}">
        <p14:creationId xmlns:p14="http://schemas.microsoft.com/office/powerpoint/2010/main" val="1438434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5.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p14"/>
          <p:cNvPicPr preferRelativeResize="0"/>
          <p:nvPr/>
        </p:nvPicPr>
        <p:blipFill>
          <a:blip r:embed="rId3" cstate="screen">
            <a:extLst>
              <a:ext uri="{28A0092B-C50C-407E-A947-70E740481C1C}">
                <a14:useLocalDpi xmlns:a14="http://schemas.microsoft.com/office/drawing/2010/main"/>
              </a:ext>
            </a:extLst>
          </a:blip>
          <a:srcRect/>
          <a:stretch/>
        </p:blipFill>
        <p:spPr>
          <a:xfrm>
            <a:off x="914401" y="744831"/>
            <a:ext cx="3657599" cy="5167549"/>
          </a:xfrm>
          <a:prstGeom prst="rect">
            <a:avLst/>
          </a:prstGeom>
          <a:noFill/>
          <a:ln>
            <a:noFill/>
          </a:ln>
        </p:spPr>
      </p:pic>
      <p:sp>
        <p:nvSpPr>
          <p:cNvPr id="95" name="Google Shape;95;p14"/>
          <p:cNvSpPr/>
          <p:nvPr/>
        </p:nvSpPr>
        <p:spPr>
          <a:xfrm>
            <a:off x="4898623" y="2311400"/>
            <a:ext cx="7027715" cy="984875"/>
          </a:xfrm>
          <a:prstGeom prst="rect">
            <a:avLst/>
          </a:prstGeom>
          <a:noFill/>
          <a:ln>
            <a:noFill/>
          </a:ln>
        </p:spPr>
        <p:txBody>
          <a:bodyPr spcFirstLastPara="1" wrap="square" lIns="121900" tIns="60933" rIns="121900" bIns="60933" anchor="t" anchorCtr="0">
            <a:noAutofit/>
          </a:bodyPr>
          <a:lstStyle/>
          <a:p>
            <a:pPr algn="ctr"/>
            <a:r>
              <a:rPr lang="en-US" sz="5600" b="1" dirty="0">
                <a:solidFill>
                  <a:srgbClr val="0F243E"/>
                </a:solidFill>
                <a:latin typeface="Cambria"/>
                <a:ea typeface="Cambria"/>
                <a:cs typeface="Cambria"/>
                <a:sym typeface="Cambria"/>
              </a:rPr>
              <a:t>Media Pembelajaran</a:t>
            </a:r>
            <a:endParaRPr sz="5600" b="1" dirty="0">
              <a:solidFill>
                <a:srgbClr val="0F243E"/>
              </a:solidFill>
              <a:latin typeface="Cambria"/>
              <a:ea typeface="Cambria"/>
              <a:cs typeface="Cambria"/>
              <a:sym typeface="Cambria"/>
            </a:endParaRPr>
          </a:p>
        </p:txBody>
      </p:sp>
      <p:sp>
        <p:nvSpPr>
          <p:cNvPr id="96" name="Google Shape;96;p14"/>
          <p:cNvSpPr/>
          <p:nvPr/>
        </p:nvSpPr>
        <p:spPr>
          <a:xfrm>
            <a:off x="4632960" y="3363326"/>
            <a:ext cx="7559040" cy="1518353"/>
          </a:xfrm>
          <a:prstGeom prst="rect">
            <a:avLst/>
          </a:prstGeom>
          <a:noFill/>
          <a:ln>
            <a:noFill/>
          </a:ln>
        </p:spPr>
        <p:txBody>
          <a:bodyPr spcFirstLastPara="1" wrap="square" lIns="121900" tIns="60933" rIns="121900" bIns="60933" anchor="t" anchorCtr="0">
            <a:noAutofit/>
          </a:bodyPr>
          <a:lstStyle/>
          <a:p>
            <a:pPr algn="ctr"/>
            <a:r>
              <a:rPr lang="en-US" sz="5333" b="1" dirty="0">
                <a:solidFill>
                  <a:schemeClr val="dk1"/>
                </a:solidFill>
                <a:latin typeface="Candara"/>
                <a:ea typeface="Candara"/>
                <a:cs typeface="Candara"/>
                <a:sym typeface="Candara"/>
              </a:rPr>
              <a:t>Ilmu Pengetahuan Sosial</a:t>
            </a:r>
            <a:endParaRPr sz="8800" b="1" dirty="0">
              <a:solidFill>
                <a:schemeClr val="dk1"/>
              </a:solidFill>
              <a:latin typeface="Candara"/>
              <a:ea typeface="Candara"/>
              <a:cs typeface="Candara"/>
              <a:sym typeface="Candara"/>
            </a:endParaRPr>
          </a:p>
          <a:p>
            <a:pPr algn="ctr"/>
            <a:r>
              <a:rPr lang="en-US" sz="3733" b="1" dirty="0">
                <a:solidFill>
                  <a:schemeClr val="dk1"/>
                </a:solidFill>
                <a:latin typeface="Candara"/>
                <a:ea typeface="Candara"/>
                <a:cs typeface="Candara"/>
                <a:sym typeface="Candara"/>
              </a:rPr>
              <a:t>untuk SMP/MTs Kelas VIII</a:t>
            </a:r>
            <a:endParaRPr sz="2400" dirty="0"/>
          </a:p>
        </p:txBody>
      </p:sp>
      <p:cxnSp>
        <p:nvCxnSpPr>
          <p:cNvPr id="97" name="Google Shape;97;p14"/>
          <p:cNvCxnSpPr/>
          <p:nvPr/>
        </p:nvCxnSpPr>
        <p:spPr>
          <a:xfrm>
            <a:off x="4937760" y="3378200"/>
            <a:ext cx="6949440" cy="0"/>
          </a:xfrm>
          <a:prstGeom prst="straightConnector1">
            <a:avLst/>
          </a:prstGeom>
          <a:noFill/>
          <a:ln w="57150" cap="flat" cmpd="sng">
            <a:solidFill>
              <a:schemeClr val="dk1"/>
            </a:solidFill>
            <a:prstDash val="solid"/>
            <a:round/>
            <a:headEnd type="none" w="sm" len="sm"/>
            <a:tailEnd type="none" w="sm" len="sm"/>
          </a:ln>
          <a:effectLst>
            <a:outerShdw blurRad="40000" dist="23000" dir="5400000" rotWithShape="0">
              <a:srgbClr val="000000">
                <a:alpha val="34901"/>
              </a:srgbClr>
            </a:outerShdw>
          </a:effectLst>
        </p:spPr>
      </p:cxn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Tree>
    <p:extLst>
      <p:ext uri="{BB962C8B-B14F-4D97-AF65-F5344CB8AC3E}">
        <p14:creationId xmlns:p14="http://schemas.microsoft.com/office/powerpoint/2010/main" val="166228324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70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2000"/>
                                        <p:tgtEl>
                                          <p:spTgt spid="95"/>
                                        </p:tgtEl>
                                      </p:cBhvr>
                                    </p:animEffect>
                                  </p:childTnLst>
                                </p:cTn>
                              </p:par>
                              <p:par>
                                <p:cTn id="8" presetID="10" presetClass="entr" presetSubtype="0" fill="hold" nodeType="withEffect">
                                  <p:stCondLst>
                                    <p:cond delay="840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1900"/>
                                        <p:tgtEl>
                                          <p:spTgt spid="96"/>
                                        </p:tgtEl>
                                      </p:cBhvr>
                                    </p:animEffect>
                                  </p:childTnLst>
                                </p:cTn>
                              </p:par>
                              <p:par>
                                <p:cTn id="11" presetID="10" presetClass="entr" presetSubtype="0" fill="hold" nodeType="withEffect">
                                  <p:stCondLst>
                                    <p:cond delay="6000"/>
                                  </p:stCondLst>
                                  <p:childTnLst>
                                    <p:set>
                                      <p:cBhvr>
                                        <p:cTn id="12" dur="1" fill="hold">
                                          <p:stCondLst>
                                            <p:cond delay="0"/>
                                          </p:stCondLst>
                                        </p:cTn>
                                        <p:tgtEl>
                                          <p:spTgt spid="97"/>
                                        </p:tgtEl>
                                        <p:attrNameLst>
                                          <p:attrName>style.visibility</p:attrName>
                                        </p:attrNameLst>
                                      </p:cBhvr>
                                      <p:to>
                                        <p:strVal val="visible"/>
                                      </p:to>
                                    </p:set>
                                    <p:animEffect transition="in" filter="fade">
                                      <p:cBhvr>
                                        <p:cTn id="13" dur="23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2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4" name="Google Shape;3040;p57">
            <a:extLst>
              <a:ext uri="{FF2B5EF4-FFF2-40B4-BE49-F238E27FC236}">
                <a16:creationId xmlns:a16="http://schemas.microsoft.com/office/drawing/2014/main" id="{D1CA3755-932E-CCC5-6E87-EAFFF8C34A60}"/>
              </a:ext>
            </a:extLst>
          </p:cNvPr>
          <p:cNvGrpSpPr/>
          <p:nvPr/>
        </p:nvGrpSpPr>
        <p:grpSpPr>
          <a:xfrm>
            <a:off x="8522970" y="3840480"/>
            <a:ext cx="3657600" cy="2181331"/>
            <a:chOff x="2577000" y="1341669"/>
            <a:chExt cx="3989995" cy="1868123"/>
          </a:xfrm>
        </p:grpSpPr>
        <p:sp>
          <p:nvSpPr>
            <p:cNvPr id="5" name="Google Shape;3041;p57">
              <a:extLst>
                <a:ext uri="{FF2B5EF4-FFF2-40B4-BE49-F238E27FC236}">
                  <a16:creationId xmlns:a16="http://schemas.microsoft.com/office/drawing/2014/main" id="{F7051A33-7F94-0D87-7763-1446338C4EEF}"/>
                </a:ext>
              </a:extLst>
            </p:cNvPr>
            <p:cNvSpPr/>
            <p:nvPr/>
          </p:nvSpPr>
          <p:spPr>
            <a:xfrm>
              <a:off x="2577000" y="1341669"/>
              <a:ext cx="3989995" cy="1868123"/>
            </a:xfrm>
            <a:custGeom>
              <a:avLst/>
              <a:gdLst/>
              <a:ahLst/>
              <a:cxnLst/>
              <a:rect l="l" t="t" r="r" b="b"/>
              <a:pathLst>
                <a:path w="25310" h="11850" extrusionOk="0">
                  <a:moveTo>
                    <a:pt x="12189" y="10692"/>
                  </a:moveTo>
                  <a:cubicBezTo>
                    <a:pt x="12158" y="10722"/>
                    <a:pt x="12137" y="10743"/>
                    <a:pt x="12117" y="10774"/>
                  </a:cubicBezTo>
                  <a:cubicBezTo>
                    <a:pt x="12086" y="10804"/>
                    <a:pt x="12045" y="10815"/>
                    <a:pt x="12004" y="10794"/>
                  </a:cubicBezTo>
                  <a:lnTo>
                    <a:pt x="11727" y="10640"/>
                  </a:lnTo>
                  <a:lnTo>
                    <a:pt x="11727" y="10692"/>
                  </a:lnTo>
                  <a:cubicBezTo>
                    <a:pt x="11717" y="10712"/>
                    <a:pt x="11707" y="10743"/>
                    <a:pt x="11686" y="10753"/>
                  </a:cubicBezTo>
                  <a:cubicBezTo>
                    <a:pt x="11656" y="10763"/>
                    <a:pt x="11635" y="10774"/>
                    <a:pt x="11604" y="10763"/>
                  </a:cubicBezTo>
                  <a:lnTo>
                    <a:pt x="11092" y="10589"/>
                  </a:lnTo>
                  <a:cubicBezTo>
                    <a:pt x="10979" y="10569"/>
                    <a:pt x="10877" y="10558"/>
                    <a:pt x="10764" y="10548"/>
                  </a:cubicBezTo>
                  <a:cubicBezTo>
                    <a:pt x="10692" y="10548"/>
                    <a:pt x="10620" y="10538"/>
                    <a:pt x="10559" y="10538"/>
                  </a:cubicBezTo>
                  <a:cubicBezTo>
                    <a:pt x="10528" y="10528"/>
                    <a:pt x="10477" y="10528"/>
                    <a:pt x="10446" y="10528"/>
                  </a:cubicBezTo>
                  <a:lnTo>
                    <a:pt x="10364" y="10528"/>
                  </a:lnTo>
                  <a:cubicBezTo>
                    <a:pt x="10323" y="10517"/>
                    <a:pt x="10282" y="10517"/>
                    <a:pt x="10241" y="10507"/>
                  </a:cubicBezTo>
                  <a:cubicBezTo>
                    <a:pt x="10139" y="10497"/>
                    <a:pt x="10026" y="10487"/>
                    <a:pt x="9923" y="10466"/>
                  </a:cubicBezTo>
                  <a:cubicBezTo>
                    <a:pt x="9749" y="10446"/>
                    <a:pt x="9585" y="10425"/>
                    <a:pt x="9411" y="10394"/>
                  </a:cubicBezTo>
                  <a:cubicBezTo>
                    <a:pt x="9401" y="10394"/>
                    <a:pt x="9390" y="10384"/>
                    <a:pt x="9380" y="10384"/>
                  </a:cubicBezTo>
                  <a:lnTo>
                    <a:pt x="8970" y="10097"/>
                  </a:lnTo>
                  <a:lnTo>
                    <a:pt x="8468" y="10015"/>
                  </a:lnTo>
                  <a:lnTo>
                    <a:pt x="8048" y="10128"/>
                  </a:lnTo>
                  <a:cubicBezTo>
                    <a:pt x="8027" y="10138"/>
                    <a:pt x="8017" y="10138"/>
                    <a:pt x="7996" y="10128"/>
                  </a:cubicBezTo>
                  <a:lnTo>
                    <a:pt x="6777" y="9708"/>
                  </a:lnTo>
                  <a:cubicBezTo>
                    <a:pt x="6746" y="9697"/>
                    <a:pt x="6725" y="9677"/>
                    <a:pt x="6715" y="9656"/>
                  </a:cubicBezTo>
                  <a:cubicBezTo>
                    <a:pt x="6705" y="9626"/>
                    <a:pt x="6705" y="9595"/>
                    <a:pt x="6725" y="9574"/>
                  </a:cubicBezTo>
                  <a:lnTo>
                    <a:pt x="6787" y="9482"/>
                  </a:lnTo>
                  <a:lnTo>
                    <a:pt x="6244" y="9236"/>
                  </a:lnTo>
                  <a:cubicBezTo>
                    <a:pt x="6212" y="9226"/>
                    <a:pt x="6192" y="9195"/>
                    <a:pt x="6192" y="9175"/>
                  </a:cubicBezTo>
                  <a:cubicBezTo>
                    <a:pt x="6182" y="9144"/>
                    <a:pt x="6192" y="9113"/>
                    <a:pt x="6212" y="9093"/>
                  </a:cubicBezTo>
                  <a:cubicBezTo>
                    <a:pt x="6244" y="9052"/>
                    <a:pt x="6264" y="9011"/>
                    <a:pt x="6294" y="8970"/>
                  </a:cubicBezTo>
                  <a:cubicBezTo>
                    <a:pt x="6356" y="8867"/>
                    <a:pt x="6418" y="8765"/>
                    <a:pt x="6469" y="8652"/>
                  </a:cubicBezTo>
                  <a:cubicBezTo>
                    <a:pt x="6490" y="8611"/>
                    <a:pt x="6531" y="8590"/>
                    <a:pt x="6572" y="8601"/>
                  </a:cubicBezTo>
                  <a:lnTo>
                    <a:pt x="7504" y="8785"/>
                  </a:lnTo>
                  <a:cubicBezTo>
                    <a:pt x="7545" y="8785"/>
                    <a:pt x="7597" y="8795"/>
                    <a:pt x="7648" y="8806"/>
                  </a:cubicBezTo>
                  <a:cubicBezTo>
                    <a:pt x="7689" y="8806"/>
                    <a:pt x="7740" y="8816"/>
                    <a:pt x="7781" y="8816"/>
                  </a:cubicBezTo>
                  <a:cubicBezTo>
                    <a:pt x="7904" y="8816"/>
                    <a:pt x="8027" y="8949"/>
                    <a:pt x="8109" y="9041"/>
                  </a:cubicBezTo>
                  <a:cubicBezTo>
                    <a:pt x="8140" y="9082"/>
                    <a:pt x="8201" y="9154"/>
                    <a:pt x="8232" y="9226"/>
                  </a:cubicBezTo>
                  <a:lnTo>
                    <a:pt x="8714" y="9246"/>
                  </a:lnTo>
                  <a:cubicBezTo>
                    <a:pt x="8734" y="9246"/>
                    <a:pt x="8755" y="9257"/>
                    <a:pt x="8765" y="9267"/>
                  </a:cubicBezTo>
                  <a:lnTo>
                    <a:pt x="8857" y="9349"/>
                  </a:lnTo>
                  <a:lnTo>
                    <a:pt x="9103" y="9369"/>
                  </a:lnTo>
                  <a:lnTo>
                    <a:pt x="9319" y="9021"/>
                  </a:lnTo>
                  <a:cubicBezTo>
                    <a:pt x="9329" y="9000"/>
                    <a:pt x="9360" y="8980"/>
                    <a:pt x="9380" y="8980"/>
                  </a:cubicBezTo>
                  <a:lnTo>
                    <a:pt x="9554" y="8949"/>
                  </a:lnTo>
                  <a:cubicBezTo>
                    <a:pt x="9595" y="8939"/>
                    <a:pt x="9626" y="8949"/>
                    <a:pt x="9647" y="8980"/>
                  </a:cubicBezTo>
                  <a:lnTo>
                    <a:pt x="9739" y="9113"/>
                  </a:lnTo>
                  <a:lnTo>
                    <a:pt x="9995" y="9103"/>
                  </a:lnTo>
                  <a:cubicBezTo>
                    <a:pt x="10026" y="9093"/>
                    <a:pt x="10046" y="9103"/>
                    <a:pt x="10067" y="9123"/>
                  </a:cubicBezTo>
                  <a:lnTo>
                    <a:pt x="10272" y="9318"/>
                  </a:lnTo>
                  <a:lnTo>
                    <a:pt x="10538" y="9349"/>
                  </a:lnTo>
                  <a:cubicBezTo>
                    <a:pt x="10569" y="9349"/>
                    <a:pt x="10600" y="9369"/>
                    <a:pt x="10610" y="9400"/>
                  </a:cubicBezTo>
                  <a:lnTo>
                    <a:pt x="10836" y="9831"/>
                  </a:lnTo>
                  <a:lnTo>
                    <a:pt x="11297" y="9810"/>
                  </a:lnTo>
                  <a:lnTo>
                    <a:pt x="11317" y="9810"/>
                  </a:lnTo>
                  <a:cubicBezTo>
                    <a:pt x="11369" y="9820"/>
                    <a:pt x="11420" y="9831"/>
                    <a:pt x="11461" y="9841"/>
                  </a:cubicBezTo>
                  <a:cubicBezTo>
                    <a:pt x="11512" y="9851"/>
                    <a:pt x="11553" y="9851"/>
                    <a:pt x="11594" y="9872"/>
                  </a:cubicBezTo>
                  <a:cubicBezTo>
                    <a:pt x="11686" y="9892"/>
                    <a:pt x="11707" y="9995"/>
                    <a:pt x="11717" y="10066"/>
                  </a:cubicBezTo>
                  <a:cubicBezTo>
                    <a:pt x="11717" y="10097"/>
                    <a:pt x="11717" y="10118"/>
                    <a:pt x="11727" y="10138"/>
                  </a:cubicBezTo>
                  <a:lnTo>
                    <a:pt x="12066" y="10179"/>
                  </a:lnTo>
                  <a:cubicBezTo>
                    <a:pt x="12086" y="10179"/>
                    <a:pt x="12096" y="10179"/>
                    <a:pt x="12107" y="10189"/>
                  </a:cubicBezTo>
                  <a:cubicBezTo>
                    <a:pt x="12168" y="10241"/>
                    <a:pt x="12240" y="10282"/>
                    <a:pt x="12301" y="10323"/>
                  </a:cubicBezTo>
                  <a:lnTo>
                    <a:pt x="12332" y="10353"/>
                  </a:lnTo>
                  <a:lnTo>
                    <a:pt x="12373" y="10353"/>
                  </a:lnTo>
                  <a:lnTo>
                    <a:pt x="12383" y="10333"/>
                  </a:lnTo>
                  <a:cubicBezTo>
                    <a:pt x="12394" y="10302"/>
                    <a:pt x="12424" y="10282"/>
                    <a:pt x="12455" y="10282"/>
                  </a:cubicBezTo>
                  <a:lnTo>
                    <a:pt x="12650" y="10282"/>
                  </a:lnTo>
                  <a:cubicBezTo>
                    <a:pt x="12670" y="10282"/>
                    <a:pt x="12691" y="10292"/>
                    <a:pt x="12711" y="10312"/>
                  </a:cubicBezTo>
                  <a:lnTo>
                    <a:pt x="12773" y="10374"/>
                  </a:lnTo>
                  <a:cubicBezTo>
                    <a:pt x="12793" y="10353"/>
                    <a:pt x="12824" y="10333"/>
                    <a:pt x="12855" y="10333"/>
                  </a:cubicBezTo>
                  <a:lnTo>
                    <a:pt x="13080" y="10333"/>
                  </a:lnTo>
                  <a:cubicBezTo>
                    <a:pt x="13101" y="10333"/>
                    <a:pt x="13132" y="10343"/>
                    <a:pt x="13142" y="10364"/>
                  </a:cubicBezTo>
                  <a:lnTo>
                    <a:pt x="13316" y="10558"/>
                  </a:lnTo>
                  <a:lnTo>
                    <a:pt x="13347" y="10538"/>
                  </a:lnTo>
                  <a:lnTo>
                    <a:pt x="13224" y="10353"/>
                  </a:lnTo>
                  <a:cubicBezTo>
                    <a:pt x="13203" y="10312"/>
                    <a:pt x="13214" y="10271"/>
                    <a:pt x="13234" y="10241"/>
                  </a:cubicBezTo>
                  <a:lnTo>
                    <a:pt x="13306" y="10169"/>
                  </a:lnTo>
                  <a:cubicBezTo>
                    <a:pt x="13326" y="10148"/>
                    <a:pt x="13347" y="10138"/>
                    <a:pt x="13378" y="10138"/>
                  </a:cubicBezTo>
                  <a:cubicBezTo>
                    <a:pt x="13398" y="10138"/>
                    <a:pt x="13419" y="10148"/>
                    <a:pt x="13439" y="10159"/>
                  </a:cubicBezTo>
                  <a:lnTo>
                    <a:pt x="13562" y="10282"/>
                  </a:lnTo>
                  <a:lnTo>
                    <a:pt x="13736" y="10271"/>
                  </a:lnTo>
                  <a:cubicBezTo>
                    <a:pt x="13767" y="10271"/>
                    <a:pt x="13798" y="10292"/>
                    <a:pt x="13818" y="10312"/>
                  </a:cubicBezTo>
                  <a:cubicBezTo>
                    <a:pt x="13818" y="10312"/>
                    <a:pt x="13829" y="10302"/>
                    <a:pt x="13829" y="10292"/>
                  </a:cubicBezTo>
                  <a:cubicBezTo>
                    <a:pt x="13859" y="10271"/>
                    <a:pt x="13880" y="10271"/>
                    <a:pt x="13911" y="10271"/>
                  </a:cubicBezTo>
                  <a:lnTo>
                    <a:pt x="13993" y="10282"/>
                  </a:lnTo>
                  <a:cubicBezTo>
                    <a:pt x="14034" y="10292"/>
                    <a:pt x="14064" y="10323"/>
                    <a:pt x="14075" y="10353"/>
                  </a:cubicBezTo>
                  <a:lnTo>
                    <a:pt x="14075" y="10374"/>
                  </a:lnTo>
                  <a:lnTo>
                    <a:pt x="14075" y="10374"/>
                  </a:lnTo>
                  <a:lnTo>
                    <a:pt x="14608" y="10159"/>
                  </a:lnTo>
                  <a:cubicBezTo>
                    <a:pt x="14638" y="10148"/>
                    <a:pt x="14669" y="10159"/>
                    <a:pt x="14700" y="10169"/>
                  </a:cubicBezTo>
                  <a:lnTo>
                    <a:pt x="15018" y="10405"/>
                  </a:lnTo>
                  <a:lnTo>
                    <a:pt x="15397" y="10312"/>
                  </a:lnTo>
                  <a:cubicBezTo>
                    <a:pt x="15428" y="10302"/>
                    <a:pt x="15448" y="10312"/>
                    <a:pt x="15479" y="10323"/>
                  </a:cubicBezTo>
                  <a:lnTo>
                    <a:pt x="15602" y="10425"/>
                  </a:lnTo>
                  <a:lnTo>
                    <a:pt x="15807" y="10292"/>
                  </a:lnTo>
                  <a:lnTo>
                    <a:pt x="15848" y="10189"/>
                  </a:lnTo>
                  <a:cubicBezTo>
                    <a:pt x="15868" y="10159"/>
                    <a:pt x="15889" y="10138"/>
                    <a:pt x="15920" y="10128"/>
                  </a:cubicBezTo>
                  <a:cubicBezTo>
                    <a:pt x="15961" y="10128"/>
                    <a:pt x="15991" y="10138"/>
                    <a:pt x="16002" y="10169"/>
                  </a:cubicBezTo>
                  <a:lnTo>
                    <a:pt x="16073" y="10251"/>
                  </a:lnTo>
                  <a:cubicBezTo>
                    <a:pt x="16104" y="10292"/>
                    <a:pt x="16094" y="10333"/>
                    <a:pt x="16073" y="10364"/>
                  </a:cubicBezTo>
                  <a:cubicBezTo>
                    <a:pt x="16012" y="10425"/>
                    <a:pt x="15961" y="10487"/>
                    <a:pt x="15909" y="10548"/>
                  </a:cubicBezTo>
                  <a:cubicBezTo>
                    <a:pt x="15868" y="10589"/>
                    <a:pt x="15838" y="10630"/>
                    <a:pt x="15797" y="10661"/>
                  </a:cubicBezTo>
                  <a:cubicBezTo>
                    <a:pt x="15766" y="10692"/>
                    <a:pt x="15725" y="10743"/>
                    <a:pt x="15674" y="10743"/>
                  </a:cubicBezTo>
                  <a:cubicBezTo>
                    <a:pt x="15633" y="10743"/>
                    <a:pt x="15571" y="10753"/>
                    <a:pt x="15530" y="10763"/>
                  </a:cubicBezTo>
                  <a:lnTo>
                    <a:pt x="15223" y="10794"/>
                  </a:lnTo>
                  <a:cubicBezTo>
                    <a:pt x="15069" y="10815"/>
                    <a:pt x="14915" y="10825"/>
                    <a:pt x="14761" y="10845"/>
                  </a:cubicBezTo>
                  <a:cubicBezTo>
                    <a:pt x="14741" y="10845"/>
                    <a:pt x="14720" y="10845"/>
                    <a:pt x="14700" y="10835"/>
                  </a:cubicBezTo>
                  <a:lnTo>
                    <a:pt x="14546" y="10722"/>
                  </a:lnTo>
                  <a:lnTo>
                    <a:pt x="14177" y="10743"/>
                  </a:lnTo>
                  <a:cubicBezTo>
                    <a:pt x="14167" y="10753"/>
                    <a:pt x="14167" y="10763"/>
                    <a:pt x="14157" y="10763"/>
                  </a:cubicBezTo>
                  <a:cubicBezTo>
                    <a:pt x="14136" y="10784"/>
                    <a:pt x="14116" y="10794"/>
                    <a:pt x="14085" y="10794"/>
                  </a:cubicBezTo>
                  <a:lnTo>
                    <a:pt x="14023" y="10794"/>
                  </a:lnTo>
                  <a:cubicBezTo>
                    <a:pt x="14013" y="10825"/>
                    <a:pt x="13982" y="10845"/>
                    <a:pt x="13952" y="10845"/>
                  </a:cubicBezTo>
                  <a:cubicBezTo>
                    <a:pt x="13911" y="10845"/>
                    <a:pt x="13880" y="10856"/>
                    <a:pt x="13839" y="10856"/>
                  </a:cubicBezTo>
                  <a:cubicBezTo>
                    <a:pt x="13798" y="10856"/>
                    <a:pt x="13726" y="10856"/>
                    <a:pt x="13685" y="10825"/>
                  </a:cubicBezTo>
                  <a:cubicBezTo>
                    <a:pt x="13665" y="10815"/>
                    <a:pt x="13634" y="10794"/>
                    <a:pt x="13613" y="10784"/>
                  </a:cubicBezTo>
                  <a:cubicBezTo>
                    <a:pt x="13603" y="10784"/>
                    <a:pt x="13593" y="10774"/>
                    <a:pt x="13572" y="10763"/>
                  </a:cubicBezTo>
                  <a:lnTo>
                    <a:pt x="13296" y="10948"/>
                  </a:lnTo>
                  <a:cubicBezTo>
                    <a:pt x="13285" y="10948"/>
                    <a:pt x="13275" y="10958"/>
                    <a:pt x="13255" y="10958"/>
                  </a:cubicBezTo>
                  <a:lnTo>
                    <a:pt x="12845" y="11020"/>
                  </a:lnTo>
                  <a:cubicBezTo>
                    <a:pt x="12824" y="11020"/>
                    <a:pt x="12804" y="11020"/>
                    <a:pt x="12783" y="11009"/>
                  </a:cubicBezTo>
                  <a:lnTo>
                    <a:pt x="12640" y="10917"/>
                  </a:lnTo>
                  <a:cubicBezTo>
                    <a:pt x="12578" y="10917"/>
                    <a:pt x="12517" y="10907"/>
                    <a:pt x="12455" y="10907"/>
                  </a:cubicBezTo>
                  <a:cubicBezTo>
                    <a:pt x="12373" y="10897"/>
                    <a:pt x="12209" y="10876"/>
                    <a:pt x="12178" y="10774"/>
                  </a:cubicBezTo>
                  <a:cubicBezTo>
                    <a:pt x="12178" y="10753"/>
                    <a:pt x="12178" y="10722"/>
                    <a:pt x="12189" y="10692"/>
                  </a:cubicBezTo>
                  <a:close/>
                  <a:moveTo>
                    <a:pt x="12240" y="10620"/>
                  </a:moveTo>
                  <a:lnTo>
                    <a:pt x="12250" y="10610"/>
                  </a:lnTo>
                  <a:lnTo>
                    <a:pt x="12250" y="10610"/>
                  </a:lnTo>
                  <a:close/>
                  <a:moveTo>
                    <a:pt x="513" y="554"/>
                  </a:moveTo>
                  <a:lnTo>
                    <a:pt x="626" y="554"/>
                  </a:lnTo>
                  <a:cubicBezTo>
                    <a:pt x="657" y="554"/>
                    <a:pt x="688" y="574"/>
                    <a:pt x="698" y="595"/>
                  </a:cubicBezTo>
                  <a:lnTo>
                    <a:pt x="739" y="656"/>
                  </a:lnTo>
                  <a:lnTo>
                    <a:pt x="1436" y="677"/>
                  </a:lnTo>
                  <a:cubicBezTo>
                    <a:pt x="1456" y="677"/>
                    <a:pt x="1477" y="687"/>
                    <a:pt x="1497" y="697"/>
                  </a:cubicBezTo>
                  <a:lnTo>
                    <a:pt x="1661" y="852"/>
                  </a:lnTo>
                  <a:cubicBezTo>
                    <a:pt x="1672" y="861"/>
                    <a:pt x="1682" y="872"/>
                    <a:pt x="1682" y="882"/>
                  </a:cubicBezTo>
                  <a:lnTo>
                    <a:pt x="1734" y="1046"/>
                  </a:lnTo>
                  <a:lnTo>
                    <a:pt x="2123" y="1610"/>
                  </a:lnTo>
                  <a:lnTo>
                    <a:pt x="2481" y="1763"/>
                  </a:lnTo>
                  <a:cubicBezTo>
                    <a:pt x="2502" y="1774"/>
                    <a:pt x="2513" y="1784"/>
                    <a:pt x="2522" y="1795"/>
                  </a:cubicBezTo>
                  <a:lnTo>
                    <a:pt x="3117" y="2522"/>
                  </a:lnTo>
                  <a:lnTo>
                    <a:pt x="3189" y="2501"/>
                  </a:lnTo>
                  <a:cubicBezTo>
                    <a:pt x="3210" y="2492"/>
                    <a:pt x="3230" y="2492"/>
                    <a:pt x="3251" y="2501"/>
                  </a:cubicBezTo>
                  <a:lnTo>
                    <a:pt x="3415" y="2574"/>
                  </a:lnTo>
                  <a:lnTo>
                    <a:pt x="3445" y="2604"/>
                  </a:lnTo>
                  <a:lnTo>
                    <a:pt x="3538" y="2727"/>
                  </a:lnTo>
                  <a:lnTo>
                    <a:pt x="3670" y="2820"/>
                  </a:lnTo>
                  <a:lnTo>
                    <a:pt x="3670" y="2820"/>
                  </a:lnTo>
                  <a:lnTo>
                    <a:pt x="4009" y="3075"/>
                  </a:lnTo>
                  <a:lnTo>
                    <a:pt x="4388" y="3239"/>
                  </a:lnTo>
                  <a:cubicBezTo>
                    <a:pt x="4399" y="3239"/>
                    <a:pt x="4408" y="3250"/>
                    <a:pt x="4419" y="3260"/>
                  </a:cubicBezTo>
                  <a:lnTo>
                    <a:pt x="4747" y="3608"/>
                  </a:lnTo>
                  <a:cubicBezTo>
                    <a:pt x="4747" y="3608"/>
                    <a:pt x="4757" y="3608"/>
                    <a:pt x="4757" y="3619"/>
                  </a:cubicBezTo>
                  <a:lnTo>
                    <a:pt x="4932" y="3875"/>
                  </a:lnTo>
                  <a:cubicBezTo>
                    <a:pt x="4962" y="3916"/>
                    <a:pt x="4952" y="3957"/>
                    <a:pt x="4921" y="3988"/>
                  </a:cubicBezTo>
                  <a:lnTo>
                    <a:pt x="4839" y="4070"/>
                  </a:lnTo>
                  <a:lnTo>
                    <a:pt x="4880" y="4162"/>
                  </a:lnTo>
                  <a:cubicBezTo>
                    <a:pt x="4900" y="4193"/>
                    <a:pt x="4891" y="4234"/>
                    <a:pt x="4870" y="4255"/>
                  </a:cubicBezTo>
                  <a:lnTo>
                    <a:pt x="4777" y="4378"/>
                  </a:lnTo>
                  <a:lnTo>
                    <a:pt x="4932" y="4562"/>
                  </a:lnTo>
                  <a:lnTo>
                    <a:pt x="5228" y="4551"/>
                  </a:lnTo>
                  <a:cubicBezTo>
                    <a:pt x="5269" y="4551"/>
                    <a:pt x="5310" y="4583"/>
                    <a:pt x="5321" y="4624"/>
                  </a:cubicBezTo>
                  <a:lnTo>
                    <a:pt x="5424" y="5105"/>
                  </a:lnTo>
                  <a:lnTo>
                    <a:pt x="5515" y="5157"/>
                  </a:lnTo>
                  <a:cubicBezTo>
                    <a:pt x="5536" y="5166"/>
                    <a:pt x="5547" y="5187"/>
                    <a:pt x="5556" y="5207"/>
                  </a:cubicBezTo>
                  <a:lnTo>
                    <a:pt x="5597" y="5351"/>
                  </a:lnTo>
                  <a:lnTo>
                    <a:pt x="5854" y="5351"/>
                  </a:lnTo>
                  <a:cubicBezTo>
                    <a:pt x="5884" y="5351"/>
                    <a:pt x="5905" y="5372"/>
                    <a:pt x="5925" y="5392"/>
                  </a:cubicBezTo>
                  <a:lnTo>
                    <a:pt x="6233" y="5802"/>
                  </a:lnTo>
                  <a:cubicBezTo>
                    <a:pt x="6244" y="5833"/>
                    <a:pt x="6253" y="5854"/>
                    <a:pt x="6244" y="5884"/>
                  </a:cubicBezTo>
                  <a:lnTo>
                    <a:pt x="6171" y="6110"/>
                  </a:lnTo>
                  <a:lnTo>
                    <a:pt x="6059" y="7483"/>
                  </a:lnTo>
                  <a:cubicBezTo>
                    <a:pt x="6048" y="7524"/>
                    <a:pt x="6018" y="7565"/>
                    <a:pt x="5977" y="7565"/>
                  </a:cubicBezTo>
                  <a:lnTo>
                    <a:pt x="5351" y="7606"/>
                  </a:lnTo>
                  <a:cubicBezTo>
                    <a:pt x="5321" y="7606"/>
                    <a:pt x="5301" y="7596"/>
                    <a:pt x="5280" y="7576"/>
                  </a:cubicBezTo>
                  <a:cubicBezTo>
                    <a:pt x="5260" y="7545"/>
                    <a:pt x="5228" y="7524"/>
                    <a:pt x="5208" y="7494"/>
                  </a:cubicBezTo>
                  <a:cubicBezTo>
                    <a:pt x="5137" y="7432"/>
                    <a:pt x="5075" y="7371"/>
                    <a:pt x="4993" y="7309"/>
                  </a:cubicBezTo>
                  <a:cubicBezTo>
                    <a:pt x="4952" y="7278"/>
                    <a:pt x="4911" y="7237"/>
                    <a:pt x="4870" y="7196"/>
                  </a:cubicBezTo>
                  <a:cubicBezTo>
                    <a:pt x="4809" y="7135"/>
                    <a:pt x="4736" y="7073"/>
                    <a:pt x="4675" y="7002"/>
                  </a:cubicBezTo>
                  <a:lnTo>
                    <a:pt x="4153" y="6479"/>
                  </a:lnTo>
                  <a:cubicBezTo>
                    <a:pt x="3866" y="6192"/>
                    <a:pt x="3588" y="5905"/>
                    <a:pt x="3301" y="5618"/>
                  </a:cubicBezTo>
                  <a:cubicBezTo>
                    <a:pt x="3301" y="5608"/>
                    <a:pt x="3292" y="5608"/>
                    <a:pt x="3292" y="5597"/>
                  </a:cubicBezTo>
                  <a:cubicBezTo>
                    <a:pt x="3240" y="5495"/>
                    <a:pt x="3189" y="5372"/>
                    <a:pt x="3158" y="5259"/>
                  </a:cubicBezTo>
                  <a:cubicBezTo>
                    <a:pt x="3158" y="5239"/>
                    <a:pt x="3148" y="5207"/>
                    <a:pt x="3137" y="5187"/>
                  </a:cubicBezTo>
                  <a:lnTo>
                    <a:pt x="3076" y="5064"/>
                  </a:lnTo>
                  <a:cubicBezTo>
                    <a:pt x="3035" y="4952"/>
                    <a:pt x="2984" y="4838"/>
                    <a:pt x="2932" y="4726"/>
                  </a:cubicBezTo>
                  <a:cubicBezTo>
                    <a:pt x="2871" y="4613"/>
                    <a:pt x="2809" y="4490"/>
                    <a:pt x="2759" y="4367"/>
                  </a:cubicBezTo>
                  <a:cubicBezTo>
                    <a:pt x="2738" y="4326"/>
                    <a:pt x="2718" y="4275"/>
                    <a:pt x="2697" y="4234"/>
                  </a:cubicBezTo>
                  <a:lnTo>
                    <a:pt x="2666" y="4173"/>
                  </a:lnTo>
                  <a:cubicBezTo>
                    <a:pt x="2645" y="4152"/>
                    <a:pt x="2615" y="4111"/>
                    <a:pt x="2604" y="4100"/>
                  </a:cubicBezTo>
                  <a:cubicBezTo>
                    <a:pt x="2563" y="4050"/>
                    <a:pt x="2522" y="4009"/>
                    <a:pt x="2472" y="3968"/>
                  </a:cubicBezTo>
                  <a:lnTo>
                    <a:pt x="2256" y="3752"/>
                  </a:lnTo>
                  <a:cubicBezTo>
                    <a:pt x="2246" y="3742"/>
                    <a:pt x="2235" y="3722"/>
                    <a:pt x="2226" y="3701"/>
                  </a:cubicBezTo>
                  <a:lnTo>
                    <a:pt x="2062" y="2922"/>
                  </a:lnTo>
                  <a:lnTo>
                    <a:pt x="1436" y="2542"/>
                  </a:lnTo>
                  <a:cubicBezTo>
                    <a:pt x="1415" y="2533"/>
                    <a:pt x="1395" y="2501"/>
                    <a:pt x="1395" y="2481"/>
                  </a:cubicBezTo>
                  <a:lnTo>
                    <a:pt x="1374" y="2296"/>
                  </a:lnTo>
                  <a:lnTo>
                    <a:pt x="1272" y="2296"/>
                  </a:lnTo>
                  <a:cubicBezTo>
                    <a:pt x="1242" y="2296"/>
                    <a:pt x="1210" y="2276"/>
                    <a:pt x="1201" y="2246"/>
                  </a:cubicBezTo>
                  <a:lnTo>
                    <a:pt x="975" y="1763"/>
                  </a:lnTo>
                  <a:lnTo>
                    <a:pt x="841" y="1754"/>
                  </a:lnTo>
                  <a:cubicBezTo>
                    <a:pt x="821" y="1754"/>
                    <a:pt x="800" y="1743"/>
                    <a:pt x="780" y="1733"/>
                  </a:cubicBezTo>
                  <a:lnTo>
                    <a:pt x="32" y="913"/>
                  </a:lnTo>
                  <a:cubicBezTo>
                    <a:pt x="11" y="902"/>
                    <a:pt x="1" y="882"/>
                    <a:pt x="1" y="852"/>
                  </a:cubicBezTo>
                  <a:lnTo>
                    <a:pt x="1" y="554"/>
                  </a:lnTo>
                  <a:cubicBezTo>
                    <a:pt x="1" y="503"/>
                    <a:pt x="42" y="462"/>
                    <a:pt x="93" y="462"/>
                  </a:cubicBezTo>
                  <a:lnTo>
                    <a:pt x="411" y="441"/>
                  </a:lnTo>
                  <a:cubicBezTo>
                    <a:pt x="442" y="441"/>
                    <a:pt x="483" y="462"/>
                    <a:pt x="493" y="503"/>
                  </a:cubicBezTo>
                  <a:close/>
                  <a:moveTo>
                    <a:pt x="14228" y="11481"/>
                  </a:moveTo>
                  <a:lnTo>
                    <a:pt x="14638" y="11819"/>
                  </a:lnTo>
                  <a:cubicBezTo>
                    <a:pt x="14669" y="11840"/>
                    <a:pt x="14710" y="11850"/>
                    <a:pt x="14741" y="11829"/>
                  </a:cubicBezTo>
                  <a:lnTo>
                    <a:pt x="15007" y="11676"/>
                  </a:lnTo>
                  <a:cubicBezTo>
                    <a:pt x="15028" y="11665"/>
                    <a:pt x="15048" y="11635"/>
                    <a:pt x="15048" y="11614"/>
                  </a:cubicBezTo>
                  <a:cubicBezTo>
                    <a:pt x="15048" y="11583"/>
                    <a:pt x="15048" y="11553"/>
                    <a:pt x="15028" y="11532"/>
                  </a:cubicBezTo>
                  <a:lnTo>
                    <a:pt x="14567" y="11020"/>
                  </a:lnTo>
                  <a:cubicBezTo>
                    <a:pt x="14546" y="10999"/>
                    <a:pt x="14526" y="10989"/>
                    <a:pt x="14495" y="10989"/>
                  </a:cubicBezTo>
                  <a:lnTo>
                    <a:pt x="13911" y="11030"/>
                  </a:lnTo>
                  <a:cubicBezTo>
                    <a:pt x="13890" y="11040"/>
                    <a:pt x="13859" y="11050"/>
                    <a:pt x="13849" y="11071"/>
                  </a:cubicBezTo>
                  <a:cubicBezTo>
                    <a:pt x="13829" y="11091"/>
                    <a:pt x="13829" y="11112"/>
                    <a:pt x="13829" y="11143"/>
                  </a:cubicBezTo>
                  <a:lnTo>
                    <a:pt x="13859" y="11296"/>
                  </a:lnTo>
                  <a:cubicBezTo>
                    <a:pt x="13859" y="11307"/>
                    <a:pt x="13870" y="11327"/>
                    <a:pt x="13870" y="11337"/>
                  </a:cubicBezTo>
                  <a:cubicBezTo>
                    <a:pt x="13870" y="11378"/>
                    <a:pt x="13900" y="11419"/>
                    <a:pt x="13941" y="11419"/>
                  </a:cubicBezTo>
                  <a:close/>
                  <a:moveTo>
                    <a:pt x="17078" y="11143"/>
                  </a:moveTo>
                  <a:lnTo>
                    <a:pt x="18226" y="10651"/>
                  </a:lnTo>
                  <a:cubicBezTo>
                    <a:pt x="18246" y="10630"/>
                    <a:pt x="18267" y="10610"/>
                    <a:pt x="18278" y="10579"/>
                  </a:cubicBezTo>
                  <a:lnTo>
                    <a:pt x="18319" y="10364"/>
                  </a:lnTo>
                  <a:lnTo>
                    <a:pt x="18319" y="10343"/>
                  </a:lnTo>
                  <a:cubicBezTo>
                    <a:pt x="18319" y="10323"/>
                    <a:pt x="18308" y="10302"/>
                    <a:pt x="18298" y="10282"/>
                  </a:cubicBezTo>
                  <a:cubicBezTo>
                    <a:pt x="18267" y="10251"/>
                    <a:pt x="18226" y="10251"/>
                    <a:pt x="18196" y="10261"/>
                  </a:cubicBezTo>
                  <a:cubicBezTo>
                    <a:pt x="18144" y="10261"/>
                    <a:pt x="18093" y="10271"/>
                    <a:pt x="18041" y="10282"/>
                  </a:cubicBezTo>
                  <a:lnTo>
                    <a:pt x="17057" y="10435"/>
                  </a:lnTo>
                  <a:lnTo>
                    <a:pt x="17057" y="10435"/>
                  </a:lnTo>
                  <a:cubicBezTo>
                    <a:pt x="16893" y="10476"/>
                    <a:pt x="16770" y="10569"/>
                    <a:pt x="16668" y="10702"/>
                  </a:cubicBezTo>
                  <a:lnTo>
                    <a:pt x="16576" y="10856"/>
                  </a:lnTo>
                  <a:cubicBezTo>
                    <a:pt x="16565" y="10876"/>
                    <a:pt x="16545" y="10907"/>
                    <a:pt x="16535" y="10927"/>
                  </a:cubicBezTo>
                  <a:cubicBezTo>
                    <a:pt x="16514" y="10938"/>
                    <a:pt x="16483" y="10948"/>
                    <a:pt x="16463" y="10948"/>
                  </a:cubicBezTo>
                  <a:cubicBezTo>
                    <a:pt x="16412" y="10968"/>
                    <a:pt x="16371" y="10979"/>
                    <a:pt x="16319" y="10999"/>
                  </a:cubicBezTo>
                  <a:cubicBezTo>
                    <a:pt x="16237" y="11020"/>
                    <a:pt x="16155" y="11050"/>
                    <a:pt x="16073" y="11071"/>
                  </a:cubicBezTo>
                  <a:cubicBezTo>
                    <a:pt x="16032" y="11081"/>
                    <a:pt x="16012" y="11112"/>
                    <a:pt x="16012" y="11153"/>
                  </a:cubicBezTo>
                  <a:lnTo>
                    <a:pt x="16012" y="11522"/>
                  </a:lnTo>
                  <a:lnTo>
                    <a:pt x="15961" y="11635"/>
                  </a:lnTo>
                  <a:cubicBezTo>
                    <a:pt x="15940" y="11665"/>
                    <a:pt x="15940" y="11696"/>
                    <a:pt x="15961" y="11727"/>
                  </a:cubicBezTo>
                  <a:cubicBezTo>
                    <a:pt x="15981" y="11758"/>
                    <a:pt x="16012" y="11768"/>
                    <a:pt x="16043" y="11768"/>
                  </a:cubicBezTo>
                  <a:lnTo>
                    <a:pt x="16391" y="11747"/>
                  </a:lnTo>
                  <a:cubicBezTo>
                    <a:pt x="16401" y="11747"/>
                    <a:pt x="16412" y="11737"/>
                    <a:pt x="16432" y="11737"/>
                  </a:cubicBezTo>
                  <a:lnTo>
                    <a:pt x="16975" y="11409"/>
                  </a:lnTo>
                  <a:cubicBezTo>
                    <a:pt x="16996" y="11399"/>
                    <a:pt x="17006" y="11378"/>
                    <a:pt x="17016" y="11358"/>
                  </a:cubicBezTo>
                  <a:close/>
                  <a:moveTo>
                    <a:pt x="19476" y="6171"/>
                  </a:moveTo>
                  <a:cubicBezTo>
                    <a:pt x="19590" y="6141"/>
                    <a:pt x="19702" y="6110"/>
                    <a:pt x="19804" y="6079"/>
                  </a:cubicBezTo>
                  <a:cubicBezTo>
                    <a:pt x="19836" y="6069"/>
                    <a:pt x="19866" y="6079"/>
                    <a:pt x="19897" y="6110"/>
                  </a:cubicBezTo>
                  <a:lnTo>
                    <a:pt x="20214" y="6438"/>
                  </a:lnTo>
                  <a:cubicBezTo>
                    <a:pt x="20235" y="6458"/>
                    <a:pt x="20246" y="6479"/>
                    <a:pt x="20235" y="6499"/>
                  </a:cubicBezTo>
                  <a:cubicBezTo>
                    <a:pt x="20235" y="6530"/>
                    <a:pt x="20225" y="6551"/>
                    <a:pt x="20205" y="6571"/>
                  </a:cubicBezTo>
                  <a:lnTo>
                    <a:pt x="19918" y="6807"/>
                  </a:lnTo>
                  <a:cubicBezTo>
                    <a:pt x="19897" y="6817"/>
                    <a:pt x="19877" y="6827"/>
                    <a:pt x="19856" y="6827"/>
                  </a:cubicBezTo>
                  <a:cubicBezTo>
                    <a:pt x="19774" y="6817"/>
                    <a:pt x="19681" y="6786"/>
                    <a:pt x="19620" y="6735"/>
                  </a:cubicBezTo>
                  <a:cubicBezTo>
                    <a:pt x="19446" y="6622"/>
                    <a:pt x="19394" y="6438"/>
                    <a:pt x="19415" y="6243"/>
                  </a:cubicBezTo>
                  <a:cubicBezTo>
                    <a:pt x="19415" y="6212"/>
                    <a:pt x="19446" y="6182"/>
                    <a:pt x="19476" y="6171"/>
                  </a:cubicBezTo>
                  <a:close/>
                  <a:moveTo>
                    <a:pt x="19681" y="4009"/>
                  </a:moveTo>
                  <a:lnTo>
                    <a:pt x="19385" y="4050"/>
                  </a:lnTo>
                  <a:cubicBezTo>
                    <a:pt x="19344" y="4050"/>
                    <a:pt x="19323" y="4070"/>
                    <a:pt x="19312" y="4100"/>
                  </a:cubicBezTo>
                  <a:cubicBezTo>
                    <a:pt x="19262" y="4193"/>
                    <a:pt x="19221" y="4285"/>
                    <a:pt x="19180" y="4378"/>
                  </a:cubicBezTo>
                  <a:cubicBezTo>
                    <a:pt x="19159" y="4398"/>
                    <a:pt x="19148" y="4428"/>
                    <a:pt x="19148" y="4460"/>
                  </a:cubicBezTo>
                  <a:cubicBezTo>
                    <a:pt x="19148" y="4490"/>
                    <a:pt x="19159" y="4510"/>
                    <a:pt x="19180" y="4531"/>
                  </a:cubicBezTo>
                  <a:lnTo>
                    <a:pt x="19394" y="4695"/>
                  </a:lnTo>
                  <a:cubicBezTo>
                    <a:pt x="19415" y="4706"/>
                    <a:pt x="19426" y="4715"/>
                    <a:pt x="19446" y="4715"/>
                  </a:cubicBezTo>
                  <a:lnTo>
                    <a:pt x="19713" y="4736"/>
                  </a:lnTo>
                  <a:lnTo>
                    <a:pt x="20009" y="5177"/>
                  </a:lnTo>
                  <a:cubicBezTo>
                    <a:pt x="20030" y="5198"/>
                    <a:pt x="20061" y="5218"/>
                    <a:pt x="20102" y="5207"/>
                  </a:cubicBezTo>
                  <a:lnTo>
                    <a:pt x="20615" y="5125"/>
                  </a:lnTo>
                  <a:cubicBezTo>
                    <a:pt x="20583" y="5146"/>
                    <a:pt x="20542" y="5166"/>
                    <a:pt x="20512" y="5177"/>
                  </a:cubicBezTo>
                  <a:cubicBezTo>
                    <a:pt x="20471" y="5198"/>
                    <a:pt x="20440" y="5228"/>
                    <a:pt x="20399" y="5248"/>
                  </a:cubicBezTo>
                  <a:lnTo>
                    <a:pt x="19979" y="5310"/>
                  </a:lnTo>
                  <a:cubicBezTo>
                    <a:pt x="19948" y="5321"/>
                    <a:pt x="19918" y="5341"/>
                    <a:pt x="19907" y="5372"/>
                  </a:cubicBezTo>
                  <a:lnTo>
                    <a:pt x="19856" y="5536"/>
                  </a:lnTo>
                  <a:cubicBezTo>
                    <a:pt x="19845" y="5567"/>
                    <a:pt x="19845" y="5597"/>
                    <a:pt x="19866" y="5618"/>
                  </a:cubicBezTo>
                  <a:cubicBezTo>
                    <a:pt x="19877" y="5638"/>
                    <a:pt x="19907" y="5659"/>
                    <a:pt x="19938" y="5659"/>
                  </a:cubicBezTo>
                  <a:lnTo>
                    <a:pt x="20173" y="5669"/>
                  </a:lnTo>
                  <a:lnTo>
                    <a:pt x="20328" y="5864"/>
                  </a:lnTo>
                  <a:lnTo>
                    <a:pt x="20369" y="6325"/>
                  </a:lnTo>
                  <a:cubicBezTo>
                    <a:pt x="20369" y="6366"/>
                    <a:pt x="20399" y="6397"/>
                    <a:pt x="20440" y="6397"/>
                  </a:cubicBezTo>
                  <a:lnTo>
                    <a:pt x="20665" y="6448"/>
                  </a:lnTo>
                  <a:cubicBezTo>
                    <a:pt x="20717" y="6458"/>
                    <a:pt x="20758" y="6428"/>
                    <a:pt x="20768" y="6387"/>
                  </a:cubicBezTo>
                  <a:lnTo>
                    <a:pt x="20891" y="5987"/>
                  </a:lnTo>
                  <a:lnTo>
                    <a:pt x="20932" y="6100"/>
                  </a:lnTo>
                  <a:cubicBezTo>
                    <a:pt x="20943" y="6120"/>
                    <a:pt x="20952" y="6130"/>
                    <a:pt x="20963" y="6141"/>
                  </a:cubicBezTo>
                  <a:lnTo>
                    <a:pt x="21219" y="6305"/>
                  </a:lnTo>
                  <a:cubicBezTo>
                    <a:pt x="21230" y="6315"/>
                    <a:pt x="21239" y="6315"/>
                    <a:pt x="21260" y="6325"/>
                  </a:cubicBezTo>
                  <a:cubicBezTo>
                    <a:pt x="21321" y="6325"/>
                    <a:pt x="21383" y="6325"/>
                    <a:pt x="21444" y="6335"/>
                  </a:cubicBezTo>
                  <a:cubicBezTo>
                    <a:pt x="21455" y="6335"/>
                    <a:pt x="21476" y="6335"/>
                    <a:pt x="21496" y="6346"/>
                  </a:cubicBezTo>
                  <a:cubicBezTo>
                    <a:pt x="21599" y="6458"/>
                    <a:pt x="21793" y="6643"/>
                    <a:pt x="21936" y="6674"/>
                  </a:cubicBezTo>
                  <a:cubicBezTo>
                    <a:pt x="22141" y="6725"/>
                    <a:pt x="22357" y="6786"/>
                    <a:pt x="22562" y="6848"/>
                  </a:cubicBezTo>
                  <a:cubicBezTo>
                    <a:pt x="22685" y="6879"/>
                    <a:pt x="22818" y="6920"/>
                    <a:pt x="22941" y="6961"/>
                  </a:cubicBezTo>
                  <a:cubicBezTo>
                    <a:pt x="22993" y="6981"/>
                    <a:pt x="23034" y="6991"/>
                    <a:pt x="23085" y="7012"/>
                  </a:cubicBezTo>
                  <a:cubicBezTo>
                    <a:pt x="23095" y="7022"/>
                    <a:pt x="23126" y="7032"/>
                    <a:pt x="23146" y="7043"/>
                  </a:cubicBezTo>
                  <a:lnTo>
                    <a:pt x="23269" y="7135"/>
                  </a:lnTo>
                  <a:cubicBezTo>
                    <a:pt x="23341" y="7186"/>
                    <a:pt x="23413" y="7248"/>
                    <a:pt x="23485" y="7299"/>
                  </a:cubicBezTo>
                  <a:cubicBezTo>
                    <a:pt x="23536" y="7350"/>
                    <a:pt x="23597" y="7391"/>
                    <a:pt x="23649" y="7442"/>
                  </a:cubicBezTo>
                  <a:cubicBezTo>
                    <a:pt x="23669" y="7473"/>
                    <a:pt x="23710" y="7524"/>
                    <a:pt x="23720" y="7565"/>
                  </a:cubicBezTo>
                  <a:cubicBezTo>
                    <a:pt x="23731" y="7617"/>
                    <a:pt x="23741" y="7668"/>
                    <a:pt x="23761" y="7719"/>
                  </a:cubicBezTo>
                  <a:cubicBezTo>
                    <a:pt x="23782" y="7801"/>
                    <a:pt x="23802" y="7873"/>
                    <a:pt x="23823" y="7945"/>
                  </a:cubicBezTo>
                  <a:cubicBezTo>
                    <a:pt x="23854" y="8027"/>
                    <a:pt x="23874" y="8109"/>
                    <a:pt x="23905" y="8180"/>
                  </a:cubicBezTo>
                  <a:cubicBezTo>
                    <a:pt x="23905" y="8211"/>
                    <a:pt x="23915" y="8242"/>
                    <a:pt x="23925" y="8273"/>
                  </a:cubicBezTo>
                  <a:cubicBezTo>
                    <a:pt x="23925" y="8283"/>
                    <a:pt x="23936" y="8303"/>
                    <a:pt x="23936" y="8314"/>
                  </a:cubicBezTo>
                  <a:cubicBezTo>
                    <a:pt x="23936" y="8355"/>
                    <a:pt x="23946" y="8385"/>
                    <a:pt x="23956" y="8426"/>
                  </a:cubicBezTo>
                  <a:cubicBezTo>
                    <a:pt x="23966" y="8457"/>
                    <a:pt x="23966" y="8478"/>
                    <a:pt x="23977" y="8508"/>
                  </a:cubicBezTo>
                  <a:cubicBezTo>
                    <a:pt x="23925" y="8498"/>
                    <a:pt x="23854" y="8508"/>
                    <a:pt x="23802" y="8508"/>
                  </a:cubicBezTo>
                  <a:cubicBezTo>
                    <a:pt x="23741" y="8519"/>
                    <a:pt x="23679" y="8519"/>
                    <a:pt x="23618" y="8529"/>
                  </a:cubicBezTo>
                  <a:cubicBezTo>
                    <a:pt x="23577" y="8539"/>
                    <a:pt x="23546" y="8560"/>
                    <a:pt x="23536" y="8601"/>
                  </a:cubicBezTo>
                  <a:lnTo>
                    <a:pt x="23382" y="9144"/>
                  </a:lnTo>
                  <a:cubicBezTo>
                    <a:pt x="23372" y="9185"/>
                    <a:pt x="23382" y="9216"/>
                    <a:pt x="23403" y="9236"/>
                  </a:cubicBezTo>
                  <a:cubicBezTo>
                    <a:pt x="23433" y="9257"/>
                    <a:pt x="23464" y="9267"/>
                    <a:pt x="23495" y="9257"/>
                  </a:cubicBezTo>
                  <a:lnTo>
                    <a:pt x="24212" y="9103"/>
                  </a:lnTo>
                  <a:lnTo>
                    <a:pt x="24663" y="9103"/>
                  </a:lnTo>
                  <a:lnTo>
                    <a:pt x="25145" y="9790"/>
                  </a:lnTo>
                  <a:cubicBezTo>
                    <a:pt x="25176" y="9820"/>
                    <a:pt x="25217" y="9831"/>
                    <a:pt x="25248" y="9820"/>
                  </a:cubicBezTo>
                  <a:cubicBezTo>
                    <a:pt x="25289" y="9810"/>
                    <a:pt x="25309" y="9779"/>
                    <a:pt x="25309" y="9738"/>
                  </a:cubicBezTo>
                  <a:lnTo>
                    <a:pt x="25309" y="5433"/>
                  </a:lnTo>
                  <a:cubicBezTo>
                    <a:pt x="25309" y="5413"/>
                    <a:pt x="25309" y="5392"/>
                    <a:pt x="25289" y="5372"/>
                  </a:cubicBezTo>
                  <a:lnTo>
                    <a:pt x="25135" y="5207"/>
                  </a:lnTo>
                  <a:lnTo>
                    <a:pt x="25063" y="5105"/>
                  </a:lnTo>
                  <a:cubicBezTo>
                    <a:pt x="25053" y="5075"/>
                    <a:pt x="25022" y="5054"/>
                    <a:pt x="24991" y="5054"/>
                  </a:cubicBezTo>
                  <a:lnTo>
                    <a:pt x="24520" y="5054"/>
                  </a:lnTo>
                  <a:lnTo>
                    <a:pt x="23444" y="4469"/>
                  </a:lnTo>
                  <a:cubicBezTo>
                    <a:pt x="23413" y="4460"/>
                    <a:pt x="23382" y="4460"/>
                    <a:pt x="23351" y="4480"/>
                  </a:cubicBezTo>
                  <a:lnTo>
                    <a:pt x="23013" y="4726"/>
                  </a:lnTo>
                  <a:cubicBezTo>
                    <a:pt x="22993" y="4736"/>
                    <a:pt x="22982" y="4767"/>
                    <a:pt x="22982" y="4797"/>
                  </a:cubicBezTo>
                  <a:lnTo>
                    <a:pt x="22982" y="4900"/>
                  </a:lnTo>
                  <a:lnTo>
                    <a:pt x="22921" y="4920"/>
                  </a:lnTo>
                  <a:lnTo>
                    <a:pt x="22849" y="4797"/>
                  </a:lnTo>
                  <a:cubicBezTo>
                    <a:pt x="22839" y="4777"/>
                    <a:pt x="22808" y="4756"/>
                    <a:pt x="22777" y="4756"/>
                  </a:cubicBezTo>
                  <a:lnTo>
                    <a:pt x="22173" y="4706"/>
                  </a:lnTo>
                  <a:cubicBezTo>
                    <a:pt x="22132" y="4706"/>
                    <a:pt x="22100" y="4715"/>
                    <a:pt x="22080" y="4756"/>
                  </a:cubicBezTo>
                  <a:cubicBezTo>
                    <a:pt x="22070" y="4788"/>
                    <a:pt x="22070" y="4829"/>
                    <a:pt x="22091" y="4849"/>
                  </a:cubicBezTo>
                  <a:lnTo>
                    <a:pt x="22316" y="5125"/>
                  </a:lnTo>
                  <a:cubicBezTo>
                    <a:pt x="22337" y="5136"/>
                    <a:pt x="22346" y="5146"/>
                    <a:pt x="22378" y="5157"/>
                  </a:cubicBezTo>
                  <a:lnTo>
                    <a:pt x="22428" y="5157"/>
                  </a:lnTo>
                  <a:cubicBezTo>
                    <a:pt x="22428" y="5166"/>
                    <a:pt x="22419" y="5166"/>
                    <a:pt x="22419" y="5177"/>
                  </a:cubicBezTo>
                  <a:lnTo>
                    <a:pt x="22378" y="5341"/>
                  </a:lnTo>
                  <a:lnTo>
                    <a:pt x="22193" y="5474"/>
                  </a:lnTo>
                  <a:lnTo>
                    <a:pt x="22162" y="5505"/>
                  </a:lnTo>
                  <a:lnTo>
                    <a:pt x="22029" y="5792"/>
                  </a:lnTo>
                  <a:lnTo>
                    <a:pt x="21742" y="5710"/>
                  </a:lnTo>
                  <a:cubicBezTo>
                    <a:pt x="21711" y="5700"/>
                    <a:pt x="21670" y="5669"/>
                    <a:pt x="21660" y="5649"/>
                  </a:cubicBezTo>
                  <a:cubicBezTo>
                    <a:pt x="21649" y="5608"/>
                    <a:pt x="21649" y="5567"/>
                    <a:pt x="21640" y="5526"/>
                  </a:cubicBezTo>
                  <a:cubicBezTo>
                    <a:pt x="21640" y="5474"/>
                    <a:pt x="21629" y="5392"/>
                    <a:pt x="21608" y="5351"/>
                  </a:cubicBezTo>
                  <a:cubicBezTo>
                    <a:pt x="21599" y="5330"/>
                    <a:pt x="21599" y="5310"/>
                    <a:pt x="21588" y="5300"/>
                  </a:cubicBezTo>
                  <a:cubicBezTo>
                    <a:pt x="21567" y="5228"/>
                    <a:pt x="21526" y="5157"/>
                    <a:pt x="21455" y="5157"/>
                  </a:cubicBezTo>
                  <a:cubicBezTo>
                    <a:pt x="21403" y="5157"/>
                    <a:pt x="21332" y="5187"/>
                    <a:pt x="21280" y="5207"/>
                  </a:cubicBezTo>
                  <a:lnTo>
                    <a:pt x="21280" y="5218"/>
                  </a:lnTo>
                  <a:lnTo>
                    <a:pt x="21280" y="5095"/>
                  </a:lnTo>
                  <a:cubicBezTo>
                    <a:pt x="21280" y="5013"/>
                    <a:pt x="21280" y="4931"/>
                    <a:pt x="21291" y="4859"/>
                  </a:cubicBezTo>
                  <a:cubicBezTo>
                    <a:pt x="21301" y="4706"/>
                    <a:pt x="21291" y="4542"/>
                    <a:pt x="21260" y="4398"/>
                  </a:cubicBezTo>
                  <a:lnTo>
                    <a:pt x="21260" y="4378"/>
                  </a:lnTo>
                  <a:lnTo>
                    <a:pt x="21137" y="4039"/>
                  </a:lnTo>
                  <a:cubicBezTo>
                    <a:pt x="21116" y="3998"/>
                    <a:pt x="21086" y="3977"/>
                    <a:pt x="21045" y="3977"/>
                  </a:cubicBezTo>
                  <a:lnTo>
                    <a:pt x="20706" y="3968"/>
                  </a:lnTo>
                  <a:lnTo>
                    <a:pt x="20471" y="3783"/>
                  </a:lnTo>
                  <a:cubicBezTo>
                    <a:pt x="20460" y="3772"/>
                    <a:pt x="20440" y="3772"/>
                    <a:pt x="20430" y="3763"/>
                  </a:cubicBezTo>
                  <a:lnTo>
                    <a:pt x="20009" y="3722"/>
                  </a:lnTo>
                  <a:cubicBezTo>
                    <a:pt x="19979" y="3722"/>
                    <a:pt x="19959" y="3731"/>
                    <a:pt x="19938" y="3752"/>
                  </a:cubicBezTo>
                  <a:close/>
                  <a:moveTo>
                    <a:pt x="20727" y="5105"/>
                  </a:moveTo>
                  <a:lnTo>
                    <a:pt x="20870" y="5084"/>
                  </a:lnTo>
                  <a:lnTo>
                    <a:pt x="20870" y="5146"/>
                  </a:lnTo>
                  <a:lnTo>
                    <a:pt x="20850" y="5146"/>
                  </a:lnTo>
                  <a:cubicBezTo>
                    <a:pt x="20809" y="5136"/>
                    <a:pt x="20768" y="5116"/>
                    <a:pt x="20727" y="5105"/>
                  </a:cubicBezTo>
                  <a:close/>
                  <a:moveTo>
                    <a:pt x="18554" y="2235"/>
                  </a:moveTo>
                  <a:cubicBezTo>
                    <a:pt x="18554" y="2225"/>
                    <a:pt x="18565" y="2214"/>
                    <a:pt x="18574" y="2214"/>
                  </a:cubicBezTo>
                  <a:cubicBezTo>
                    <a:pt x="18585" y="2194"/>
                    <a:pt x="18606" y="2164"/>
                    <a:pt x="18615" y="2143"/>
                  </a:cubicBezTo>
                  <a:cubicBezTo>
                    <a:pt x="18667" y="2050"/>
                    <a:pt x="18811" y="1968"/>
                    <a:pt x="18913" y="2020"/>
                  </a:cubicBezTo>
                  <a:cubicBezTo>
                    <a:pt x="18954" y="2041"/>
                    <a:pt x="18975" y="2102"/>
                    <a:pt x="18984" y="2143"/>
                  </a:cubicBezTo>
                  <a:cubicBezTo>
                    <a:pt x="18995" y="2184"/>
                    <a:pt x="18995" y="2235"/>
                    <a:pt x="19005" y="2276"/>
                  </a:cubicBezTo>
                  <a:cubicBezTo>
                    <a:pt x="19005" y="2337"/>
                    <a:pt x="19016" y="2399"/>
                    <a:pt x="19016" y="2471"/>
                  </a:cubicBezTo>
                  <a:cubicBezTo>
                    <a:pt x="19016" y="2492"/>
                    <a:pt x="19005" y="2512"/>
                    <a:pt x="18984" y="2533"/>
                  </a:cubicBezTo>
                  <a:lnTo>
                    <a:pt x="18820" y="2697"/>
                  </a:lnTo>
                  <a:lnTo>
                    <a:pt x="19087" y="2902"/>
                  </a:lnTo>
                  <a:cubicBezTo>
                    <a:pt x="19128" y="2932"/>
                    <a:pt x="19139" y="2984"/>
                    <a:pt x="19107" y="3025"/>
                  </a:cubicBezTo>
                  <a:lnTo>
                    <a:pt x="19057" y="3116"/>
                  </a:lnTo>
                  <a:cubicBezTo>
                    <a:pt x="19036" y="3157"/>
                    <a:pt x="18984" y="3178"/>
                    <a:pt x="18943" y="3157"/>
                  </a:cubicBezTo>
                  <a:lnTo>
                    <a:pt x="18554" y="3004"/>
                  </a:lnTo>
                  <a:lnTo>
                    <a:pt x="18554" y="3086"/>
                  </a:lnTo>
                  <a:lnTo>
                    <a:pt x="18554" y="3209"/>
                  </a:lnTo>
                  <a:cubicBezTo>
                    <a:pt x="18554" y="3230"/>
                    <a:pt x="18554" y="3260"/>
                    <a:pt x="18565" y="3280"/>
                  </a:cubicBezTo>
                  <a:cubicBezTo>
                    <a:pt x="18565" y="3291"/>
                    <a:pt x="18585" y="3332"/>
                    <a:pt x="18595" y="3342"/>
                  </a:cubicBezTo>
                  <a:cubicBezTo>
                    <a:pt x="18626" y="3383"/>
                    <a:pt x="18656" y="3424"/>
                    <a:pt x="18677" y="3465"/>
                  </a:cubicBezTo>
                  <a:cubicBezTo>
                    <a:pt x="18729" y="3537"/>
                    <a:pt x="18779" y="3608"/>
                    <a:pt x="18841" y="3670"/>
                  </a:cubicBezTo>
                  <a:cubicBezTo>
                    <a:pt x="18852" y="3701"/>
                    <a:pt x="18861" y="3722"/>
                    <a:pt x="18852" y="3752"/>
                  </a:cubicBezTo>
                  <a:cubicBezTo>
                    <a:pt x="18852" y="3772"/>
                    <a:pt x="18831" y="3793"/>
                    <a:pt x="18811" y="3813"/>
                  </a:cubicBezTo>
                  <a:lnTo>
                    <a:pt x="18697" y="3865"/>
                  </a:lnTo>
                  <a:cubicBezTo>
                    <a:pt x="18667" y="3886"/>
                    <a:pt x="18615" y="3875"/>
                    <a:pt x="18585" y="3845"/>
                  </a:cubicBezTo>
                  <a:lnTo>
                    <a:pt x="18175" y="3332"/>
                  </a:lnTo>
                  <a:cubicBezTo>
                    <a:pt x="18164" y="3321"/>
                    <a:pt x="18164" y="3312"/>
                    <a:pt x="18164" y="3291"/>
                  </a:cubicBezTo>
                  <a:lnTo>
                    <a:pt x="17980" y="2287"/>
                  </a:lnTo>
                  <a:cubicBezTo>
                    <a:pt x="17970" y="2266"/>
                    <a:pt x="17980" y="2246"/>
                    <a:pt x="17991" y="2225"/>
                  </a:cubicBezTo>
                  <a:cubicBezTo>
                    <a:pt x="18103" y="2041"/>
                    <a:pt x="18216" y="1856"/>
                    <a:pt x="18328" y="1661"/>
                  </a:cubicBezTo>
                  <a:cubicBezTo>
                    <a:pt x="18349" y="1631"/>
                    <a:pt x="18380" y="1610"/>
                    <a:pt x="18421" y="1620"/>
                  </a:cubicBezTo>
                  <a:cubicBezTo>
                    <a:pt x="18462" y="1631"/>
                    <a:pt x="18492" y="1661"/>
                    <a:pt x="18492" y="1702"/>
                  </a:cubicBezTo>
                  <a:close/>
                  <a:moveTo>
                    <a:pt x="14198" y="5166"/>
                  </a:moveTo>
                  <a:cubicBezTo>
                    <a:pt x="14177" y="5177"/>
                    <a:pt x="14146" y="5177"/>
                    <a:pt x="14126" y="5177"/>
                  </a:cubicBezTo>
                  <a:cubicBezTo>
                    <a:pt x="14054" y="5187"/>
                    <a:pt x="13962" y="5198"/>
                    <a:pt x="13900" y="5146"/>
                  </a:cubicBezTo>
                  <a:cubicBezTo>
                    <a:pt x="13839" y="5084"/>
                    <a:pt x="13777" y="4941"/>
                    <a:pt x="13747" y="4859"/>
                  </a:cubicBezTo>
                  <a:lnTo>
                    <a:pt x="13747" y="4808"/>
                  </a:lnTo>
                  <a:lnTo>
                    <a:pt x="13818" y="4490"/>
                  </a:lnTo>
                  <a:lnTo>
                    <a:pt x="13818" y="4480"/>
                  </a:lnTo>
                  <a:cubicBezTo>
                    <a:pt x="13859" y="4378"/>
                    <a:pt x="13900" y="4275"/>
                    <a:pt x="13931" y="4173"/>
                  </a:cubicBezTo>
                  <a:lnTo>
                    <a:pt x="13993" y="3988"/>
                  </a:lnTo>
                  <a:cubicBezTo>
                    <a:pt x="14003" y="3968"/>
                    <a:pt x="14023" y="3916"/>
                    <a:pt x="14023" y="3895"/>
                  </a:cubicBezTo>
                  <a:cubicBezTo>
                    <a:pt x="14023" y="3865"/>
                    <a:pt x="14013" y="3834"/>
                    <a:pt x="14013" y="3804"/>
                  </a:cubicBezTo>
                  <a:cubicBezTo>
                    <a:pt x="14003" y="3752"/>
                    <a:pt x="14003" y="3701"/>
                    <a:pt x="13993" y="3640"/>
                  </a:cubicBezTo>
                  <a:cubicBezTo>
                    <a:pt x="13972" y="3558"/>
                    <a:pt x="13962" y="3465"/>
                    <a:pt x="13941" y="3373"/>
                  </a:cubicBezTo>
                  <a:cubicBezTo>
                    <a:pt x="13941" y="3353"/>
                    <a:pt x="13941" y="3321"/>
                    <a:pt x="13962" y="3301"/>
                  </a:cubicBezTo>
                  <a:lnTo>
                    <a:pt x="14208" y="3004"/>
                  </a:lnTo>
                  <a:lnTo>
                    <a:pt x="14228" y="2296"/>
                  </a:lnTo>
                  <a:cubicBezTo>
                    <a:pt x="14228" y="2276"/>
                    <a:pt x="14239" y="2255"/>
                    <a:pt x="14259" y="2235"/>
                  </a:cubicBezTo>
                  <a:lnTo>
                    <a:pt x="14546" y="1938"/>
                  </a:lnTo>
                  <a:cubicBezTo>
                    <a:pt x="14577" y="1907"/>
                    <a:pt x="14618" y="1907"/>
                    <a:pt x="14659" y="1918"/>
                  </a:cubicBezTo>
                  <a:lnTo>
                    <a:pt x="14751" y="1968"/>
                  </a:lnTo>
                  <a:lnTo>
                    <a:pt x="14905" y="1672"/>
                  </a:lnTo>
                  <a:cubicBezTo>
                    <a:pt x="14925" y="1640"/>
                    <a:pt x="14956" y="1620"/>
                    <a:pt x="14987" y="1620"/>
                  </a:cubicBezTo>
                  <a:lnTo>
                    <a:pt x="15325" y="1631"/>
                  </a:lnTo>
                  <a:cubicBezTo>
                    <a:pt x="15356" y="1631"/>
                    <a:pt x="15376" y="1640"/>
                    <a:pt x="15397" y="1661"/>
                  </a:cubicBezTo>
                  <a:lnTo>
                    <a:pt x="15479" y="1763"/>
                  </a:lnTo>
                  <a:cubicBezTo>
                    <a:pt x="15561" y="1754"/>
                    <a:pt x="15643" y="1754"/>
                    <a:pt x="15704" y="1763"/>
                  </a:cubicBezTo>
                  <a:cubicBezTo>
                    <a:pt x="15786" y="1784"/>
                    <a:pt x="15858" y="1804"/>
                    <a:pt x="15940" y="1836"/>
                  </a:cubicBezTo>
                  <a:cubicBezTo>
                    <a:pt x="16022" y="1856"/>
                    <a:pt x="16104" y="1886"/>
                    <a:pt x="16186" y="1918"/>
                  </a:cubicBezTo>
                  <a:lnTo>
                    <a:pt x="16371" y="1856"/>
                  </a:lnTo>
                  <a:cubicBezTo>
                    <a:pt x="16391" y="1845"/>
                    <a:pt x="16401" y="1845"/>
                    <a:pt x="16422" y="1856"/>
                  </a:cubicBezTo>
                  <a:lnTo>
                    <a:pt x="16668" y="1918"/>
                  </a:lnTo>
                  <a:lnTo>
                    <a:pt x="16945" y="1918"/>
                  </a:lnTo>
                  <a:cubicBezTo>
                    <a:pt x="16986" y="1836"/>
                    <a:pt x="17037" y="1754"/>
                    <a:pt x="17088" y="1681"/>
                  </a:cubicBezTo>
                  <a:cubicBezTo>
                    <a:pt x="17129" y="1620"/>
                    <a:pt x="17170" y="1558"/>
                    <a:pt x="17211" y="1508"/>
                  </a:cubicBezTo>
                  <a:cubicBezTo>
                    <a:pt x="17242" y="1467"/>
                    <a:pt x="17293" y="1405"/>
                    <a:pt x="17355" y="1394"/>
                  </a:cubicBezTo>
                  <a:cubicBezTo>
                    <a:pt x="17406" y="1385"/>
                    <a:pt x="17457" y="1374"/>
                    <a:pt x="17519" y="1385"/>
                  </a:cubicBezTo>
                  <a:cubicBezTo>
                    <a:pt x="17672" y="1385"/>
                    <a:pt x="17775" y="1476"/>
                    <a:pt x="17754" y="1640"/>
                  </a:cubicBezTo>
                  <a:cubicBezTo>
                    <a:pt x="17754" y="1661"/>
                    <a:pt x="17745" y="1672"/>
                    <a:pt x="17734" y="1681"/>
                  </a:cubicBezTo>
                  <a:cubicBezTo>
                    <a:pt x="17590" y="1886"/>
                    <a:pt x="17457" y="2091"/>
                    <a:pt x="17303" y="2287"/>
                  </a:cubicBezTo>
                  <a:cubicBezTo>
                    <a:pt x="17283" y="2307"/>
                    <a:pt x="17262" y="2337"/>
                    <a:pt x="17242" y="2369"/>
                  </a:cubicBezTo>
                  <a:cubicBezTo>
                    <a:pt x="17221" y="2389"/>
                    <a:pt x="17201" y="2399"/>
                    <a:pt x="17170" y="2410"/>
                  </a:cubicBezTo>
                  <a:lnTo>
                    <a:pt x="16586" y="2471"/>
                  </a:lnTo>
                  <a:cubicBezTo>
                    <a:pt x="16565" y="2481"/>
                    <a:pt x="16545" y="2471"/>
                    <a:pt x="16535" y="2471"/>
                  </a:cubicBezTo>
                  <a:lnTo>
                    <a:pt x="16309" y="2358"/>
                  </a:lnTo>
                  <a:lnTo>
                    <a:pt x="14792" y="2471"/>
                  </a:lnTo>
                  <a:lnTo>
                    <a:pt x="14659" y="2706"/>
                  </a:lnTo>
                  <a:lnTo>
                    <a:pt x="14679" y="3189"/>
                  </a:lnTo>
                  <a:lnTo>
                    <a:pt x="14936" y="3517"/>
                  </a:lnTo>
                  <a:lnTo>
                    <a:pt x="15048" y="3506"/>
                  </a:lnTo>
                  <a:lnTo>
                    <a:pt x="15294" y="3291"/>
                  </a:lnTo>
                  <a:cubicBezTo>
                    <a:pt x="15305" y="3280"/>
                    <a:pt x="15315" y="3271"/>
                    <a:pt x="15335" y="3271"/>
                  </a:cubicBezTo>
                  <a:lnTo>
                    <a:pt x="16032" y="3096"/>
                  </a:lnTo>
                  <a:lnTo>
                    <a:pt x="16289" y="2902"/>
                  </a:lnTo>
                  <a:cubicBezTo>
                    <a:pt x="16319" y="2881"/>
                    <a:pt x="16360" y="2881"/>
                    <a:pt x="16401" y="2902"/>
                  </a:cubicBezTo>
                  <a:lnTo>
                    <a:pt x="16678" y="3127"/>
                  </a:lnTo>
                  <a:cubicBezTo>
                    <a:pt x="16719" y="3157"/>
                    <a:pt x="16719" y="3209"/>
                    <a:pt x="16699" y="3250"/>
                  </a:cubicBezTo>
                  <a:lnTo>
                    <a:pt x="16627" y="3373"/>
                  </a:lnTo>
                  <a:cubicBezTo>
                    <a:pt x="16596" y="3403"/>
                    <a:pt x="16555" y="3424"/>
                    <a:pt x="16524" y="3403"/>
                  </a:cubicBezTo>
                  <a:lnTo>
                    <a:pt x="16401" y="3373"/>
                  </a:lnTo>
                  <a:lnTo>
                    <a:pt x="16022" y="3793"/>
                  </a:lnTo>
                  <a:cubicBezTo>
                    <a:pt x="16012" y="3813"/>
                    <a:pt x="16002" y="3824"/>
                    <a:pt x="15981" y="3824"/>
                  </a:cubicBezTo>
                  <a:lnTo>
                    <a:pt x="15551" y="3927"/>
                  </a:lnTo>
                  <a:lnTo>
                    <a:pt x="15551" y="3927"/>
                  </a:lnTo>
                  <a:lnTo>
                    <a:pt x="15397" y="3957"/>
                  </a:lnTo>
                  <a:lnTo>
                    <a:pt x="15397" y="4018"/>
                  </a:lnTo>
                  <a:lnTo>
                    <a:pt x="16053" y="4838"/>
                  </a:lnTo>
                  <a:cubicBezTo>
                    <a:pt x="16073" y="4859"/>
                    <a:pt x="16073" y="4900"/>
                    <a:pt x="16053" y="4931"/>
                  </a:cubicBezTo>
                  <a:lnTo>
                    <a:pt x="15920" y="5187"/>
                  </a:lnTo>
                  <a:lnTo>
                    <a:pt x="16289" y="5690"/>
                  </a:lnTo>
                  <a:cubicBezTo>
                    <a:pt x="16299" y="5710"/>
                    <a:pt x="16309" y="5741"/>
                    <a:pt x="16299" y="5761"/>
                  </a:cubicBezTo>
                  <a:lnTo>
                    <a:pt x="16268" y="5915"/>
                  </a:lnTo>
                  <a:cubicBezTo>
                    <a:pt x="16258" y="5956"/>
                    <a:pt x="16217" y="5987"/>
                    <a:pt x="16166" y="5977"/>
                  </a:cubicBezTo>
                  <a:lnTo>
                    <a:pt x="15868" y="5936"/>
                  </a:lnTo>
                  <a:lnTo>
                    <a:pt x="15797" y="6120"/>
                  </a:lnTo>
                  <a:cubicBezTo>
                    <a:pt x="15786" y="6161"/>
                    <a:pt x="15745" y="6182"/>
                    <a:pt x="15704" y="6182"/>
                  </a:cubicBezTo>
                  <a:lnTo>
                    <a:pt x="15469" y="6151"/>
                  </a:lnTo>
                  <a:cubicBezTo>
                    <a:pt x="15428" y="6141"/>
                    <a:pt x="15397" y="6110"/>
                    <a:pt x="15387" y="6069"/>
                  </a:cubicBezTo>
                  <a:lnTo>
                    <a:pt x="15346" y="5567"/>
                  </a:lnTo>
                  <a:lnTo>
                    <a:pt x="15007" y="5269"/>
                  </a:lnTo>
                  <a:cubicBezTo>
                    <a:pt x="14987" y="5248"/>
                    <a:pt x="14977" y="5218"/>
                    <a:pt x="14987" y="5187"/>
                  </a:cubicBezTo>
                  <a:lnTo>
                    <a:pt x="15018" y="4849"/>
                  </a:lnTo>
                  <a:cubicBezTo>
                    <a:pt x="15018" y="4808"/>
                    <a:pt x="15038" y="4788"/>
                    <a:pt x="15079" y="4767"/>
                  </a:cubicBezTo>
                  <a:lnTo>
                    <a:pt x="15110" y="4767"/>
                  </a:lnTo>
                  <a:cubicBezTo>
                    <a:pt x="15100" y="4736"/>
                    <a:pt x="15089" y="4706"/>
                    <a:pt x="15069" y="4674"/>
                  </a:cubicBezTo>
                  <a:cubicBezTo>
                    <a:pt x="15069" y="4654"/>
                    <a:pt x="15038" y="4592"/>
                    <a:pt x="15018" y="4583"/>
                  </a:cubicBezTo>
                  <a:cubicBezTo>
                    <a:pt x="14925" y="4551"/>
                    <a:pt x="14864" y="4624"/>
                    <a:pt x="14823" y="4706"/>
                  </a:cubicBezTo>
                  <a:cubicBezTo>
                    <a:pt x="14802" y="4747"/>
                    <a:pt x="14782" y="4797"/>
                    <a:pt x="14772" y="4849"/>
                  </a:cubicBezTo>
                  <a:cubicBezTo>
                    <a:pt x="14772" y="4870"/>
                    <a:pt x="14761" y="4900"/>
                    <a:pt x="14772" y="4911"/>
                  </a:cubicBezTo>
                  <a:cubicBezTo>
                    <a:pt x="14823" y="4961"/>
                    <a:pt x="14854" y="5002"/>
                    <a:pt x="14874" y="5084"/>
                  </a:cubicBezTo>
                  <a:cubicBezTo>
                    <a:pt x="14884" y="5105"/>
                    <a:pt x="14874" y="5146"/>
                    <a:pt x="14884" y="5177"/>
                  </a:cubicBezTo>
                  <a:lnTo>
                    <a:pt x="14884" y="5351"/>
                  </a:lnTo>
                  <a:lnTo>
                    <a:pt x="14884" y="5854"/>
                  </a:lnTo>
                  <a:cubicBezTo>
                    <a:pt x="14884" y="6110"/>
                    <a:pt x="14874" y="6366"/>
                    <a:pt x="14874" y="6612"/>
                  </a:cubicBezTo>
                  <a:cubicBezTo>
                    <a:pt x="14874" y="6643"/>
                    <a:pt x="14864" y="6663"/>
                    <a:pt x="14843" y="6684"/>
                  </a:cubicBezTo>
                  <a:cubicBezTo>
                    <a:pt x="14823" y="6694"/>
                    <a:pt x="14802" y="6704"/>
                    <a:pt x="14772" y="6704"/>
                  </a:cubicBezTo>
                  <a:lnTo>
                    <a:pt x="14167" y="6633"/>
                  </a:lnTo>
                  <a:cubicBezTo>
                    <a:pt x="14116" y="6622"/>
                    <a:pt x="14085" y="6592"/>
                    <a:pt x="14085" y="6551"/>
                  </a:cubicBezTo>
                  <a:lnTo>
                    <a:pt x="14064" y="6202"/>
                  </a:lnTo>
                  <a:cubicBezTo>
                    <a:pt x="14064" y="6171"/>
                    <a:pt x="14075" y="6151"/>
                    <a:pt x="14095" y="6130"/>
                  </a:cubicBezTo>
                  <a:lnTo>
                    <a:pt x="14208" y="6038"/>
                  </a:lnTo>
                  <a:cubicBezTo>
                    <a:pt x="14198" y="5956"/>
                    <a:pt x="14198" y="5884"/>
                    <a:pt x="14198" y="5813"/>
                  </a:cubicBezTo>
                  <a:cubicBezTo>
                    <a:pt x="14198" y="5761"/>
                    <a:pt x="14208" y="5710"/>
                    <a:pt x="14208" y="5659"/>
                  </a:cubicBezTo>
                  <a:lnTo>
                    <a:pt x="14208" y="5546"/>
                  </a:lnTo>
                  <a:cubicBezTo>
                    <a:pt x="14218" y="5526"/>
                    <a:pt x="14218" y="5485"/>
                    <a:pt x="14208" y="5464"/>
                  </a:cubicBezTo>
                  <a:lnTo>
                    <a:pt x="14208" y="5321"/>
                  </a:lnTo>
                  <a:cubicBezTo>
                    <a:pt x="14198" y="5269"/>
                    <a:pt x="14198" y="5218"/>
                    <a:pt x="14198" y="5166"/>
                  </a:cubicBezTo>
                  <a:close/>
                  <a:moveTo>
                    <a:pt x="8447" y="2430"/>
                  </a:moveTo>
                  <a:lnTo>
                    <a:pt x="9144" y="2399"/>
                  </a:lnTo>
                  <a:lnTo>
                    <a:pt x="9339" y="2194"/>
                  </a:lnTo>
                  <a:cubicBezTo>
                    <a:pt x="9349" y="2173"/>
                    <a:pt x="9360" y="2164"/>
                    <a:pt x="9380" y="2164"/>
                  </a:cubicBezTo>
                  <a:lnTo>
                    <a:pt x="9831" y="2041"/>
                  </a:lnTo>
                  <a:cubicBezTo>
                    <a:pt x="9872" y="2030"/>
                    <a:pt x="9913" y="2050"/>
                    <a:pt x="9934" y="2091"/>
                  </a:cubicBezTo>
                  <a:cubicBezTo>
                    <a:pt x="9954" y="2112"/>
                    <a:pt x="9975" y="2143"/>
                    <a:pt x="9995" y="2164"/>
                  </a:cubicBezTo>
                  <a:cubicBezTo>
                    <a:pt x="10026" y="2194"/>
                    <a:pt x="10149" y="2225"/>
                    <a:pt x="10231" y="2246"/>
                  </a:cubicBezTo>
                  <a:lnTo>
                    <a:pt x="10364" y="2123"/>
                  </a:lnTo>
                  <a:cubicBezTo>
                    <a:pt x="10385" y="2102"/>
                    <a:pt x="10415" y="2091"/>
                    <a:pt x="10446" y="2102"/>
                  </a:cubicBezTo>
                  <a:cubicBezTo>
                    <a:pt x="10508" y="2112"/>
                    <a:pt x="10579" y="2123"/>
                    <a:pt x="10641" y="2123"/>
                  </a:cubicBezTo>
                  <a:cubicBezTo>
                    <a:pt x="10692" y="2123"/>
                    <a:pt x="10743" y="2071"/>
                    <a:pt x="10774" y="2030"/>
                  </a:cubicBezTo>
                  <a:lnTo>
                    <a:pt x="10969" y="1189"/>
                  </a:lnTo>
                  <a:cubicBezTo>
                    <a:pt x="10979" y="1169"/>
                    <a:pt x="10979" y="1159"/>
                    <a:pt x="11000" y="1148"/>
                  </a:cubicBezTo>
                  <a:lnTo>
                    <a:pt x="11420" y="697"/>
                  </a:lnTo>
                  <a:lnTo>
                    <a:pt x="11502" y="82"/>
                  </a:lnTo>
                  <a:cubicBezTo>
                    <a:pt x="11512" y="31"/>
                    <a:pt x="11553" y="0"/>
                    <a:pt x="11594" y="0"/>
                  </a:cubicBezTo>
                  <a:lnTo>
                    <a:pt x="12383" y="0"/>
                  </a:lnTo>
                  <a:cubicBezTo>
                    <a:pt x="12404" y="0"/>
                    <a:pt x="12424" y="11"/>
                    <a:pt x="12445" y="21"/>
                  </a:cubicBezTo>
                  <a:lnTo>
                    <a:pt x="12681" y="267"/>
                  </a:lnTo>
                  <a:lnTo>
                    <a:pt x="12875" y="400"/>
                  </a:lnTo>
                  <a:cubicBezTo>
                    <a:pt x="12896" y="410"/>
                    <a:pt x="12906" y="431"/>
                    <a:pt x="12906" y="451"/>
                  </a:cubicBezTo>
                  <a:lnTo>
                    <a:pt x="12937" y="585"/>
                  </a:lnTo>
                  <a:cubicBezTo>
                    <a:pt x="12947" y="605"/>
                    <a:pt x="12937" y="626"/>
                    <a:pt x="12927" y="646"/>
                  </a:cubicBezTo>
                  <a:cubicBezTo>
                    <a:pt x="12916" y="677"/>
                    <a:pt x="12896" y="687"/>
                    <a:pt x="12865" y="687"/>
                  </a:cubicBezTo>
                  <a:lnTo>
                    <a:pt x="12609" y="738"/>
                  </a:lnTo>
                  <a:lnTo>
                    <a:pt x="12650" y="779"/>
                  </a:lnTo>
                  <a:cubicBezTo>
                    <a:pt x="12670" y="790"/>
                    <a:pt x="12681" y="811"/>
                    <a:pt x="12681" y="831"/>
                  </a:cubicBezTo>
                  <a:lnTo>
                    <a:pt x="12691" y="975"/>
                  </a:lnTo>
                  <a:lnTo>
                    <a:pt x="13009" y="1435"/>
                  </a:lnTo>
                  <a:cubicBezTo>
                    <a:pt x="13029" y="1456"/>
                    <a:pt x="13029" y="1476"/>
                    <a:pt x="13029" y="1497"/>
                  </a:cubicBezTo>
                  <a:lnTo>
                    <a:pt x="12988" y="1804"/>
                  </a:lnTo>
                  <a:lnTo>
                    <a:pt x="13603" y="2389"/>
                  </a:lnTo>
                  <a:cubicBezTo>
                    <a:pt x="13624" y="2410"/>
                    <a:pt x="13634" y="2430"/>
                    <a:pt x="13624" y="2460"/>
                  </a:cubicBezTo>
                  <a:lnTo>
                    <a:pt x="13603" y="2645"/>
                  </a:lnTo>
                  <a:cubicBezTo>
                    <a:pt x="13593" y="2686"/>
                    <a:pt x="13552" y="2727"/>
                    <a:pt x="13501" y="2717"/>
                  </a:cubicBezTo>
                  <a:lnTo>
                    <a:pt x="13029" y="2665"/>
                  </a:lnTo>
                  <a:lnTo>
                    <a:pt x="12722" y="3066"/>
                  </a:lnTo>
                  <a:lnTo>
                    <a:pt x="12722" y="3496"/>
                  </a:lnTo>
                  <a:cubicBezTo>
                    <a:pt x="12722" y="3506"/>
                    <a:pt x="12722" y="3517"/>
                    <a:pt x="12711" y="3537"/>
                  </a:cubicBezTo>
                  <a:lnTo>
                    <a:pt x="12445" y="4152"/>
                  </a:lnTo>
                  <a:cubicBezTo>
                    <a:pt x="12435" y="4162"/>
                    <a:pt x="12435" y="4173"/>
                    <a:pt x="12424" y="4182"/>
                  </a:cubicBezTo>
                  <a:lnTo>
                    <a:pt x="12076" y="4521"/>
                  </a:lnTo>
                  <a:lnTo>
                    <a:pt x="12137" y="4972"/>
                  </a:lnTo>
                  <a:cubicBezTo>
                    <a:pt x="12137" y="4993"/>
                    <a:pt x="12137" y="5002"/>
                    <a:pt x="12127" y="5023"/>
                  </a:cubicBezTo>
                  <a:lnTo>
                    <a:pt x="11799" y="5731"/>
                  </a:lnTo>
                  <a:cubicBezTo>
                    <a:pt x="11799" y="5741"/>
                    <a:pt x="11789" y="5751"/>
                    <a:pt x="11768" y="5761"/>
                  </a:cubicBezTo>
                  <a:lnTo>
                    <a:pt x="11307" y="6089"/>
                  </a:lnTo>
                  <a:cubicBezTo>
                    <a:pt x="11287" y="6100"/>
                    <a:pt x="11276" y="6110"/>
                    <a:pt x="11256" y="6110"/>
                  </a:cubicBezTo>
                  <a:lnTo>
                    <a:pt x="10979" y="6110"/>
                  </a:lnTo>
                  <a:cubicBezTo>
                    <a:pt x="10938" y="6110"/>
                    <a:pt x="10897" y="6079"/>
                    <a:pt x="10897" y="6038"/>
                  </a:cubicBezTo>
                  <a:lnTo>
                    <a:pt x="10856" y="5854"/>
                  </a:lnTo>
                  <a:lnTo>
                    <a:pt x="10774" y="5700"/>
                  </a:lnTo>
                  <a:lnTo>
                    <a:pt x="10385" y="5679"/>
                  </a:lnTo>
                  <a:cubicBezTo>
                    <a:pt x="10354" y="5679"/>
                    <a:pt x="10323" y="5659"/>
                    <a:pt x="10313" y="5638"/>
                  </a:cubicBezTo>
                  <a:lnTo>
                    <a:pt x="10251" y="5546"/>
                  </a:lnTo>
                  <a:lnTo>
                    <a:pt x="9954" y="5433"/>
                  </a:lnTo>
                  <a:lnTo>
                    <a:pt x="9923" y="5526"/>
                  </a:lnTo>
                  <a:cubicBezTo>
                    <a:pt x="9913" y="5556"/>
                    <a:pt x="9893" y="5577"/>
                    <a:pt x="9862" y="5587"/>
                  </a:cubicBezTo>
                  <a:lnTo>
                    <a:pt x="9237" y="5720"/>
                  </a:lnTo>
                  <a:cubicBezTo>
                    <a:pt x="9206" y="5731"/>
                    <a:pt x="9185" y="5720"/>
                    <a:pt x="9165" y="5710"/>
                  </a:cubicBezTo>
                  <a:cubicBezTo>
                    <a:pt x="9144" y="5690"/>
                    <a:pt x="9134" y="5669"/>
                    <a:pt x="9124" y="5649"/>
                  </a:cubicBezTo>
                  <a:lnTo>
                    <a:pt x="9083" y="5351"/>
                  </a:lnTo>
                  <a:lnTo>
                    <a:pt x="8396" y="5351"/>
                  </a:lnTo>
                  <a:cubicBezTo>
                    <a:pt x="8365" y="5351"/>
                    <a:pt x="8335" y="5330"/>
                    <a:pt x="8314" y="5300"/>
                  </a:cubicBezTo>
                  <a:lnTo>
                    <a:pt x="8109" y="4859"/>
                  </a:lnTo>
                  <a:lnTo>
                    <a:pt x="8109" y="4838"/>
                  </a:lnTo>
                  <a:lnTo>
                    <a:pt x="7976" y="3895"/>
                  </a:lnTo>
                  <a:lnTo>
                    <a:pt x="7597" y="3567"/>
                  </a:lnTo>
                  <a:cubicBezTo>
                    <a:pt x="7576" y="3558"/>
                    <a:pt x="7566" y="3526"/>
                    <a:pt x="7566" y="3496"/>
                  </a:cubicBezTo>
                  <a:lnTo>
                    <a:pt x="7576" y="3321"/>
                  </a:lnTo>
                  <a:lnTo>
                    <a:pt x="7340" y="2471"/>
                  </a:lnTo>
                  <a:cubicBezTo>
                    <a:pt x="7330" y="2451"/>
                    <a:pt x="7340" y="2419"/>
                    <a:pt x="7361" y="2399"/>
                  </a:cubicBezTo>
                  <a:cubicBezTo>
                    <a:pt x="7361" y="2389"/>
                    <a:pt x="7361" y="2389"/>
                    <a:pt x="7371" y="2378"/>
                  </a:cubicBezTo>
                  <a:cubicBezTo>
                    <a:pt x="7371" y="2378"/>
                    <a:pt x="7381" y="2369"/>
                    <a:pt x="7381" y="2358"/>
                  </a:cubicBezTo>
                  <a:cubicBezTo>
                    <a:pt x="7402" y="2328"/>
                    <a:pt x="7422" y="2287"/>
                    <a:pt x="7443" y="2255"/>
                  </a:cubicBezTo>
                  <a:cubicBezTo>
                    <a:pt x="7545" y="2082"/>
                    <a:pt x="7638" y="1897"/>
                    <a:pt x="7740" y="1722"/>
                  </a:cubicBezTo>
                  <a:cubicBezTo>
                    <a:pt x="7750" y="1692"/>
                    <a:pt x="7781" y="1672"/>
                    <a:pt x="7812" y="1672"/>
                  </a:cubicBezTo>
                  <a:cubicBezTo>
                    <a:pt x="7843" y="1672"/>
                    <a:pt x="7873" y="1681"/>
                    <a:pt x="7894" y="1713"/>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042;p57">
              <a:extLst>
                <a:ext uri="{FF2B5EF4-FFF2-40B4-BE49-F238E27FC236}">
                  <a16:creationId xmlns:a16="http://schemas.microsoft.com/office/drawing/2014/main" id="{9165D6E4-D2AD-EFAC-6E71-DC5FD87AB1F7}"/>
                </a:ext>
              </a:extLst>
            </p:cNvPr>
            <p:cNvSpPr/>
            <p:nvPr/>
          </p:nvSpPr>
          <p:spPr>
            <a:xfrm>
              <a:off x="2638481" y="1349709"/>
              <a:ext cx="3879959" cy="1751937"/>
            </a:xfrm>
            <a:custGeom>
              <a:avLst/>
              <a:gdLst/>
              <a:ahLst/>
              <a:cxnLst/>
              <a:rect l="l" t="t" r="r" b="b"/>
              <a:pathLst>
                <a:path w="24612" h="11113" extrusionOk="0">
                  <a:moveTo>
                    <a:pt x="11143" y="10087"/>
                  </a:moveTo>
                  <a:cubicBezTo>
                    <a:pt x="11071" y="10036"/>
                    <a:pt x="11030" y="9954"/>
                    <a:pt x="11020" y="9851"/>
                  </a:cubicBezTo>
                  <a:lnTo>
                    <a:pt x="11020" y="9841"/>
                  </a:lnTo>
                  <a:cubicBezTo>
                    <a:pt x="10979" y="9831"/>
                    <a:pt x="10938" y="9831"/>
                    <a:pt x="10897" y="9821"/>
                  </a:cubicBezTo>
                  <a:lnTo>
                    <a:pt x="10466" y="9841"/>
                  </a:lnTo>
                  <a:cubicBezTo>
                    <a:pt x="10343" y="9851"/>
                    <a:pt x="10230" y="9790"/>
                    <a:pt x="10169" y="9677"/>
                  </a:cubicBezTo>
                  <a:lnTo>
                    <a:pt x="9995" y="9339"/>
                  </a:lnTo>
                  <a:lnTo>
                    <a:pt x="9841" y="9318"/>
                  </a:lnTo>
                  <a:cubicBezTo>
                    <a:pt x="9779" y="9308"/>
                    <a:pt x="9718" y="9288"/>
                    <a:pt x="9667" y="9236"/>
                  </a:cubicBezTo>
                  <a:lnTo>
                    <a:pt x="9533" y="9113"/>
                  </a:lnTo>
                  <a:lnTo>
                    <a:pt x="9359" y="9113"/>
                  </a:lnTo>
                  <a:cubicBezTo>
                    <a:pt x="9267" y="9124"/>
                    <a:pt x="9175" y="9083"/>
                    <a:pt x="9113" y="9011"/>
                  </a:cubicBezTo>
                  <a:lnTo>
                    <a:pt x="8990" y="9226"/>
                  </a:lnTo>
                  <a:cubicBezTo>
                    <a:pt x="8918" y="9329"/>
                    <a:pt x="8806" y="9390"/>
                    <a:pt x="8683" y="9370"/>
                  </a:cubicBezTo>
                  <a:lnTo>
                    <a:pt x="8437" y="9349"/>
                  </a:lnTo>
                  <a:cubicBezTo>
                    <a:pt x="8365" y="9339"/>
                    <a:pt x="8303" y="9318"/>
                    <a:pt x="8252" y="9277"/>
                  </a:cubicBezTo>
                  <a:lnTo>
                    <a:pt x="8232" y="9247"/>
                  </a:lnTo>
                  <a:lnTo>
                    <a:pt x="7822" y="9226"/>
                  </a:lnTo>
                  <a:cubicBezTo>
                    <a:pt x="7699" y="9226"/>
                    <a:pt x="7596" y="9154"/>
                    <a:pt x="7545" y="9042"/>
                  </a:cubicBezTo>
                  <a:cubicBezTo>
                    <a:pt x="7535" y="9011"/>
                    <a:pt x="7504" y="8970"/>
                    <a:pt x="7483" y="8939"/>
                  </a:cubicBezTo>
                  <a:cubicBezTo>
                    <a:pt x="7453" y="8908"/>
                    <a:pt x="7401" y="8847"/>
                    <a:pt x="7360" y="8826"/>
                  </a:cubicBezTo>
                  <a:cubicBezTo>
                    <a:pt x="7309" y="8826"/>
                    <a:pt x="7268" y="8816"/>
                    <a:pt x="7217" y="8806"/>
                  </a:cubicBezTo>
                  <a:cubicBezTo>
                    <a:pt x="7166" y="8796"/>
                    <a:pt x="7114" y="8796"/>
                    <a:pt x="7063" y="8785"/>
                  </a:cubicBezTo>
                  <a:lnTo>
                    <a:pt x="7053" y="8785"/>
                  </a:lnTo>
                  <a:lnTo>
                    <a:pt x="6284" y="8632"/>
                  </a:lnTo>
                  <a:lnTo>
                    <a:pt x="6223" y="8755"/>
                  </a:lnTo>
                  <a:lnTo>
                    <a:pt x="6530" y="8888"/>
                  </a:lnTo>
                  <a:cubicBezTo>
                    <a:pt x="6612" y="8929"/>
                    <a:pt x="6674" y="9001"/>
                    <a:pt x="6694" y="9083"/>
                  </a:cubicBezTo>
                  <a:cubicBezTo>
                    <a:pt x="6704" y="9113"/>
                    <a:pt x="6715" y="9154"/>
                    <a:pt x="6704" y="9175"/>
                  </a:cubicBezTo>
                  <a:lnTo>
                    <a:pt x="7647" y="9503"/>
                  </a:lnTo>
                  <a:lnTo>
                    <a:pt x="7996" y="9400"/>
                  </a:lnTo>
                  <a:cubicBezTo>
                    <a:pt x="8047" y="9390"/>
                    <a:pt x="8088" y="9390"/>
                    <a:pt x="8129" y="9400"/>
                  </a:cubicBezTo>
                  <a:lnTo>
                    <a:pt x="8631" y="9482"/>
                  </a:lnTo>
                  <a:cubicBezTo>
                    <a:pt x="8683" y="9482"/>
                    <a:pt x="8724" y="9503"/>
                    <a:pt x="8765" y="9534"/>
                  </a:cubicBezTo>
                  <a:lnTo>
                    <a:pt x="9123" y="9780"/>
                  </a:lnTo>
                  <a:cubicBezTo>
                    <a:pt x="9277" y="9810"/>
                    <a:pt x="9421" y="9831"/>
                    <a:pt x="9574" y="9851"/>
                  </a:cubicBezTo>
                  <a:cubicBezTo>
                    <a:pt x="9677" y="9862"/>
                    <a:pt x="9790" y="9882"/>
                    <a:pt x="9892" y="9892"/>
                  </a:cubicBezTo>
                  <a:cubicBezTo>
                    <a:pt x="9933" y="9892"/>
                    <a:pt x="9964" y="9903"/>
                    <a:pt x="10005" y="9903"/>
                  </a:cubicBezTo>
                  <a:lnTo>
                    <a:pt x="10036" y="9903"/>
                  </a:lnTo>
                  <a:cubicBezTo>
                    <a:pt x="10087" y="9903"/>
                    <a:pt x="10138" y="9913"/>
                    <a:pt x="10189" y="9913"/>
                  </a:cubicBezTo>
                  <a:cubicBezTo>
                    <a:pt x="10261" y="9913"/>
                    <a:pt x="10333" y="9923"/>
                    <a:pt x="10405" y="9933"/>
                  </a:cubicBezTo>
                  <a:cubicBezTo>
                    <a:pt x="10517" y="9944"/>
                    <a:pt x="10620" y="9954"/>
                    <a:pt x="10733" y="9964"/>
                  </a:cubicBezTo>
                  <a:cubicBezTo>
                    <a:pt x="10763" y="9964"/>
                    <a:pt x="10784" y="9974"/>
                    <a:pt x="10804" y="9974"/>
                  </a:cubicBezTo>
                  <a:lnTo>
                    <a:pt x="11143" y="10097"/>
                  </a:lnTo>
                  <a:close/>
                  <a:moveTo>
                    <a:pt x="12465" y="10374"/>
                  </a:moveTo>
                  <a:lnTo>
                    <a:pt x="12496" y="10384"/>
                  </a:lnTo>
                  <a:lnTo>
                    <a:pt x="12619" y="10374"/>
                  </a:lnTo>
                  <a:lnTo>
                    <a:pt x="12588" y="10343"/>
                  </a:lnTo>
                  <a:lnTo>
                    <a:pt x="12547" y="10343"/>
                  </a:lnTo>
                  <a:cubicBezTo>
                    <a:pt x="12526" y="10354"/>
                    <a:pt x="12496" y="10364"/>
                    <a:pt x="12465" y="10374"/>
                  </a:cubicBezTo>
                  <a:close/>
                  <a:moveTo>
                    <a:pt x="3168" y="5115"/>
                  </a:moveTo>
                  <a:cubicBezTo>
                    <a:pt x="3435" y="5393"/>
                    <a:pt x="3711" y="5669"/>
                    <a:pt x="3977" y="5946"/>
                  </a:cubicBezTo>
                  <a:cubicBezTo>
                    <a:pt x="4152" y="6120"/>
                    <a:pt x="4326" y="6295"/>
                    <a:pt x="4510" y="6469"/>
                  </a:cubicBezTo>
                  <a:cubicBezTo>
                    <a:pt x="4572" y="6530"/>
                    <a:pt x="4633" y="6602"/>
                    <a:pt x="4706" y="6664"/>
                  </a:cubicBezTo>
                  <a:cubicBezTo>
                    <a:pt x="4736" y="6694"/>
                    <a:pt x="4767" y="6725"/>
                    <a:pt x="4808" y="6756"/>
                  </a:cubicBezTo>
                  <a:cubicBezTo>
                    <a:pt x="4890" y="6817"/>
                    <a:pt x="4972" y="6889"/>
                    <a:pt x="5043" y="6971"/>
                  </a:cubicBezTo>
                  <a:lnTo>
                    <a:pt x="5054" y="6981"/>
                  </a:lnTo>
                  <a:lnTo>
                    <a:pt x="5371" y="6951"/>
                  </a:lnTo>
                  <a:lnTo>
                    <a:pt x="5474" y="5772"/>
                  </a:lnTo>
                  <a:cubicBezTo>
                    <a:pt x="5474" y="5751"/>
                    <a:pt x="5474" y="5731"/>
                    <a:pt x="5485" y="5710"/>
                  </a:cubicBezTo>
                  <a:lnTo>
                    <a:pt x="5515" y="5598"/>
                  </a:lnTo>
                  <a:lnTo>
                    <a:pt x="5351" y="5362"/>
                  </a:lnTo>
                  <a:lnTo>
                    <a:pt x="5207" y="5362"/>
                  </a:lnTo>
                  <a:cubicBezTo>
                    <a:pt x="5064" y="5362"/>
                    <a:pt x="4941" y="5270"/>
                    <a:pt x="4900" y="5126"/>
                  </a:cubicBezTo>
                  <a:lnTo>
                    <a:pt x="4890" y="5074"/>
                  </a:lnTo>
                  <a:lnTo>
                    <a:pt x="4879" y="5074"/>
                  </a:lnTo>
                  <a:cubicBezTo>
                    <a:pt x="4797" y="5024"/>
                    <a:pt x="4747" y="4951"/>
                    <a:pt x="4726" y="4860"/>
                  </a:cubicBezTo>
                  <a:lnTo>
                    <a:pt x="4665" y="4562"/>
                  </a:lnTo>
                  <a:lnTo>
                    <a:pt x="4551" y="4562"/>
                  </a:lnTo>
                  <a:cubicBezTo>
                    <a:pt x="4449" y="4562"/>
                    <a:pt x="4367" y="4532"/>
                    <a:pt x="4305" y="4459"/>
                  </a:cubicBezTo>
                  <a:lnTo>
                    <a:pt x="4152" y="4286"/>
                  </a:lnTo>
                  <a:cubicBezTo>
                    <a:pt x="4050" y="4163"/>
                    <a:pt x="4039" y="3999"/>
                    <a:pt x="4141" y="3876"/>
                  </a:cubicBezTo>
                  <a:lnTo>
                    <a:pt x="4152" y="3865"/>
                  </a:lnTo>
                  <a:cubicBezTo>
                    <a:pt x="4121" y="3773"/>
                    <a:pt x="4132" y="3680"/>
                    <a:pt x="4182" y="3598"/>
                  </a:cubicBezTo>
                  <a:lnTo>
                    <a:pt x="4111" y="3496"/>
                  </a:lnTo>
                  <a:lnTo>
                    <a:pt x="3834" y="3199"/>
                  </a:lnTo>
                  <a:lnTo>
                    <a:pt x="3496" y="3056"/>
                  </a:lnTo>
                  <a:cubicBezTo>
                    <a:pt x="3465" y="3045"/>
                    <a:pt x="3444" y="3035"/>
                    <a:pt x="3424" y="3024"/>
                  </a:cubicBezTo>
                  <a:lnTo>
                    <a:pt x="3096" y="2769"/>
                  </a:lnTo>
                  <a:lnTo>
                    <a:pt x="2963" y="2676"/>
                  </a:lnTo>
                  <a:cubicBezTo>
                    <a:pt x="2932" y="2655"/>
                    <a:pt x="2911" y="2635"/>
                    <a:pt x="2891" y="2605"/>
                  </a:cubicBezTo>
                  <a:lnTo>
                    <a:pt x="2829" y="2532"/>
                  </a:lnTo>
                  <a:lnTo>
                    <a:pt x="2809" y="2512"/>
                  </a:lnTo>
                  <a:cubicBezTo>
                    <a:pt x="2686" y="2543"/>
                    <a:pt x="2563" y="2512"/>
                    <a:pt x="2492" y="2409"/>
                  </a:cubicBezTo>
                  <a:lnTo>
                    <a:pt x="1918" y="1733"/>
                  </a:lnTo>
                  <a:lnTo>
                    <a:pt x="1610" y="1589"/>
                  </a:lnTo>
                  <a:cubicBezTo>
                    <a:pt x="1558" y="1569"/>
                    <a:pt x="1508" y="1539"/>
                    <a:pt x="1476" y="1487"/>
                  </a:cubicBezTo>
                  <a:lnTo>
                    <a:pt x="1087" y="924"/>
                  </a:lnTo>
                  <a:cubicBezTo>
                    <a:pt x="1066" y="892"/>
                    <a:pt x="1057" y="872"/>
                    <a:pt x="1046" y="842"/>
                  </a:cubicBezTo>
                  <a:lnTo>
                    <a:pt x="1016" y="728"/>
                  </a:lnTo>
                  <a:lnTo>
                    <a:pt x="954" y="678"/>
                  </a:lnTo>
                  <a:lnTo>
                    <a:pt x="339" y="667"/>
                  </a:lnTo>
                  <a:cubicBezTo>
                    <a:pt x="246" y="667"/>
                    <a:pt x="175" y="626"/>
                    <a:pt x="113" y="564"/>
                  </a:cubicBezTo>
                  <a:cubicBezTo>
                    <a:pt x="72" y="564"/>
                    <a:pt x="41" y="554"/>
                    <a:pt x="0" y="544"/>
                  </a:cubicBezTo>
                  <a:lnTo>
                    <a:pt x="554" y="1138"/>
                  </a:lnTo>
                  <a:lnTo>
                    <a:pt x="595" y="1138"/>
                  </a:lnTo>
                  <a:cubicBezTo>
                    <a:pt x="718" y="1138"/>
                    <a:pt x="820" y="1211"/>
                    <a:pt x="872" y="1323"/>
                  </a:cubicBezTo>
                  <a:lnTo>
                    <a:pt x="1036" y="1682"/>
                  </a:lnTo>
                  <a:cubicBezTo>
                    <a:pt x="1169" y="1703"/>
                    <a:pt x="1271" y="1815"/>
                    <a:pt x="1292" y="1949"/>
                  </a:cubicBezTo>
                  <a:lnTo>
                    <a:pt x="1303" y="2020"/>
                  </a:lnTo>
                  <a:lnTo>
                    <a:pt x="1836" y="2348"/>
                  </a:lnTo>
                  <a:cubicBezTo>
                    <a:pt x="1907" y="2400"/>
                    <a:pt x="1959" y="2461"/>
                    <a:pt x="1979" y="2553"/>
                  </a:cubicBezTo>
                  <a:lnTo>
                    <a:pt x="2132" y="3261"/>
                  </a:lnTo>
                  <a:lnTo>
                    <a:pt x="2307" y="3434"/>
                  </a:lnTo>
                  <a:cubicBezTo>
                    <a:pt x="2358" y="3486"/>
                    <a:pt x="2399" y="3527"/>
                    <a:pt x="2440" y="3578"/>
                  </a:cubicBezTo>
                  <a:cubicBezTo>
                    <a:pt x="2481" y="3609"/>
                    <a:pt x="2512" y="3650"/>
                    <a:pt x="2542" y="3701"/>
                  </a:cubicBezTo>
                  <a:cubicBezTo>
                    <a:pt x="2553" y="3712"/>
                    <a:pt x="2553" y="3721"/>
                    <a:pt x="2563" y="3742"/>
                  </a:cubicBezTo>
                  <a:cubicBezTo>
                    <a:pt x="2574" y="3762"/>
                    <a:pt x="2583" y="3773"/>
                    <a:pt x="2583" y="3794"/>
                  </a:cubicBezTo>
                  <a:lnTo>
                    <a:pt x="2645" y="3917"/>
                  </a:lnTo>
                  <a:lnTo>
                    <a:pt x="2829" y="4286"/>
                  </a:lnTo>
                  <a:lnTo>
                    <a:pt x="2984" y="4623"/>
                  </a:lnTo>
                  <a:cubicBezTo>
                    <a:pt x="3004" y="4675"/>
                    <a:pt x="3014" y="4716"/>
                    <a:pt x="3034" y="4767"/>
                  </a:cubicBezTo>
                  <a:cubicBezTo>
                    <a:pt x="3055" y="4798"/>
                    <a:pt x="3066" y="4839"/>
                    <a:pt x="3075" y="4880"/>
                  </a:cubicBezTo>
                  <a:cubicBezTo>
                    <a:pt x="3096" y="4951"/>
                    <a:pt x="3127" y="5044"/>
                    <a:pt x="3168" y="5115"/>
                  </a:cubicBezTo>
                  <a:close/>
                  <a:moveTo>
                    <a:pt x="16862" y="10415"/>
                  </a:moveTo>
                  <a:cubicBezTo>
                    <a:pt x="16821" y="10425"/>
                    <a:pt x="16770" y="10436"/>
                    <a:pt x="16729" y="10436"/>
                  </a:cubicBezTo>
                  <a:cubicBezTo>
                    <a:pt x="16657" y="10456"/>
                    <a:pt x="16606" y="10497"/>
                    <a:pt x="16565" y="10548"/>
                  </a:cubicBezTo>
                  <a:close/>
                  <a:moveTo>
                    <a:pt x="16360" y="10846"/>
                  </a:moveTo>
                  <a:cubicBezTo>
                    <a:pt x="16329" y="10866"/>
                    <a:pt x="16309" y="10887"/>
                    <a:pt x="16278" y="10907"/>
                  </a:cubicBezTo>
                  <a:cubicBezTo>
                    <a:pt x="16247" y="10917"/>
                    <a:pt x="16206" y="10928"/>
                    <a:pt x="16175" y="10948"/>
                  </a:cubicBezTo>
                  <a:cubicBezTo>
                    <a:pt x="16124" y="10958"/>
                    <a:pt x="16073" y="10979"/>
                    <a:pt x="16022" y="10989"/>
                  </a:cubicBezTo>
                  <a:cubicBezTo>
                    <a:pt x="15991" y="10999"/>
                    <a:pt x="15970" y="11010"/>
                    <a:pt x="15940" y="11020"/>
                  </a:cubicBezTo>
                  <a:lnTo>
                    <a:pt x="15940" y="11112"/>
                  </a:lnTo>
                  <a:lnTo>
                    <a:pt x="16350" y="10876"/>
                  </a:lnTo>
                  <a:close/>
                  <a:moveTo>
                    <a:pt x="19353" y="6120"/>
                  </a:moveTo>
                  <a:cubicBezTo>
                    <a:pt x="19364" y="6141"/>
                    <a:pt x="19384" y="6151"/>
                    <a:pt x="19405" y="6172"/>
                  </a:cubicBezTo>
                  <a:cubicBezTo>
                    <a:pt x="19405" y="6172"/>
                    <a:pt x="19414" y="6172"/>
                    <a:pt x="19414" y="6182"/>
                  </a:cubicBezTo>
                  <a:lnTo>
                    <a:pt x="19425" y="6172"/>
                  </a:lnTo>
                  <a:lnTo>
                    <a:pt x="19373" y="6110"/>
                  </a:lnTo>
                  <a:cubicBezTo>
                    <a:pt x="19364" y="6110"/>
                    <a:pt x="19364" y="6110"/>
                    <a:pt x="19353" y="6120"/>
                  </a:cubicBezTo>
                  <a:close/>
                  <a:moveTo>
                    <a:pt x="20644" y="5106"/>
                  </a:moveTo>
                  <a:cubicBezTo>
                    <a:pt x="20573" y="5156"/>
                    <a:pt x="20491" y="5167"/>
                    <a:pt x="20398" y="5147"/>
                  </a:cubicBezTo>
                  <a:cubicBezTo>
                    <a:pt x="20398" y="5147"/>
                    <a:pt x="20389" y="5136"/>
                    <a:pt x="20378" y="5136"/>
                  </a:cubicBezTo>
                  <a:cubicBezTo>
                    <a:pt x="20357" y="5136"/>
                    <a:pt x="20337" y="5126"/>
                    <a:pt x="20327" y="5126"/>
                  </a:cubicBezTo>
                  <a:cubicBezTo>
                    <a:pt x="20307" y="5126"/>
                    <a:pt x="20296" y="5136"/>
                    <a:pt x="20286" y="5147"/>
                  </a:cubicBezTo>
                  <a:cubicBezTo>
                    <a:pt x="20245" y="5167"/>
                    <a:pt x="20214" y="5188"/>
                    <a:pt x="20173" y="5208"/>
                  </a:cubicBezTo>
                  <a:cubicBezTo>
                    <a:pt x="20152" y="5229"/>
                    <a:pt x="20122" y="5238"/>
                    <a:pt x="20091" y="5249"/>
                  </a:cubicBezTo>
                  <a:lnTo>
                    <a:pt x="20184" y="5372"/>
                  </a:lnTo>
                  <a:cubicBezTo>
                    <a:pt x="20214" y="5403"/>
                    <a:pt x="20234" y="5444"/>
                    <a:pt x="20245" y="5485"/>
                  </a:cubicBezTo>
                  <a:cubicBezTo>
                    <a:pt x="20296" y="5413"/>
                    <a:pt x="20378" y="5372"/>
                    <a:pt x="20480" y="5362"/>
                  </a:cubicBezTo>
                  <a:cubicBezTo>
                    <a:pt x="20614" y="5362"/>
                    <a:pt x="20737" y="5434"/>
                    <a:pt x="20788" y="5557"/>
                  </a:cubicBezTo>
                  <a:lnTo>
                    <a:pt x="20808" y="5608"/>
                  </a:lnTo>
                  <a:lnTo>
                    <a:pt x="20952" y="5700"/>
                  </a:lnTo>
                  <a:cubicBezTo>
                    <a:pt x="20993" y="5700"/>
                    <a:pt x="21045" y="5710"/>
                    <a:pt x="21086" y="5710"/>
                  </a:cubicBezTo>
                  <a:cubicBezTo>
                    <a:pt x="21136" y="5721"/>
                    <a:pt x="21188" y="5731"/>
                    <a:pt x="21239" y="5751"/>
                  </a:cubicBezTo>
                  <a:cubicBezTo>
                    <a:pt x="21270" y="5772"/>
                    <a:pt x="21311" y="5792"/>
                    <a:pt x="21332" y="5823"/>
                  </a:cubicBezTo>
                  <a:cubicBezTo>
                    <a:pt x="21393" y="5885"/>
                    <a:pt x="21546" y="6038"/>
                    <a:pt x="21628" y="6059"/>
                  </a:cubicBezTo>
                  <a:cubicBezTo>
                    <a:pt x="21833" y="6110"/>
                    <a:pt x="22049" y="6172"/>
                    <a:pt x="22254" y="6233"/>
                  </a:cubicBezTo>
                  <a:lnTo>
                    <a:pt x="22654" y="6356"/>
                  </a:lnTo>
                  <a:lnTo>
                    <a:pt x="22808" y="6418"/>
                  </a:lnTo>
                  <a:cubicBezTo>
                    <a:pt x="22859" y="6428"/>
                    <a:pt x="22900" y="6448"/>
                    <a:pt x="22941" y="6479"/>
                  </a:cubicBezTo>
                  <a:lnTo>
                    <a:pt x="23064" y="6571"/>
                  </a:lnTo>
                  <a:cubicBezTo>
                    <a:pt x="23146" y="6633"/>
                    <a:pt x="23218" y="6694"/>
                    <a:pt x="23300" y="6756"/>
                  </a:cubicBezTo>
                  <a:cubicBezTo>
                    <a:pt x="23361" y="6807"/>
                    <a:pt x="23423" y="6858"/>
                    <a:pt x="23484" y="6920"/>
                  </a:cubicBezTo>
                  <a:cubicBezTo>
                    <a:pt x="23556" y="7002"/>
                    <a:pt x="23628" y="7104"/>
                    <a:pt x="23638" y="7207"/>
                  </a:cubicBezTo>
                  <a:lnTo>
                    <a:pt x="23669" y="7330"/>
                  </a:lnTo>
                  <a:cubicBezTo>
                    <a:pt x="23689" y="7402"/>
                    <a:pt x="23720" y="7473"/>
                    <a:pt x="23740" y="7545"/>
                  </a:cubicBezTo>
                  <a:cubicBezTo>
                    <a:pt x="23761" y="7627"/>
                    <a:pt x="23792" y="7709"/>
                    <a:pt x="23812" y="7781"/>
                  </a:cubicBezTo>
                  <a:cubicBezTo>
                    <a:pt x="23822" y="7812"/>
                    <a:pt x="23833" y="7842"/>
                    <a:pt x="23843" y="7883"/>
                  </a:cubicBezTo>
                  <a:cubicBezTo>
                    <a:pt x="23843" y="7904"/>
                    <a:pt x="23853" y="7924"/>
                    <a:pt x="23853" y="7955"/>
                  </a:cubicBezTo>
                  <a:cubicBezTo>
                    <a:pt x="23863" y="7965"/>
                    <a:pt x="23863" y="7965"/>
                    <a:pt x="23863" y="7976"/>
                  </a:cubicBezTo>
                  <a:cubicBezTo>
                    <a:pt x="23863" y="7996"/>
                    <a:pt x="23874" y="8027"/>
                    <a:pt x="23874" y="8047"/>
                  </a:cubicBezTo>
                  <a:cubicBezTo>
                    <a:pt x="23884" y="8068"/>
                    <a:pt x="23884" y="8099"/>
                    <a:pt x="23894" y="8119"/>
                  </a:cubicBezTo>
                  <a:cubicBezTo>
                    <a:pt x="23915" y="8222"/>
                    <a:pt x="23894" y="8324"/>
                    <a:pt x="23822" y="8396"/>
                  </a:cubicBezTo>
                  <a:cubicBezTo>
                    <a:pt x="23761" y="8478"/>
                    <a:pt x="23658" y="8519"/>
                    <a:pt x="23556" y="8509"/>
                  </a:cubicBezTo>
                  <a:cubicBezTo>
                    <a:pt x="23525" y="8509"/>
                    <a:pt x="23474" y="8519"/>
                    <a:pt x="23443" y="8519"/>
                  </a:cubicBezTo>
                  <a:lnTo>
                    <a:pt x="23412" y="8519"/>
                  </a:lnTo>
                  <a:lnTo>
                    <a:pt x="23402" y="8570"/>
                  </a:lnTo>
                  <a:lnTo>
                    <a:pt x="23751" y="8488"/>
                  </a:lnTo>
                  <a:lnTo>
                    <a:pt x="23812" y="8488"/>
                  </a:lnTo>
                  <a:lnTo>
                    <a:pt x="24263" y="8478"/>
                  </a:lnTo>
                  <a:cubicBezTo>
                    <a:pt x="24376" y="8478"/>
                    <a:pt x="24468" y="8529"/>
                    <a:pt x="24530" y="8611"/>
                  </a:cubicBezTo>
                  <a:lnTo>
                    <a:pt x="24612" y="8724"/>
                  </a:lnTo>
                  <a:lnTo>
                    <a:pt x="24612" y="5218"/>
                  </a:lnTo>
                  <a:lnTo>
                    <a:pt x="24519" y="5115"/>
                  </a:lnTo>
                  <a:cubicBezTo>
                    <a:pt x="24499" y="5106"/>
                    <a:pt x="24489" y="5085"/>
                    <a:pt x="24478" y="5074"/>
                  </a:cubicBezTo>
                  <a:lnTo>
                    <a:pt x="24478" y="5065"/>
                  </a:lnTo>
                  <a:lnTo>
                    <a:pt x="24120" y="5065"/>
                  </a:lnTo>
                  <a:cubicBezTo>
                    <a:pt x="24068" y="5054"/>
                    <a:pt x="24027" y="5044"/>
                    <a:pt x="23976" y="5024"/>
                  </a:cubicBezTo>
                  <a:lnTo>
                    <a:pt x="23033" y="4511"/>
                  </a:lnTo>
                  <a:lnTo>
                    <a:pt x="22910" y="4603"/>
                  </a:lnTo>
                  <a:cubicBezTo>
                    <a:pt x="22910" y="4726"/>
                    <a:pt x="22828" y="4839"/>
                    <a:pt x="22705" y="4890"/>
                  </a:cubicBezTo>
                  <a:lnTo>
                    <a:pt x="22644" y="4910"/>
                  </a:lnTo>
                  <a:cubicBezTo>
                    <a:pt x="22541" y="4951"/>
                    <a:pt x="22439" y="4931"/>
                    <a:pt x="22346" y="4880"/>
                  </a:cubicBezTo>
                  <a:cubicBezTo>
                    <a:pt x="22346" y="4901"/>
                    <a:pt x="22346" y="4931"/>
                    <a:pt x="22336" y="4962"/>
                  </a:cubicBezTo>
                  <a:lnTo>
                    <a:pt x="22295" y="5115"/>
                  </a:lnTo>
                  <a:cubicBezTo>
                    <a:pt x="22275" y="5188"/>
                    <a:pt x="22234" y="5238"/>
                    <a:pt x="22172" y="5290"/>
                  </a:cubicBezTo>
                  <a:lnTo>
                    <a:pt x="22038" y="5393"/>
                  </a:lnTo>
                  <a:lnTo>
                    <a:pt x="21915" y="5628"/>
                  </a:lnTo>
                  <a:cubicBezTo>
                    <a:pt x="21854" y="5762"/>
                    <a:pt x="21701" y="5833"/>
                    <a:pt x="21546" y="5792"/>
                  </a:cubicBezTo>
                  <a:lnTo>
                    <a:pt x="21259" y="5710"/>
                  </a:lnTo>
                  <a:cubicBezTo>
                    <a:pt x="21229" y="5700"/>
                    <a:pt x="21198" y="5690"/>
                    <a:pt x="21177" y="5669"/>
                  </a:cubicBezTo>
                  <a:cubicBezTo>
                    <a:pt x="21127" y="5639"/>
                    <a:pt x="21075" y="5598"/>
                    <a:pt x="21034" y="5557"/>
                  </a:cubicBezTo>
                  <a:cubicBezTo>
                    <a:pt x="20993" y="5505"/>
                    <a:pt x="20963" y="5454"/>
                    <a:pt x="20952" y="5393"/>
                  </a:cubicBezTo>
                  <a:cubicBezTo>
                    <a:pt x="20952" y="5341"/>
                    <a:pt x="20942" y="5300"/>
                    <a:pt x="20942" y="5249"/>
                  </a:cubicBezTo>
                  <a:cubicBezTo>
                    <a:pt x="20942" y="5238"/>
                    <a:pt x="20942" y="5229"/>
                    <a:pt x="20931" y="5218"/>
                  </a:cubicBezTo>
                  <a:cubicBezTo>
                    <a:pt x="20870" y="5229"/>
                    <a:pt x="20799" y="5218"/>
                    <a:pt x="20726" y="5177"/>
                  </a:cubicBezTo>
                  <a:cubicBezTo>
                    <a:pt x="20696" y="5156"/>
                    <a:pt x="20665" y="5136"/>
                    <a:pt x="20644" y="5106"/>
                  </a:cubicBezTo>
                  <a:close/>
                  <a:moveTo>
                    <a:pt x="20594" y="4480"/>
                  </a:moveTo>
                  <a:cubicBezTo>
                    <a:pt x="20542" y="4459"/>
                    <a:pt x="20491" y="4459"/>
                    <a:pt x="20430" y="4470"/>
                  </a:cubicBezTo>
                  <a:lnTo>
                    <a:pt x="20286" y="4491"/>
                  </a:lnTo>
                  <a:cubicBezTo>
                    <a:pt x="20266" y="4491"/>
                    <a:pt x="20245" y="4500"/>
                    <a:pt x="20234" y="4500"/>
                  </a:cubicBezTo>
                  <a:cubicBezTo>
                    <a:pt x="20214" y="4500"/>
                    <a:pt x="20193" y="4500"/>
                    <a:pt x="20173" y="4511"/>
                  </a:cubicBezTo>
                  <a:lnTo>
                    <a:pt x="19794" y="4573"/>
                  </a:lnTo>
                  <a:lnTo>
                    <a:pt x="19578" y="4254"/>
                  </a:lnTo>
                  <a:cubicBezTo>
                    <a:pt x="19528" y="4172"/>
                    <a:pt x="19446" y="4131"/>
                    <a:pt x="19353" y="4122"/>
                  </a:cubicBezTo>
                  <a:lnTo>
                    <a:pt x="19148" y="4101"/>
                  </a:lnTo>
                  <a:lnTo>
                    <a:pt x="19127" y="4081"/>
                  </a:lnTo>
                  <a:cubicBezTo>
                    <a:pt x="19138" y="4070"/>
                    <a:pt x="19138" y="4049"/>
                    <a:pt x="19148" y="4040"/>
                  </a:cubicBezTo>
                  <a:lnTo>
                    <a:pt x="19332" y="4019"/>
                  </a:lnTo>
                  <a:cubicBezTo>
                    <a:pt x="19405" y="4008"/>
                    <a:pt x="19466" y="3978"/>
                    <a:pt x="19528" y="3926"/>
                  </a:cubicBezTo>
                  <a:lnTo>
                    <a:pt x="19701" y="3742"/>
                  </a:lnTo>
                  <a:lnTo>
                    <a:pt x="19938" y="3762"/>
                  </a:lnTo>
                  <a:lnTo>
                    <a:pt x="20122" y="3906"/>
                  </a:lnTo>
                  <a:cubicBezTo>
                    <a:pt x="20173" y="3958"/>
                    <a:pt x="20234" y="3978"/>
                    <a:pt x="20307" y="3978"/>
                  </a:cubicBezTo>
                  <a:lnTo>
                    <a:pt x="20501" y="3978"/>
                  </a:lnTo>
                  <a:lnTo>
                    <a:pt x="20573" y="4163"/>
                  </a:lnTo>
                  <a:cubicBezTo>
                    <a:pt x="20583" y="4265"/>
                    <a:pt x="20594" y="4377"/>
                    <a:pt x="20594" y="4480"/>
                  </a:cubicBezTo>
                  <a:close/>
                  <a:moveTo>
                    <a:pt x="17938" y="2154"/>
                  </a:moveTo>
                  <a:lnTo>
                    <a:pt x="17990" y="2441"/>
                  </a:lnTo>
                  <a:lnTo>
                    <a:pt x="17990" y="2441"/>
                  </a:lnTo>
                  <a:cubicBezTo>
                    <a:pt x="18031" y="2409"/>
                    <a:pt x="18072" y="2389"/>
                    <a:pt x="18113" y="2389"/>
                  </a:cubicBezTo>
                  <a:cubicBezTo>
                    <a:pt x="18113" y="2338"/>
                    <a:pt x="18123" y="2286"/>
                    <a:pt x="18143" y="2245"/>
                  </a:cubicBezTo>
                  <a:cubicBezTo>
                    <a:pt x="18123" y="2245"/>
                    <a:pt x="18093" y="2236"/>
                    <a:pt x="18072" y="2225"/>
                  </a:cubicBezTo>
                  <a:cubicBezTo>
                    <a:pt x="18020" y="2215"/>
                    <a:pt x="17979" y="2184"/>
                    <a:pt x="17938" y="2154"/>
                  </a:cubicBezTo>
                  <a:close/>
                  <a:moveTo>
                    <a:pt x="13992" y="5987"/>
                  </a:moveTo>
                  <a:lnTo>
                    <a:pt x="13992" y="6028"/>
                  </a:lnTo>
                  <a:lnTo>
                    <a:pt x="14177" y="6049"/>
                  </a:lnTo>
                  <a:lnTo>
                    <a:pt x="14177" y="5546"/>
                  </a:lnTo>
                  <a:lnTo>
                    <a:pt x="14177" y="5044"/>
                  </a:lnTo>
                  <a:lnTo>
                    <a:pt x="14177" y="4880"/>
                  </a:lnTo>
                  <a:lnTo>
                    <a:pt x="14177" y="4849"/>
                  </a:lnTo>
                  <a:cubicBezTo>
                    <a:pt x="14166" y="4839"/>
                    <a:pt x="14166" y="4828"/>
                    <a:pt x="14156" y="4828"/>
                  </a:cubicBezTo>
                  <a:cubicBezTo>
                    <a:pt x="14136" y="4808"/>
                    <a:pt x="14115" y="4778"/>
                    <a:pt x="14095" y="4746"/>
                  </a:cubicBezTo>
                  <a:cubicBezTo>
                    <a:pt x="14105" y="4778"/>
                    <a:pt x="14115" y="4808"/>
                    <a:pt x="14115" y="4839"/>
                  </a:cubicBezTo>
                  <a:cubicBezTo>
                    <a:pt x="14125" y="4890"/>
                    <a:pt x="14125" y="4942"/>
                    <a:pt x="14125" y="4992"/>
                  </a:cubicBezTo>
                  <a:cubicBezTo>
                    <a:pt x="14136" y="5044"/>
                    <a:pt x="14136" y="5095"/>
                    <a:pt x="14136" y="5147"/>
                  </a:cubicBezTo>
                  <a:lnTo>
                    <a:pt x="14136" y="5279"/>
                  </a:lnTo>
                  <a:cubicBezTo>
                    <a:pt x="14125" y="5311"/>
                    <a:pt x="14125" y="5331"/>
                    <a:pt x="14125" y="5362"/>
                  </a:cubicBezTo>
                  <a:lnTo>
                    <a:pt x="14125" y="5505"/>
                  </a:lnTo>
                  <a:lnTo>
                    <a:pt x="14125" y="5721"/>
                  </a:lnTo>
                  <a:cubicBezTo>
                    <a:pt x="14125" y="5823"/>
                    <a:pt x="14095" y="5905"/>
                    <a:pt x="14023" y="5967"/>
                  </a:cubicBezTo>
                  <a:close/>
                  <a:moveTo>
                    <a:pt x="14084" y="4716"/>
                  </a:moveTo>
                  <a:cubicBezTo>
                    <a:pt x="14064" y="4675"/>
                    <a:pt x="14033" y="4644"/>
                    <a:pt x="13992" y="4614"/>
                  </a:cubicBezTo>
                  <a:cubicBezTo>
                    <a:pt x="13920" y="4552"/>
                    <a:pt x="13838" y="4532"/>
                    <a:pt x="13746" y="4552"/>
                  </a:cubicBezTo>
                  <a:cubicBezTo>
                    <a:pt x="13736" y="4552"/>
                    <a:pt x="13715" y="4552"/>
                    <a:pt x="13705" y="4562"/>
                  </a:cubicBezTo>
                  <a:lnTo>
                    <a:pt x="13674" y="4500"/>
                  </a:lnTo>
                  <a:lnTo>
                    <a:pt x="13736" y="4275"/>
                  </a:lnTo>
                  <a:cubicBezTo>
                    <a:pt x="13767" y="4172"/>
                    <a:pt x="13808" y="4070"/>
                    <a:pt x="13838" y="3978"/>
                  </a:cubicBezTo>
                  <a:cubicBezTo>
                    <a:pt x="13859" y="3906"/>
                    <a:pt x="13890" y="3844"/>
                    <a:pt x="13910" y="3783"/>
                  </a:cubicBezTo>
                  <a:cubicBezTo>
                    <a:pt x="13920" y="3732"/>
                    <a:pt x="13941" y="3691"/>
                    <a:pt x="13951" y="3639"/>
                  </a:cubicBezTo>
                  <a:lnTo>
                    <a:pt x="13951" y="3568"/>
                  </a:lnTo>
                  <a:cubicBezTo>
                    <a:pt x="13951" y="3527"/>
                    <a:pt x="13941" y="3496"/>
                    <a:pt x="13941" y="3455"/>
                  </a:cubicBezTo>
                  <a:cubicBezTo>
                    <a:pt x="13931" y="3393"/>
                    <a:pt x="13920" y="3343"/>
                    <a:pt x="13910" y="3291"/>
                  </a:cubicBezTo>
                  <a:cubicBezTo>
                    <a:pt x="13900" y="3229"/>
                    <a:pt x="13890" y="3168"/>
                    <a:pt x="13879" y="3117"/>
                  </a:cubicBezTo>
                  <a:lnTo>
                    <a:pt x="13992" y="2983"/>
                  </a:lnTo>
                  <a:cubicBezTo>
                    <a:pt x="14002" y="3015"/>
                    <a:pt x="14013" y="3045"/>
                    <a:pt x="14043" y="3076"/>
                  </a:cubicBezTo>
                  <a:lnTo>
                    <a:pt x="14300" y="3404"/>
                  </a:lnTo>
                  <a:cubicBezTo>
                    <a:pt x="14371" y="3496"/>
                    <a:pt x="14474" y="3537"/>
                    <a:pt x="14587" y="3527"/>
                  </a:cubicBezTo>
                  <a:lnTo>
                    <a:pt x="14699" y="3507"/>
                  </a:lnTo>
                  <a:lnTo>
                    <a:pt x="14730" y="3507"/>
                  </a:lnTo>
                  <a:cubicBezTo>
                    <a:pt x="14710" y="3548"/>
                    <a:pt x="14689" y="3589"/>
                    <a:pt x="14689" y="3639"/>
                  </a:cubicBezTo>
                  <a:lnTo>
                    <a:pt x="14689" y="3701"/>
                  </a:lnTo>
                  <a:cubicBezTo>
                    <a:pt x="14689" y="3773"/>
                    <a:pt x="14710" y="3844"/>
                    <a:pt x="14761" y="3906"/>
                  </a:cubicBezTo>
                  <a:lnTo>
                    <a:pt x="15314" y="4603"/>
                  </a:lnTo>
                  <a:lnTo>
                    <a:pt x="15253" y="4726"/>
                  </a:lnTo>
                  <a:cubicBezTo>
                    <a:pt x="15191" y="4828"/>
                    <a:pt x="15202" y="4962"/>
                    <a:pt x="15273" y="5065"/>
                  </a:cubicBezTo>
                  <a:lnTo>
                    <a:pt x="15458" y="5311"/>
                  </a:lnTo>
                  <a:cubicBezTo>
                    <a:pt x="15396" y="5321"/>
                    <a:pt x="15335" y="5341"/>
                    <a:pt x="15284" y="5382"/>
                  </a:cubicBezTo>
                  <a:lnTo>
                    <a:pt x="15273" y="5229"/>
                  </a:lnTo>
                  <a:cubicBezTo>
                    <a:pt x="15263" y="5147"/>
                    <a:pt x="15232" y="5074"/>
                    <a:pt x="15171" y="5024"/>
                  </a:cubicBezTo>
                  <a:lnTo>
                    <a:pt x="14915" y="4798"/>
                  </a:lnTo>
                  <a:lnTo>
                    <a:pt x="14925" y="4685"/>
                  </a:lnTo>
                  <a:cubicBezTo>
                    <a:pt x="15017" y="4614"/>
                    <a:pt x="15048" y="4491"/>
                    <a:pt x="15017" y="4368"/>
                  </a:cubicBezTo>
                  <a:cubicBezTo>
                    <a:pt x="15007" y="4327"/>
                    <a:pt x="14986" y="4286"/>
                    <a:pt x="14976" y="4245"/>
                  </a:cubicBezTo>
                  <a:cubicBezTo>
                    <a:pt x="14925" y="4131"/>
                    <a:pt x="14853" y="4029"/>
                    <a:pt x="14740" y="3988"/>
                  </a:cubicBezTo>
                  <a:cubicBezTo>
                    <a:pt x="14515" y="3896"/>
                    <a:pt x="14300" y="3999"/>
                    <a:pt x="14187" y="4193"/>
                  </a:cubicBezTo>
                  <a:cubicBezTo>
                    <a:pt x="14166" y="4213"/>
                    <a:pt x="14156" y="4234"/>
                    <a:pt x="14146" y="4254"/>
                  </a:cubicBezTo>
                  <a:cubicBezTo>
                    <a:pt x="14115" y="4327"/>
                    <a:pt x="14084" y="4409"/>
                    <a:pt x="14074" y="4500"/>
                  </a:cubicBezTo>
                  <a:cubicBezTo>
                    <a:pt x="14064" y="4562"/>
                    <a:pt x="14064" y="4634"/>
                    <a:pt x="14084" y="4705"/>
                  </a:cubicBezTo>
                  <a:close/>
                  <a:moveTo>
                    <a:pt x="14976" y="3332"/>
                  </a:moveTo>
                  <a:lnTo>
                    <a:pt x="15089" y="3311"/>
                  </a:lnTo>
                  <a:lnTo>
                    <a:pt x="15448" y="3229"/>
                  </a:lnTo>
                  <a:lnTo>
                    <a:pt x="15519" y="3138"/>
                  </a:lnTo>
                  <a:lnTo>
                    <a:pt x="15068" y="3250"/>
                  </a:lnTo>
                  <a:close/>
                  <a:moveTo>
                    <a:pt x="14628" y="1835"/>
                  </a:moveTo>
                  <a:lnTo>
                    <a:pt x="15314" y="1785"/>
                  </a:lnTo>
                  <a:cubicBezTo>
                    <a:pt x="15294" y="1774"/>
                    <a:pt x="15273" y="1774"/>
                    <a:pt x="15253" y="1764"/>
                  </a:cubicBezTo>
                  <a:lnTo>
                    <a:pt x="15171" y="1764"/>
                  </a:lnTo>
                  <a:cubicBezTo>
                    <a:pt x="15048" y="1794"/>
                    <a:pt x="14925" y="1753"/>
                    <a:pt x="14853" y="1662"/>
                  </a:cubicBezTo>
                  <a:lnTo>
                    <a:pt x="14822" y="1630"/>
                  </a:lnTo>
                  <a:lnTo>
                    <a:pt x="14730" y="1630"/>
                  </a:lnTo>
                  <a:lnTo>
                    <a:pt x="14648" y="1805"/>
                  </a:lnTo>
                  <a:cubicBezTo>
                    <a:pt x="14638" y="1815"/>
                    <a:pt x="14638" y="1826"/>
                    <a:pt x="14628" y="1835"/>
                  </a:cubicBezTo>
                  <a:close/>
                  <a:moveTo>
                    <a:pt x="7463" y="1867"/>
                  </a:moveTo>
                  <a:cubicBezTo>
                    <a:pt x="7422" y="1949"/>
                    <a:pt x="7371" y="2031"/>
                    <a:pt x="7330" y="2102"/>
                  </a:cubicBezTo>
                  <a:cubicBezTo>
                    <a:pt x="7309" y="2133"/>
                    <a:pt x="7299" y="2154"/>
                    <a:pt x="7278" y="2184"/>
                  </a:cubicBezTo>
                  <a:lnTo>
                    <a:pt x="7494" y="2933"/>
                  </a:lnTo>
                  <a:cubicBezTo>
                    <a:pt x="7504" y="2963"/>
                    <a:pt x="7504" y="2994"/>
                    <a:pt x="7504" y="3035"/>
                  </a:cubicBezTo>
                  <a:lnTo>
                    <a:pt x="7504" y="3097"/>
                  </a:lnTo>
                  <a:lnTo>
                    <a:pt x="7791" y="3343"/>
                  </a:lnTo>
                  <a:cubicBezTo>
                    <a:pt x="7852" y="3404"/>
                    <a:pt x="7883" y="3466"/>
                    <a:pt x="7893" y="3548"/>
                  </a:cubicBezTo>
                  <a:lnTo>
                    <a:pt x="8027" y="4450"/>
                  </a:lnTo>
                  <a:lnTo>
                    <a:pt x="8150" y="4726"/>
                  </a:lnTo>
                  <a:lnTo>
                    <a:pt x="8693" y="4726"/>
                  </a:lnTo>
                  <a:cubicBezTo>
                    <a:pt x="8847" y="4726"/>
                    <a:pt x="8980" y="4839"/>
                    <a:pt x="9000" y="4992"/>
                  </a:cubicBezTo>
                  <a:lnTo>
                    <a:pt x="9011" y="5054"/>
                  </a:lnTo>
                  <a:lnTo>
                    <a:pt x="9277" y="5003"/>
                  </a:lnTo>
                  <a:cubicBezTo>
                    <a:pt x="9308" y="4931"/>
                    <a:pt x="9359" y="4880"/>
                    <a:pt x="9431" y="4839"/>
                  </a:cubicBezTo>
                  <a:cubicBezTo>
                    <a:pt x="9503" y="4798"/>
                    <a:pt x="9595" y="4798"/>
                    <a:pt x="9677" y="4828"/>
                  </a:cubicBezTo>
                  <a:lnTo>
                    <a:pt x="9974" y="4942"/>
                  </a:lnTo>
                  <a:cubicBezTo>
                    <a:pt x="10036" y="4962"/>
                    <a:pt x="10087" y="5003"/>
                    <a:pt x="10128" y="5065"/>
                  </a:cubicBezTo>
                  <a:lnTo>
                    <a:pt x="10394" y="5074"/>
                  </a:lnTo>
                  <a:cubicBezTo>
                    <a:pt x="10507" y="5074"/>
                    <a:pt x="10610" y="5136"/>
                    <a:pt x="10661" y="5238"/>
                  </a:cubicBezTo>
                  <a:lnTo>
                    <a:pt x="10743" y="5393"/>
                  </a:lnTo>
                  <a:cubicBezTo>
                    <a:pt x="10763" y="5423"/>
                    <a:pt x="10774" y="5444"/>
                    <a:pt x="10774" y="5485"/>
                  </a:cubicBezTo>
                  <a:lnTo>
                    <a:pt x="10774" y="5485"/>
                  </a:lnTo>
                  <a:lnTo>
                    <a:pt x="10794" y="5485"/>
                  </a:lnTo>
                  <a:lnTo>
                    <a:pt x="11153" y="5238"/>
                  </a:lnTo>
                  <a:lnTo>
                    <a:pt x="11430" y="4644"/>
                  </a:lnTo>
                  <a:lnTo>
                    <a:pt x="11378" y="4254"/>
                  </a:lnTo>
                  <a:cubicBezTo>
                    <a:pt x="11358" y="4152"/>
                    <a:pt x="11399" y="4070"/>
                    <a:pt x="11460" y="3999"/>
                  </a:cubicBezTo>
                  <a:lnTo>
                    <a:pt x="11778" y="3680"/>
                  </a:lnTo>
                  <a:lnTo>
                    <a:pt x="12014" y="3147"/>
                  </a:lnTo>
                  <a:lnTo>
                    <a:pt x="12014" y="2769"/>
                  </a:lnTo>
                  <a:cubicBezTo>
                    <a:pt x="12014" y="2687"/>
                    <a:pt x="12034" y="2625"/>
                    <a:pt x="12075" y="2564"/>
                  </a:cubicBezTo>
                  <a:lnTo>
                    <a:pt x="12393" y="2163"/>
                  </a:lnTo>
                  <a:cubicBezTo>
                    <a:pt x="12465" y="2072"/>
                    <a:pt x="12567" y="2031"/>
                    <a:pt x="12680" y="2040"/>
                  </a:cubicBezTo>
                  <a:lnTo>
                    <a:pt x="12721" y="2051"/>
                  </a:lnTo>
                  <a:lnTo>
                    <a:pt x="12383" y="1723"/>
                  </a:lnTo>
                  <a:cubicBezTo>
                    <a:pt x="12301" y="1651"/>
                    <a:pt x="12270" y="1559"/>
                    <a:pt x="12280" y="1457"/>
                  </a:cubicBezTo>
                  <a:lnTo>
                    <a:pt x="12311" y="1231"/>
                  </a:lnTo>
                  <a:lnTo>
                    <a:pt x="12045" y="851"/>
                  </a:lnTo>
                  <a:cubicBezTo>
                    <a:pt x="12014" y="801"/>
                    <a:pt x="11993" y="760"/>
                    <a:pt x="11993" y="708"/>
                  </a:cubicBezTo>
                  <a:lnTo>
                    <a:pt x="11983" y="636"/>
                  </a:lnTo>
                  <a:cubicBezTo>
                    <a:pt x="11911" y="554"/>
                    <a:pt x="11891" y="452"/>
                    <a:pt x="11922" y="339"/>
                  </a:cubicBezTo>
                  <a:cubicBezTo>
                    <a:pt x="11942" y="267"/>
                    <a:pt x="11993" y="206"/>
                    <a:pt x="12055" y="165"/>
                  </a:cubicBezTo>
                  <a:lnTo>
                    <a:pt x="11901" y="1"/>
                  </a:lnTo>
                  <a:lnTo>
                    <a:pt x="11399" y="11"/>
                  </a:lnTo>
                  <a:lnTo>
                    <a:pt x="11337" y="431"/>
                  </a:lnTo>
                  <a:cubicBezTo>
                    <a:pt x="11327" y="503"/>
                    <a:pt x="11307" y="554"/>
                    <a:pt x="11255" y="605"/>
                  </a:cubicBezTo>
                  <a:lnTo>
                    <a:pt x="10876" y="1015"/>
                  </a:lnTo>
                  <a:lnTo>
                    <a:pt x="10692" y="1794"/>
                  </a:lnTo>
                  <a:cubicBezTo>
                    <a:pt x="10681" y="1826"/>
                    <a:pt x="10671" y="1856"/>
                    <a:pt x="10651" y="1887"/>
                  </a:cubicBezTo>
                  <a:cubicBezTo>
                    <a:pt x="10569" y="2020"/>
                    <a:pt x="10415" y="2133"/>
                    <a:pt x="10251" y="2133"/>
                  </a:cubicBezTo>
                  <a:cubicBezTo>
                    <a:pt x="10200" y="2133"/>
                    <a:pt x="10148" y="2122"/>
                    <a:pt x="10107" y="2122"/>
                  </a:cubicBezTo>
                  <a:lnTo>
                    <a:pt x="10056" y="2163"/>
                  </a:lnTo>
                  <a:cubicBezTo>
                    <a:pt x="9974" y="2236"/>
                    <a:pt x="9882" y="2266"/>
                    <a:pt x="9779" y="2245"/>
                  </a:cubicBezTo>
                  <a:cubicBezTo>
                    <a:pt x="9646" y="2215"/>
                    <a:pt x="9482" y="2174"/>
                    <a:pt x="9390" y="2081"/>
                  </a:cubicBezTo>
                  <a:lnTo>
                    <a:pt x="9380" y="2081"/>
                  </a:lnTo>
                  <a:lnTo>
                    <a:pt x="9134" y="2143"/>
                  </a:lnTo>
                  <a:lnTo>
                    <a:pt x="8990" y="2307"/>
                  </a:lnTo>
                  <a:cubicBezTo>
                    <a:pt x="8929" y="2368"/>
                    <a:pt x="8857" y="2400"/>
                    <a:pt x="8775" y="2400"/>
                  </a:cubicBezTo>
                  <a:lnTo>
                    <a:pt x="8068" y="2441"/>
                  </a:lnTo>
                  <a:cubicBezTo>
                    <a:pt x="7965" y="2441"/>
                    <a:pt x="7873" y="2400"/>
                    <a:pt x="7801" y="2318"/>
                  </a:cubicBezTo>
                  <a:close/>
                </a:path>
              </a:pathLst>
            </a:custGeom>
            <a:solidFill>
              <a:srgbClr val="317C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4DD129E4-7C20-1A83-9312-69946CF89188}"/>
              </a:ext>
            </a:extLst>
          </p:cNvPr>
          <p:cNvSpPr txBox="1"/>
          <p:nvPr/>
        </p:nvSpPr>
        <p:spPr>
          <a:xfrm>
            <a:off x="414337" y="393165"/>
            <a:ext cx="5312093" cy="369332"/>
          </a:xfrm>
          <a:prstGeom prst="rect">
            <a:avLst/>
          </a:prstGeom>
          <a:solidFill>
            <a:schemeClr val="accent1">
              <a:lumMod val="50000"/>
            </a:schemeClr>
          </a:solidFill>
        </p:spPr>
        <p:txBody>
          <a:bodyPr wrap="square" rtlCol="0">
            <a:spAutoFit/>
          </a:bodyPr>
          <a:lstStyle/>
          <a:p>
            <a:pPr algn="just"/>
            <a:r>
              <a:rPr lang="id-ID" dirty="0">
                <a:solidFill>
                  <a:schemeClr val="bg1"/>
                </a:solidFill>
              </a:rPr>
              <a:t>5. Kehidupan Ekonomi Indonesia pada Masa Reformasi</a:t>
            </a:r>
          </a:p>
        </p:txBody>
      </p:sp>
      <p:sp>
        <p:nvSpPr>
          <p:cNvPr id="7" name="TextBox 6">
            <a:extLst>
              <a:ext uri="{FF2B5EF4-FFF2-40B4-BE49-F238E27FC236}">
                <a16:creationId xmlns:a16="http://schemas.microsoft.com/office/drawing/2014/main" id="{CBA899E6-D123-5F1D-A55F-400CE41788D8}"/>
              </a:ext>
            </a:extLst>
          </p:cNvPr>
          <p:cNvSpPr txBox="1"/>
          <p:nvPr/>
        </p:nvSpPr>
        <p:spPr>
          <a:xfrm>
            <a:off x="538594" y="1101303"/>
            <a:ext cx="10252710" cy="83099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id-ID" sz="1600" dirty="0"/>
              <a:t>Presiden </a:t>
            </a:r>
            <a:r>
              <a:rPr lang="id-ID" sz="1600" dirty="0" err="1"/>
              <a:t>B</a:t>
            </a:r>
            <a:r>
              <a:rPr lang="id-ID" sz="1600" dirty="0"/>
              <a:t>. </a:t>
            </a:r>
            <a:r>
              <a:rPr lang="id-ID" sz="1600" dirty="0" err="1"/>
              <a:t>J</a:t>
            </a:r>
            <a:r>
              <a:rPr lang="id-ID" sz="1600" dirty="0"/>
              <a:t>. Habibie yang menggantikan Presiden Soeharto melakukan berbagai kebijakan ekonomi. Kebijakan yang dilakukan antara lain memisahkan Bank Indonesia dari kendali pemerintah sehingga menjadi lembaga independen, melikuidasi atau membubarkan bank-bank bermasalah, dan mengatur ulang utang swasta.</a:t>
            </a:r>
          </a:p>
        </p:txBody>
      </p:sp>
      <p:sp>
        <p:nvSpPr>
          <p:cNvPr id="8" name="TextBox 7">
            <a:extLst>
              <a:ext uri="{FF2B5EF4-FFF2-40B4-BE49-F238E27FC236}">
                <a16:creationId xmlns:a16="http://schemas.microsoft.com/office/drawing/2014/main" id="{69107252-CE1F-0482-7CC1-81343A720D4B}"/>
              </a:ext>
            </a:extLst>
          </p:cNvPr>
          <p:cNvSpPr txBox="1"/>
          <p:nvPr/>
        </p:nvSpPr>
        <p:spPr>
          <a:xfrm>
            <a:off x="538594" y="2400657"/>
            <a:ext cx="10252710" cy="107721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id-ID" sz="1600" dirty="0"/>
              <a:t>Pada masa pemerintahan Presiden Abdurrahman Wahid, sejumlah kebijakan dilakukan, salah satunya penguatan pada sektor usaha mikro. Pada masa pemerintahan Presiden Megawati Soekarnoputri, perekonomian Indonesia mulai membaik. Sejumlah kebijakan dilakukan untuk memperkuat perekonomian Indonesia, seperti penjadwalan ulang utang Indonesia dan restrukturisasi keuangan.</a:t>
            </a:r>
          </a:p>
        </p:txBody>
      </p:sp>
      <p:sp>
        <p:nvSpPr>
          <p:cNvPr id="9" name="TextBox 8">
            <a:extLst>
              <a:ext uri="{FF2B5EF4-FFF2-40B4-BE49-F238E27FC236}">
                <a16:creationId xmlns:a16="http://schemas.microsoft.com/office/drawing/2014/main" id="{E9B242CA-50C9-EC5D-96B3-49DACCC974E4}"/>
              </a:ext>
            </a:extLst>
          </p:cNvPr>
          <p:cNvSpPr txBox="1"/>
          <p:nvPr/>
        </p:nvSpPr>
        <p:spPr>
          <a:xfrm>
            <a:off x="538594" y="3924704"/>
            <a:ext cx="7663411" cy="156966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id-ID" sz="1600" dirty="0"/>
              <a:t>Pada masa pemerintahan Presiden Susilo Bambang Yudhoyono, kebijakan diarahkan untuk menjaga stabilitas pada ekonomi makro. Dilakukan pula program bantuan langsung tunai (BLT) yang bertujuan membantu masyarakat miskin dapat tetap memenuhi kebutuhan dasar. Presiden Joko Widodo menjabat sebagai Presiden RI selanjutnya. Menurut BPS, secara kumulatif, pertumbuhan ekonomi Indonesia tahun 2021 tumbuh sebesar 3,69 persen. </a:t>
            </a:r>
          </a:p>
        </p:txBody>
      </p:sp>
    </p:spTree>
    <p:extLst>
      <p:ext uri="{BB962C8B-B14F-4D97-AF65-F5344CB8AC3E}">
        <p14:creationId xmlns:p14="http://schemas.microsoft.com/office/powerpoint/2010/main" val="32852250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3"/>
        <p:cNvGrpSpPr/>
        <p:nvPr/>
      </p:nvGrpSpPr>
      <p:grpSpPr>
        <a:xfrm>
          <a:off x="0" y="0"/>
          <a:ext cx="0" cy="0"/>
          <a:chOff x="0" y="0"/>
          <a:chExt cx="0" cy="0"/>
        </a:xfrm>
      </p:grpSpPr>
      <p:cxnSp>
        <p:nvCxnSpPr>
          <p:cNvPr id="107" name="Straight Connector 106">
            <a:extLst>
              <a:ext uri="{FF2B5EF4-FFF2-40B4-BE49-F238E27FC236}">
                <a16:creationId xmlns:a16="http://schemas.microsoft.com/office/drawing/2014/main" id="{22F6364A-B358-4BEE-B158-0734D2C938D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38202" y="1570814"/>
            <a:ext cx="0" cy="3710227"/>
          </a:xfrm>
          <a:prstGeom prst="line">
            <a:avLst/>
          </a:prstGeom>
          <a:ln w="19050">
            <a:solidFill>
              <a:srgbClr val="61A9FF"/>
            </a:solidFill>
          </a:ln>
        </p:spPr>
        <p:style>
          <a:lnRef idx="1">
            <a:schemeClr val="accent1"/>
          </a:lnRef>
          <a:fillRef idx="0">
            <a:schemeClr val="accent1"/>
          </a:fillRef>
          <a:effectRef idx="0">
            <a:schemeClr val="accent1"/>
          </a:effectRef>
          <a:fontRef idx="minor">
            <a:schemeClr val="tx1"/>
          </a:fontRef>
        </p:style>
      </p:cxnSp>
      <p:pic>
        <p:nvPicPr>
          <p:cNvPr id="3" name="Picture 2" descr="A picture containing LEGO&#10;&#10;Description automatically generated">
            <a:extLst>
              <a:ext uri="{FF2B5EF4-FFF2-40B4-BE49-F238E27FC236}">
                <a16:creationId xmlns:a16="http://schemas.microsoft.com/office/drawing/2014/main" id="{496D7C9C-146C-BFBE-E017-DEF6D2C5A0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1860" y="1123527"/>
            <a:ext cx="6898576" cy="4604800"/>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6" name="TextBox 5">
            <a:extLst>
              <a:ext uri="{FF2B5EF4-FFF2-40B4-BE49-F238E27FC236}">
                <a16:creationId xmlns:a16="http://schemas.microsoft.com/office/drawing/2014/main" id="{9FBC7C84-1992-F295-AC1E-45C9F0B71FDC}"/>
              </a:ext>
            </a:extLst>
          </p:cNvPr>
          <p:cNvSpPr txBox="1"/>
          <p:nvPr/>
        </p:nvSpPr>
        <p:spPr>
          <a:xfrm>
            <a:off x="477478" y="2204980"/>
            <a:ext cx="3260724" cy="2441893"/>
          </a:xfrm>
          <a:prstGeom prst="rect">
            <a:avLst/>
          </a:prstGeom>
        </p:spPr>
        <p:style>
          <a:lnRef idx="0">
            <a:scrgbClr r="0" g="0" b="0"/>
          </a:lnRef>
          <a:fillRef idx="0">
            <a:scrgbClr r="0" g="0" b="0"/>
          </a:fillRef>
          <a:effectRef idx="0">
            <a:scrgbClr r="0" g="0" b="0"/>
          </a:effectRef>
          <a:fontRef idx="minor">
            <a:schemeClr val="lt1"/>
          </a:fontRef>
        </p:style>
        <p:txBody>
          <a:bodyPr vert="horz" lIns="91440" tIns="45720" rIns="91440" bIns="45720" rtlCol="0" anchor="t">
            <a:noAutofit/>
          </a:bodyPr>
          <a:lstStyle/>
          <a:p>
            <a:pPr marL="514350" indent="-514350">
              <a:lnSpc>
                <a:spcPct val="150000"/>
              </a:lnSpc>
              <a:spcBef>
                <a:spcPct val="0"/>
              </a:spcBef>
              <a:spcAft>
                <a:spcPts val="600"/>
              </a:spcAft>
              <a:buFont typeface="+mj-lt"/>
              <a:buAutoNum type="alphaUcPeriod" startAt="2"/>
            </a:pPr>
            <a:r>
              <a:rPr lang="en-US" sz="2000" b="1" kern="1200" dirty="0" err="1">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Perdagangan</a:t>
            </a:r>
            <a:r>
              <a:rPr lang="en-US" sz="2000" b="1" kern="1200" dirty="0">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 </a:t>
            </a:r>
            <a:r>
              <a:rPr lang="en-US" sz="2000" b="1" kern="1200" dirty="0" err="1">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Internasional</a:t>
            </a:r>
            <a:r>
              <a:rPr lang="en-US" sz="2000" b="1" kern="1200" dirty="0">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 dan </a:t>
            </a:r>
            <a:r>
              <a:rPr lang="en-US" sz="2000" b="1" kern="1200" dirty="0" err="1">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Kerja</a:t>
            </a:r>
            <a:r>
              <a:rPr lang="en-US" sz="2000" b="1" kern="1200" dirty="0">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 </a:t>
            </a:r>
            <a:r>
              <a:rPr lang="en-US" sz="2000" b="1" kern="1200" dirty="0" err="1">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sama</a:t>
            </a:r>
            <a:r>
              <a:rPr lang="en-US" sz="2000" b="1" kern="1200" dirty="0">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 Ekonomi </a:t>
            </a:r>
            <a:r>
              <a:rPr lang="en-US" sz="2000" b="1" kern="1200" dirty="0" err="1">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rPr>
              <a:t>Antarnegara</a:t>
            </a:r>
            <a:endParaRPr lang="en-US" sz="2000" b="1" kern="1200" dirty="0">
              <a:solidFill>
                <a:schemeClr val="accent2">
                  <a:lumMod val="75000"/>
                </a:schemeClr>
              </a:solidFill>
              <a:latin typeface="Hiragino Kaku Gothic StdN W8" panose="020B0800000000000000" pitchFamily="34" charset="-128"/>
              <a:ea typeface="Hiragino Kaku Gothic StdN W8" panose="020B0800000000000000" pitchFamily="34" charset="-128"/>
              <a:cs typeface="+mj-cs"/>
            </a:endParaRPr>
          </a:p>
        </p:txBody>
      </p:sp>
    </p:spTree>
    <p:extLst>
      <p:ext uri="{BB962C8B-B14F-4D97-AF65-F5344CB8AC3E}">
        <p14:creationId xmlns:p14="http://schemas.microsoft.com/office/powerpoint/2010/main" val="12183791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65C01A57-8642-3C00-8DC7-7BFFBD03B360}"/>
              </a:ext>
            </a:extLst>
          </p:cNvPr>
          <p:cNvSpPr txBox="1"/>
          <p:nvPr/>
        </p:nvSpPr>
        <p:spPr>
          <a:xfrm>
            <a:off x="331470" y="240030"/>
            <a:ext cx="3143250" cy="369332"/>
          </a:xfrm>
          <a:prstGeom prst="rect">
            <a:avLst/>
          </a:prstGeom>
          <a:noFill/>
        </p:spPr>
        <p:txBody>
          <a:bodyPr wrap="square" rtlCol="0">
            <a:spAutoFit/>
          </a:bodyPr>
          <a:lstStyle/>
          <a:p>
            <a:r>
              <a:rPr lang="id-ID" b="1" dirty="0"/>
              <a:t>1. Perdagangan Internasional </a:t>
            </a:r>
          </a:p>
        </p:txBody>
      </p:sp>
      <p:sp>
        <p:nvSpPr>
          <p:cNvPr id="4" name="TextBox 3">
            <a:extLst>
              <a:ext uri="{FF2B5EF4-FFF2-40B4-BE49-F238E27FC236}">
                <a16:creationId xmlns:a16="http://schemas.microsoft.com/office/drawing/2014/main" id="{7613AD70-83D0-2FB5-E9A2-E846C33ED3D0}"/>
              </a:ext>
            </a:extLst>
          </p:cNvPr>
          <p:cNvSpPr txBox="1"/>
          <p:nvPr/>
        </p:nvSpPr>
        <p:spPr>
          <a:xfrm>
            <a:off x="365760" y="609362"/>
            <a:ext cx="4240530" cy="338554"/>
          </a:xfrm>
          <a:prstGeom prst="rect">
            <a:avLst/>
          </a:prstGeom>
          <a:noFill/>
        </p:spPr>
        <p:txBody>
          <a:bodyPr wrap="square" rtlCol="0">
            <a:spAutoFit/>
          </a:bodyPr>
          <a:lstStyle/>
          <a:p>
            <a:r>
              <a:rPr lang="id-ID" sz="1600" b="1" dirty="0" err="1"/>
              <a:t>a</a:t>
            </a:r>
            <a:r>
              <a:rPr lang="id-ID" sz="1600" b="1" dirty="0"/>
              <a:t>. Pengertian Perdagangan Internasional</a:t>
            </a:r>
          </a:p>
        </p:txBody>
      </p:sp>
      <p:sp>
        <p:nvSpPr>
          <p:cNvPr id="5" name="TextBox 4">
            <a:extLst>
              <a:ext uri="{FF2B5EF4-FFF2-40B4-BE49-F238E27FC236}">
                <a16:creationId xmlns:a16="http://schemas.microsoft.com/office/drawing/2014/main" id="{B5050786-6115-E1A1-07CD-40333E3D255F}"/>
              </a:ext>
            </a:extLst>
          </p:cNvPr>
          <p:cNvSpPr txBox="1"/>
          <p:nvPr/>
        </p:nvSpPr>
        <p:spPr>
          <a:xfrm>
            <a:off x="365760" y="1928684"/>
            <a:ext cx="4240530" cy="338554"/>
          </a:xfrm>
          <a:prstGeom prst="rect">
            <a:avLst/>
          </a:prstGeom>
          <a:noFill/>
        </p:spPr>
        <p:txBody>
          <a:bodyPr wrap="square" rtlCol="0">
            <a:spAutoFit/>
          </a:bodyPr>
          <a:lstStyle/>
          <a:p>
            <a:r>
              <a:rPr lang="id-ID" sz="1600" b="1" dirty="0" err="1"/>
              <a:t>b</a:t>
            </a:r>
            <a:r>
              <a:rPr lang="id-ID" sz="1600" b="1" dirty="0"/>
              <a:t>. Cara Transaksi Perdagangan Internasional</a:t>
            </a:r>
          </a:p>
        </p:txBody>
      </p:sp>
      <p:sp>
        <p:nvSpPr>
          <p:cNvPr id="6" name="TextBox 5">
            <a:extLst>
              <a:ext uri="{FF2B5EF4-FFF2-40B4-BE49-F238E27FC236}">
                <a16:creationId xmlns:a16="http://schemas.microsoft.com/office/drawing/2014/main" id="{A5997D0A-87EF-F8A6-A844-65DCB0913F66}"/>
              </a:ext>
            </a:extLst>
          </p:cNvPr>
          <p:cNvSpPr txBox="1"/>
          <p:nvPr/>
        </p:nvSpPr>
        <p:spPr>
          <a:xfrm>
            <a:off x="548640" y="844623"/>
            <a:ext cx="11132820" cy="1077218"/>
          </a:xfrm>
          <a:prstGeom prst="rect">
            <a:avLst/>
          </a:prstGeom>
          <a:noFill/>
        </p:spPr>
        <p:txBody>
          <a:bodyPr wrap="square" rtlCol="0">
            <a:spAutoFit/>
          </a:bodyPr>
          <a:lstStyle/>
          <a:p>
            <a:pPr algn="just"/>
            <a:r>
              <a:rPr lang="id-ID" sz="1600" dirty="0"/>
              <a:t>Perdagangan internasional atau perdagangan antarnegara adalah suatu proses tukar-menukar atau jual beli barang dan jasa yang terjadi antara dua negara atau lebih. Perdagangan internasional dapat terjadi karena adanya perbedaan keunggulan komparatif antarnegara. Dalam aktivitas perdagangan antarnegara, dikenal istilah ekspor dan impor. Ekspor adalah kegiatan menjual barang dan jasa dari dalam negeri ke luar negeri. Impor adalah kegiatan membeli barang dan jasa dari luar negeri.</a:t>
            </a:r>
          </a:p>
        </p:txBody>
      </p:sp>
      <p:sp>
        <p:nvSpPr>
          <p:cNvPr id="7" name="TextBox 6">
            <a:extLst>
              <a:ext uri="{FF2B5EF4-FFF2-40B4-BE49-F238E27FC236}">
                <a16:creationId xmlns:a16="http://schemas.microsoft.com/office/drawing/2014/main" id="{0B4AFBD3-2903-61FE-39B8-24BA217044A3}"/>
              </a:ext>
            </a:extLst>
          </p:cNvPr>
          <p:cNvSpPr txBox="1"/>
          <p:nvPr/>
        </p:nvSpPr>
        <p:spPr>
          <a:xfrm>
            <a:off x="575310" y="2132898"/>
            <a:ext cx="11106150" cy="4031873"/>
          </a:xfrm>
          <a:prstGeom prst="rect">
            <a:avLst/>
          </a:prstGeom>
          <a:noFill/>
        </p:spPr>
        <p:txBody>
          <a:bodyPr wrap="square" rtlCol="0">
            <a:spAutoFit/>
          </a:bodyPr>
          <a:lstStyle/>
          <a:p>
            <a:pPr algn="just"/>
            <a:r>
              <a:rPr lang="id-ID" sz="1600" dirty="0"/>
              <a:t>Pembeli dan penjual melakukan </a:t>
            </a:r>
            <a:r>
              <a:rPr lang="id-ID" sz="1600" dirty="0" err="1"/>
              <a:t>negoisasi</a:t>
            </a:r>
            <a:r>
              <a:rPr lang="id-ID" sz="1600" dirty="0"/>
              <a:t> terkait harga barang dan jasa, setelah itu menyepakati cara dan metode untuk melakukan pembayaran.</a:t>
            </a:r>
          </a:p>
          <a:p>
            <a:pPr marL="342900" indent="-342900" algn="just">
              <a:buFont typeface="+mj-lt"/>
              <a:buAutoNum type="arabicParenR"/>
            </a:pPr>
            <a:r>
              <a:rPr lang="id-ID" sz="1600" dirty="0"/>
              <a:t>Pembayaran di Muka </a:t>
            </a:r>
            <a:r>
              <a:rPr lang="id-ID" sz="1600" i="1" dirty="0"/>
              <a:t>(Advance </a:t>
            </a:r>
            <a:r>
              <a:rPr lang="id-ID" sz="1600" i="1" dirty="0" err="1"/>
              <a:t>Payment</a:t>
            </a:r>
            <a:r>
              <a:rPr lang="id-ID" sz="1600" i="1" dirty="0"/>
              <a:t>). </a:t>
            </a:r>
            <a:r>
              <a:rPr lang="id-ID" sz="1600" dirty="0"/>
              <a:t>Pembayaran uang muka terjadi ketika importir membayar eksportir sebelum barang dikirim, metode ini digunakan ketika kelayakan kredit </a:t>
            </a:r>
            <a:r>
              <a:rPr lang="id-ID" sz="1600" dirty="0" err="1"/>
              <a:t>immportir</a:t>
            </a:r>
            <a:r>
              <a:rPr lang="id-ID" sz="1600" dirty="0"/>
              <a:t> tidak diketahui eksportir atau ketika barang </a:t>
            </a:r>
            <a:r>
              <a:rPr lang="id-ID" sz="1600" dirty="0" err="1"/>
              <a:t>dikirm</a:t>
            </a:r>
            <a:r>
              <a:rPr lang="id-ID" sz="1600" dirty="0"/>
              <a:t>. </a:t>
            </a:r>
            <a:r>
              <a:rPr lang="id-ID" sz="1600" dirty="0" err="1"/>
              <a:t>Dalan</a:t>
            </a:r>
            <a:r>
              <a:rPr lang="id-ID" sz="1600" dirty="0"/>
              <a:t> metode ini diperlukan kontrak bisnis dengan klausul untuk melindungi dan menjamin kepentingan pembeli.</a:t>
            </a:r>
            <a:endParaRPr lang="id-ID" sz="1600" i="1" dirty="0"/>
          </a:p>
          <a:p>
            <a:pPr marL="342900" indent="-342900" algn="just">
              <a:buFont typeface="+mj-lt"/>
              <a:buAutoNum type="arabicParenR"/>
            </a:pPr>
            <a:r>
              <a:rPr lang="id-ID" sz="1600" i="1" dirty="0" err="1"/>
              <a:t>Letter</a:t>
            </a:r>
            <a:r>
              <a:rPr lang="id-ID" sz="1600" i="1" dirty="0"/>
              <a:t> </a:t>
            </a:r>
            <a:r>
              <a:rPr lang="id-ID" sz="1600" i="1" dirty="0" err="1"/>
              <a:t>of</a:t>
            </a:r>
            <a:r>
              <a:rPr lang="id-ID" sz="1600" i="1" dirty="0"/>
              <a:t> </a:t>
            </a:r>
            <a:r>
              <a:rPr lang="id-ID" sz="1600" i="1" dirty="0" err="1"/>
              <a:t>Credit</a:t>
            </a:r>
            <a:r>
              <a:rPr lang="id-ID" sz="1600" i="1" dirty="0"/>
              <a:t> </a:t>
            </a:r>
            <a:r>
              <a:rPr lang="id-ID" sz="1600" dirty="0"/>
              <a:t>(L/C). L/C merupakan jaminan pembayaran bersyarat dari bank importir untuk barang yang dikirim oleh eksportir. L/C diterbitkan oleh pihak bank di negara importir. Bank tersebut menyetujui dan membayar wesel yang ditarik oleh eksportir barang.</a:t>
            </a:r>
          </a:p>
          <a:p>
            <a:pPr marL="342900" indent="-342900" algn="just">
              <a:buFont typeface="+mj-lt"/>
              <a:buAutoNum type="arabicParenR"/>
            </a:pPr>
            <a:r>
              <a:rPr lang="id-ID" sz="1600" dirty="0"/>
              <a:t>Wesel Inkaso dengan Kondisi </a:t>
            </a:r>
            <a:r>
              <a:rPr lang="id-ID" sz="1600" i="1" dirty="0" err="1"/>
              <a:t>Document</a:t>
            </a:r>
            <a:r>
              <a:rPr lang="id-ID" sz="1600" i="1" dirty="0"/>
              <a:t> </a:t>
            </a:r>
            <a:r>
              <a:rPr lang="id-ID" sz="1600" i="1" dirty="0" err="1"/>
              <a:t>Againts</a:t>
            </a:r>
            <a:r>
              <a:rPr lang="id-ID" sz="1600" i="1" dirty="0"/>
              <a:t> </a:t>
            </a:r>
            <a:r>
              <a:rPr lang="id-ID" sz="1600" i="1" dirty="0" err="1"/>
              <a:t>Payment</a:t>
            </a:r>
            <a:r>
              <a:rPr lang="id-ID" sz="1600" i="1" dirty="0"/>
              <a:t> </a:t>
            </a:r>
            <a:r>
              <a:rPr lang="id-ID" sz="1600" dirty="0"/>
              <a:t>dan </a:t>
            </a:r>
            <a:r>
              <a:rPr lang="id-ID" sz="1600" i="1" dirty="0" err="1"/>
              <a:t>Document</a:t>
            </a:r>
            <a:r>
              <a:rPr lang="id-ID" sz="1600" i="1" dirty="0"/>
              <a:t> </a:t>
            </a:r>
            <a:r>
              <a:rPr lang="id-ID" sz="1600" i="1" dirty="0" err="1"/>
              <a:t>Against</a:t>
            </a:r>
            <a:r>
              <a:rPr lang="id-ID" sz="1600" i="1" dirty="0"/>
              <a:t> </a:t>
            </a:r>
            <a:r>
              <a:rPr lang="id-ID" sz="1600" i="1" dirty="0" err="1"/>
              <a:t>Acceptance</a:t>
            </a:r>
            <a:r>
              <a:rPr lang="id-ID" sz="1600" i="1" dirty="0"/>
              <a:t>. </a:t>
            </a:r>
            <a:r>
              <a:rPr lang="id-ID" sz="1600" dirty="0"/>
              <a:t>Wesel inkaso merupakan pengiriman dan penagihan dokumen ekspor oleh eksportir kepada importir dengan menggunakan jasa bank. Eksportir mengapalkan barang-barang yang diekspor dan baru dapat dikeluarkan setelah importir melakukan pembayaran.</a:t>
            </a:r>
          </a:p>
          <a:p>
            <a:pPr marL="342900" indent="-342900" algn="just">
              <a:buFont typeface="+mj-lt"/>
              <a:buAutoNum type="arabicParenR"/>
            </a:pPr>
            <a:r>
              <a:rPr lang="id-ID" sz="1600" dirty="0"/>
              <a:t>Perhitungan kemudian </a:t>
            </a:r>
            <a:r>
              <a:rPr lang="id-ID" sz="1600" i="1" dirty="0"/>
              <a:t>(Open </a:t>
            </a:r>
            <a:r>
              <a:rPr lang="id-ID" sz="1600" i="1" dirty="0" err="1"/>
              <a:t>Account</a:t>
            </a:r>
            <a:r>
              <a:rPr lang="id-ID" sz="1600" i="1" dirty="0"/>
              <a:t>). </a:t>
            </a:r>
            <a:r>
              <a:rPr lang="id-ID" sz="1600" dirty="0"/>
              <a:t>Pembayaran pada perhitungan kemudian terjadi setelah barang diproduksi dan dikirimkan oleh penjual, pembayaran dapat jatuh tempo 30, 60, atau 90 hari setelah pengiriman. Cara pembayaran ini terjadi jika pembeli layak kredit. </a:t>
            </a:r>
          </a:p>
          <a:p>
            <a:pPr marL="342900" indent="-342900" algn="just">
              <a:buFont typeface="+mj-lt"/>
              <a:buAutoNum type="arabicParenR"/>
            </a:pPr>
            <a:r>
              <a:rPr lang="id-ID" sz="1600" dirty="0"/>
              <a:t>Konsinyasi. Eksportir mengirimkan barang dagangan kepada importir dengan jangka waktu pembayaran sesuai dengan penjualan. Importir tidak memiliki kewajiban untuk membayar sampai penjualan terjadi dan uang hasil penjualan terkumpul.</a:t>
            </a:r>
          </a:p>
        </p:txBody>
      </p:sp>
    </p:spTree>
    <p:extLst>
      <p:ext uri="{BB962C8B-B14F-4D97-AF65-F5344CB8AC3E}">
        <p14:creationId xmlns:p14="http://schemas.microsoft.com/office/powerpoint/2010/main" val="11761324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45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Rounded Rectangle 1">
            <a:extLst>
              <a:ext uri="{FF2B5EF4-FFF2-40B4-BE49-F238E27FC236}">
                <a16:creationId xmlns:a16="http://schemas.microsoft.com/office/drawing/2014/main" id="{9ACE1722-BE4B-2E5E-206B-C7E74F33DA3D}"/>
              </a:ext>
            </a:extLst>
          </p:cNvPr>
          <p:cNvSpPr/>
          <p:nvPr/>
        </p:nvSpPr>
        <p:spPr>
          <a:xfrm>
            <a:off x="596310" y="1107475"/>
            <a:ext cx="4787220" cy="1121833"/>
          </a:xfrm>
          <a:prstGeom prst="roundRect">
            <a:avLst>
              <a:gd name="adj" fmla="val 777"/>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id-ID" sz="1400" dirty="0"/>
              <a:t>Perdagangan antarnegara dapat terjadi karena beberapa faktor, antara lain perbedaan sumber daya alam, selera konsumen, penghematan biaya produksi, dan perbedaan teknologi.</a:t>
            </a:r>
          </a:p>
        </p:txBody>
      </p:sp>
      <p:sp>
        <p:nvSpPr>
          <p:cNvPr id="3" name="Google Shape;467;p34">
            <a:extLst>
              <a:ext uri="{FF2B5EF4-FFF2-40B4-BE49-F238E27FC236}">
                <a16:creationId xmlns:a16="http://schemas.microsoft.com/office/drawing/2014/main" id="{CD282FA6-80BF-159A-8F7E-9CAD7FF28658}"/>
              </a:ext>
            </a:extLst>
          </p:cNvPr>
          <p:cNvSpPr/>
          <p:nvPr/>
        </p:nvSpPr>
        <p:spPr>
          <a:xfrm>
            <a:off x="596310" y="666512"/>
            <a:ext cx="742950" cy="69185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c.</a:t>
            </a:r>
          </a:p>
          <a:p>
            <a:pPr marL="0" lvl="0" indent="0" algn="ctr" rtl="0">
              <a:spcBef>
                <a:spcPts val="0"/>
              </a:spcBef>
              <a:spcAft>
                <a:spcPts val="0"/>
              </a:spcAft>
              <a:buNone/>
            </a:pPr>
            <a:endParaRPr sz="2000" dirty="0"/>
          </a:p>
        </p:txBody>
      </p:sp>
      <p:sp>
        <p:nvSpPr>
          <p:cNvPr id="4" name="Google Shape;471;p34">
            <a:extLst>
              <a:ext uri="{FF2B5EF4-FFF2-40B4-BE49-F238E27FC236}">
                <a16:creationId xmlns:a16="http://schemas.microsoft.com/office/drawing/2014/main" id="{03A8FBCD-81F3-3344-53C3-1AB214B0997C}"/>
              </a:ext>
            </a:extLst>
          </p:cNvPr>
          <p:cNvSpPr/>
          <p:nvPr/>
        </p:nvSpPr>
        <p:spPr>
          <a:xfrm>
            <a:off x="1096099" y="836427"/>
            <a:ext cx="3146380" cy="345888"/>
          </a:xfrm>
          <a:prstGeom prst="roundRect">
            <a:avLst>
              <a:gd name="adj" fmla="val 50000"/>
            </a:avLst>
          </a:prstGeom>
          <a:solidFill>
            <a:srgbClr val="4472C4"/>
          </a:solid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Faktor</a:t>
            </a:r>
            <a:r>
              <a:rPr lang="en-US" b="1" dirty="0">
                <a:solidFill>
                  <a:schemeClr val="bg1"/>
                </a:solidFill>
              </a:rPr>
              <a:t> </a:t>
            </a:r>
            <a:r>
              <a:rPr lang="en-US" b="1" dirty="0" err="1">
                <a:solidFill>
                  <a:schemeClr val="bg1"/>
                </a:solidFill>
              </a:rPr>
              <a:t>Pendorong</a:t>
            </a:r>
            <a:endParaRPr b="1" dirty="0">
              <a:solidFill>
                <a:schemeClr val="bg1"/>
              </a:solidFill>
            </a:endParaRPr>
          </a:p>
        </p:txBody>
      </p:sp>
      <p:sp>
        <p:nvSpPr>
          <p:cNvPr id="5" name="TextBox 4">
            <a:extLst>
              <a:ext uri="{FF2B5EF4-FFF2-40B4-BE49-F238E27FC236}">
                <a16:creationId xmlns:a16="http://schemas.microsoft.com/office/drawing/2014/main" id="{A76C9413-B5EB-CCD5-7FB9-2D56A00D7EA1}"/>
              </a:ext>
            </a:extLst>
          </p:cNvPr>
          <p:cNvSpPr txBox="1"/>
          <p:nvPr/>
        </p:nvSpPr>
        <p:spPr>
          <a:xfrm>
            <a:off x="331470" y="240030"/>
            <a:ext cx="3143250" cy="369332"/>
          </a:xfrm>
          <a:prstGeom prst="rect">
            <a:avLst/>
          </a:prstGeom>
          <a:noFill/>
        </p:spPr>
        <p:txBody>
          <a:bodyPr wrap="square" rtlCol="0">
            <a:spAutoFit/>
          </a:bodyPr>
          <a:lstStyle/>
          <a:p>
            <a:r>
              <a:rPr lang="id-ID" b="1" dirty="0"/>
              <a:t>1. Perdagangan Internasional </a:t>
            </a:r>
          </a:p>
        </p:txBody>
      </p:sp>
      <p:sp>
        <p:nvSpPr>
          <p:cNvPr id="7" name="Rounded Rectangle 6">
            <a:extLst>
              <a:ext uri="{FF2B5EF4-FFF2-40B4-BE49-F238E27FC236}">
                <a16:creationId xmlns:a16="http://schemas.microsoft.com/office/drawing/2014/main" id="{7CD26E1A-CC80-69EC-B93B-47636EB4BC57}"/>
              </a:ext>
            </a:extLst>
          </p:cNvPr>
          <p:cNvSpPr/>
          <p:nvPr/>
        </p:nvSpPr>
        <p:spPr>
          <a:xfrm>
            <a:off x="6162720" y="1107475"/>
            <a:ext cx="4787220" cy="1121833"/>
          </a:xfrm>
          <a:prstGeom prst="roundRect">
            <a:avLst>
              <a:gd name="adj" fmla="val 777"/>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id-ID" sz="1400" dirty="0"/>
              <a:t>Ada beberapa faktor yang dapat menjadi hambatan dalam melakukan perdagangan internasional. Faktor-faktor tersebut , antara lain tidak amannya kondisi suatu negara, kebijakan ekonomi suatu negara, tidak stabilnya kurs mata uang asing. </a:t>
            </a:r>
          </a:p>
        </p:txBody>
      </p:sp>
      <p:sp>
        <p:nvSpPr>
          <p:cNvPr id="8" name="Google Shape;467;p34">
            <a:extLst>
              <a:ext uri="{FF2B5EF4-FFF2-40B4-BE49-F238E27FC236}">
                <a16:creationId xmlns:a16="http://schemas.microsoft.com/office/drawing/2014/main" id="{EBE5FEFF-55B6-7DB8-3E7E-D6CF689CE55A}"/>
              </a:ext>
            </a:extLst>
          </p:cNvPr>
          <p:cNvSpPr/>
          <p:nvPr/>
        </p:nvSpPr>
        <p:spPr>
          <a:xfrm>
            <a:off x="6162720" y="666512"/>
            <a:ext cx="742950" cy="69185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d.</a:t>
            </a:r>
          </a:p>
          <a:p>
            <a:pPr marL="0" lvl="0" indent="0" algn="ctr" rtl="0">
              <a:spcBef>
                <a:spcPts val="0"/>
              </a:spcBef>
              <a:spcAft>
                <a:spcPts val="0"/>
              </a:spcAft>
              <a:buNone/>
            </a:pPr>
            <a:endParaRPr sz="2000" dirty="0"/>
          </a:p>
        </p:txBody>
      </p:sp>
      <p:sp>
        <p:nvSpPr>
          <p:cNvPr id="9" name="Google Shape;471;p34">
            <a:extLst>
              <a:ext uri="{FF2B5EF4-FFF2-40B4-BE49-F238E27FC236}">
                <a16:creationId xmlns:a16="http://schemas.microsoft.com/office/drawing/2014/main" id="{918F98FA-E8D4-6BEA-5F64-FC1038882A41}"/>
              </a:ext>
            </a:extLst>
          </p:cNvPr>
          <p:cNvSpPr/>
          <p:nvPr/>
        </p:nvSpPr>
        <p:spPr>
          <a:xfrm>
            <a:off x="6662509" y="836427"/>
            <a:ext cx="3146380" cy="345888"/>
          </a:xfrm>
          <a:prstGeom prst="roundRect">
            <a:avLst>
              <a:gd name="adj" fmla="val 50000"/>
            </a:avLst>
          </a:prstGeom>
          <a:solidFill>
            <a:srgbClr val="4472C4"/>
          </a:solid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Hambatan</a:t>
            </a:r>
            <a:endParaRPr b="1" dirty="0">
              <a:solidFill>
                <a:schemeClr val="bg1"/>
              </a:solidFill>
            </a:endParaRPr>
          </a:p>
        </p:txBody>
      </p:sp>
      <p:sp>
        <p:nvSpPr>
          <p:cNvPr id="10" name="Google Shape;467;p34">
            <a:extLst>
              <a:ext uri="{FF2B5EF4-FFF2-40B4-BE49-F238E27FC236}">
                <a16:creationId xmlns:a16="http://schemas.microsoft.com/office/drawing/2014/main" id="{29F56411-5391-D0C0-2115-6237165DF015}"/>
              </a:ext>
            </a:extLst>
          </p:cNvPr>
          <p:cNvSpPr/>
          <p:nvPr/>
        </p:nvSpPr>
        <p:spPr>
          <a:xfrm>
            <a:off x="3954441" y="2460158"/>
            <a:ext cx="742950" cy="69185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e.</a:t>
            </a:r>
          </a:p>
          <a:p>
            <a:pPr marL="0" lvl="0" indent="0" algn="ctr" rtl="0">
              <a:spcBef>
                <a:spcPts val="0"/>
              </a:spcBef>
              <a:spcAft>
                <a:spcPts val="0"/>
              </a:spcAft>
              <a:buNone/>
            </a:pPr>
            <a:endParaRPr sz="2000" dirty="0"/>
          </a:p>
        </p:txBody>
      </p:sp>
      <p:sp>
        <p:nvSpPr>
          <p:cNvPr id="11" name="Google Shape;471;p34">
            <a:extLst>
              <a:ext uri="{FF2B5EF4-FFF2-40B4-BE49-F238E27FC236}">
                <a16:creationId xmlns:a16="http://schemas.microsoft.com/office/drawing/2014/main" id="{9B29E346-49B5-F609-0FBC-5EFA0978C5FC}"/>
              </a:ext>
            </a:extLst>
          </p:cNvPr>
          <p:cNvSpPr/>
          <p:nvPr/>
        </p:nvSpPr>
        <p:spPr>
          <a:xfrm>
            <a:off x="4454230" y="2630073"/>
            <a:ext cx="3146380" cy="345888"/>
          </a:xfrm>
          <a:prstGeom prst="roundRect">
            <a:avLst>
              <a:gd name="adj" fmla="val 50000"/>
            </a:avLst>
          </a:prstGeom>
          <a:solidFill>
            <a:srgbClr val="4472C4"/>
          </a:solid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Kebijakan</a:t>
            </a:r>
            <a:endParaRPr b="1" dirty="0">
              <a:solidFill>
                <a:schemeClr val="bg1"/>
              </a:solidFill>
            </a:endParaRPr>
          </a:p>
        </p:txBody>
      </p:sp>
      <p:sp>
        <p:nvSpPr>
          <p:cNvPr id="12" name="TextBox 11">
            <a:extLst>
              <a:ext uri="{FF2B5EF4-FFF2-40B4-BE49-F238E27FC236}">
                <a16:creationId xmlns:a16="http://schemas.microsoft.com/office/drawing/2014/main" id="{C0DC5202-2F91-9727-9535-D9555FCA1D50}"/>
              </a:ext>
            </a:extLst>
          </p:cNvPr>
          <p:cNvSpPr txBox="1"/>
          <p:nvPr/>
        </p:nvSpPr>
        <p:spPr>
          <a:xfrm>
            <a:off x="596310" y="3280607"/>
            <a:ext cx="4787220" cy="2800767"/>
          </a:xfrm>
          <a:prstGeom prst="rect">
            <a:avLst/>
          </a:prstGeom>
          <a:no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id-ID" sz="1600" b="1" dirty="0"/>
              <a:t>Kebijakan di Bidang Impor</a:t>
            </a:r>
          </a:p>
          <a:p>
            <a:pPr marL="342900" indent="-342900">
              <a:buFont typeface="+mj-lt"/>
              <a:buAutoNum type="alphaLcParenR"/>
            </a:pPr>
            <a:r>
              <a:rPr lang="id-ID" sz="1600" dirty="0"/>
              <a:t>Tarif. Menetapkan tarif atau pajak untuk barang-barang impor untuk meningkatkan devisa dan melindungi industri dalam negeri.</a:t>
            </a:r>
          </a:p>
          <a:p>
            <a:pPr marL="342900" indent="-342900">
              <a:buFont typeface="+mj-lt"/>
              <a:buAutoNum type="alphaLcParenR"/>
            </a:pPr>
            <a:r>
              <a:rPr lang="id-ID" sz="1600" dirty="0"/>
              <a:t>Kuota. Pembatasan kuantitas barang yang dapat diimpor dalam waktu tertentu, berupa pembatasan nilai, berat, volume, atau jumlah barang.</a:t>
            </a:r>
          </a:p>
          <a:p>
            <a:pPr marL="342900" indent="-342900">
              <a:buFont typeface="+mj-lt"/>
              <a:buAutoNum type="alphaLcParenR"/>
            </a:pPr>
            <a:r>
              <a:rPr lang="id-ID" sz="1600" dirty="0"/>
              <a:t>Subsidi. Bantuan keuangan oleh pemerintah kepada produsen untuk meningkatkan daya saing.</a:t>
            </a:r>
          </a:p>
          <a:p>
            <a:pPr marL="342900" indent="-342900">
              <a:buFont typeface="+mj-lt"/>
              <a:buAutoNum type="alphaLcParenR"/>
            </a:pPr>
            <a:r>
              <a:rPr lang="id-ID" sz="1600" dirty="0"/>
              <a:t>Larangan impor. Kebijakan yang dibuat untuk mencegah masuknya barang-barang berbahaya.</a:t>
            </a:r>
          </a:p>
        </p:txBody>
      </p:sp>
      <p:sp>
        <p:nvSpPr>
          <p:cNvPr id="16" name="TextBox 15">
            <a:extLst>
              <a:ext uri="{FF2B5EF4-FFF2-40B4-BE49-F238E27FC236}">
                <a16:creationId xmlns:a16="http://schemas.microsoft.com/office/drawing/2014/main" id="{72671B0A-86A3-E689-AFF7-732C253837E9}"/>
              </a:ext>
            </a:extLst>
          </p:cNvPr>
          <p:cNvSpPr txBox="1"/>
          <p:nvPr/>
        </p:nvSpPr>
        <p:spPr>
          <a:xfrm>
            <a:off x="5767410" y="3280607"/>
            <a:ext cx="5925480" cy="2800767"/>
          </a:xfrm>
          <a:prstGeom prst="rect">
            <a:avLst/>
          </a:prstGeom>
          <a:no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id-ID" sz="1600" b="1" dirty="0"/>
              <a:t>Kebijakan di Bidang Ekspor</a:t>
            </a:r>
          </a:p>
          <a:p>
            <a:pPr marL="342900" indent="-342900">
              <a:buFont typeface="+mj-lt"/>
              <a:buAutoNum type="alphaLcParenR"/>
            </a:pPr>
            <a:r>
              <a:rPr lang="id-ID" sz="1600" dirty="0"/>
              <a:t>Diskriminasi harga. Penetapan harga yang berbeda di suatu negara dengan negara lain untuk barang yang sama.</a:t>
            </a:r>
          </a:p>
          <a:p>
            <a:pPr marL="342900" indent="-342900">
              <a:buFont typeface="+mj-lt"/>
              <a:buAutoNum type="alphaLcParenR"/>
            </a:pPr>
            <a:r>
              <a:rPr lang="id-ID" sz="1600" dirty="0"/>
              <a:t>Pemberian premi. Memberi bantuan biaya produksi dan pembebasan pajak.</a:t>
            </a:r>
          </a:p>
          <a:p>
            <a:pPr marL="342900" indent="-342900">
              <a:buFont typeface="+mj-lt"/>
              <a:buAutoNum type="alphaLcParenR"/>
            </a:pPr>
            <a:r>
              <a:rPr lang="id-ID" sz="1600" dirty="0"/>
              <a:t>Dumping. Kebijakan pemerintah menetapkan harga barang ekspor lebih murah dari harga di dalam negeri.</a:t>
            </a:r>
          </a:p>
          <a:p>
            <a:pPr marL="342900" indent="-342900">
              <a:buFont typeface="+mj-lt"/>
              <a:buAutoNum type="alphaLcParenR"/>
            </a:pPr>
            <a:r>
              <a:rPr lang="id-ID" sz="1600" dirty="0"/>
              <a:t>Politik dagang bebas. Kebijakan masing-masing pemerintah dalam kebebasan ekspor impor.</a:t>
            </a:r>
          </a:p>
          <a:p>
            <a:pPr marL="342900" indent="-342900">
              <a:buFont typeface="+mj-lt"/>
              <a:buAutoNum type="alphaLcParenR"/>
            </a:pPr>
            <a:r>
              <a:rPr lang="id-ID" sz="1600" dirty="0"/>
              <a:t>Larangan ekspor. Melarang ekspor barang-barang tertentu ke luar negeri dengan alasan ekonomi, politik, dan sosial budaya.</a:t>
            </a:r>
          </a:p>
        </p:txBody>
      </p:sp>
    </p:spTree>
    <p:extLst>
      <p:ext uri="{BB962C8B-B14F-4D97-AF65-F5344CB8AC3E}">
        <p14:creationId xmlns:p14="http://schemas.microsoft.com/office/powerpoint/2010/main" val="2195953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45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3" name="TextBox 2">
            <a:extLst>
              <a:ext uri="{FF2B5EF4-FFF2-40B4-BE49-F238E27FC236}">
                <a16:creationId xmlns:a16="http://schemas.microsoft.com/office/drawing/2014/main" id="{1B2B4D21-DAF9-B7A3-FBA1-CC39454C101B}"/>
              </a:ext>
            </a:extLst>
          </p:cNvPr>
          <p:cNvSpPr txBox="1"/>
          <p:nvPr/>
        </p:nvSpPr>
        <p:spPr>
          <a:xfrm>
            <a:off x="368789" y="480640"/>
            <a:ext cx="3773405" cy="369332"/>
          </a:xfrm>
          <a:prstGeom prst="rect">
            <a:avLst/>
          </a:prstGeom>
          <a:noFill/>
        </p:spPr>
        <p:txBody>
          <a:bodyPr wrap="none" rtlCol="0">
            <a:spAutoFit/>
          </a:bodyPr>
          <a:lstStyle/>
          <a:p>
            <a:pPr algn="ctr"/>
            <a:r>
              <a:rPr lang="en-US" b="1" dirty="0"/>
              <a:t>f. </a:t>
            </a:r>
            <a:r>
              <a:rPr lang="en-US" b="1" dirty="0" err="1"/>
              <a:t>Manfaat</a:t>
            </a:r>
            <a:r>
              <a:rPr lang="en-US" b="1" dirty="0"/>
              <a:t> </a:t>
            </a:r>
            <a:r>
              <a:rPr lang="en-US" b="1" dirty="0" err="1"/>
              <a:t>Perdagangan</a:t>
            </a:r>
            <a:r>
              <a:rPr lang="en-US" b="1" dirty="0"/>
              <a:t> </a:t>
            </a:r>
            <a:r>
              <a:rPr lang="en-US" b="1" dirty="0" err="1"/>
              <a:t>Internasional</a:t>
            </a:r>
            <a:endParaRPr lang="en-US" b="1" dirty="0"/>
          </a:p>
        </p:txBody>
      </p:sp>
      <p:sp>
        <p:nvSpPr>
          <p:cNvPr id="4" name="Google Shape;471;p34">
            <a:extLst>
              <a:ext uri="{FF2B5EF4-FFF2-40B4-BE49-F238E27FC236}">
                <a16:creationId xmlns:a16="http://schemas.microsoft.com/office/drawing/2014/main" id="{35B589C9-67DD-2513-C25C-613DF03BE3DA}"/>
              </a:ext>
            </a:extLst>
          </p:cNvPr>
          <p:cNvSpPr/>
          <p:nvPr/>
        </p:nvSpPr>
        <p:spPr>
          <a:xfrm>
            <a:off x="547515" y="987778"/>
            <a:ext cx="3651829" cy="375971"/>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a:pPr>
            <a:r>
              <a:rPr lang="en-US" dirty="0" err="1">
                <a:solidFill>
                  <a:schemeClr val="tx2">
                    <a:lumMod val="50000"/>
                  </a:schemeClr>
                </a:solidFill>
              </a:rPr>
              <a:t>Mendapatkan</a:t>
            </a:r>
            <a:r>
              <a:rPr lang="en-US" dirty="0">
                <a:solidFill>
                  <a:schemeClr val="tx2">
                    <a:lumMod val="50000"/>
                  </a:schemeClr>
                </a:solidFill>
              </a:rPr>
              <a:t> </a:t>
            </a:r>
            <a:r>
              <a:rPr lang="en-US" dirty="0" err="1">
                <a:solidFill>
                  <a:schemeClr val="tx2">
                    <a:lumMod val="50000"/>
                  </a:schemeClr>
                </a:solidFill>
              </a:rPr>
              <a:t>devisa</a:t>
            </a:r>
            <a:endParaRPr dirty="0">
              <a:solidFill>
                <a:schemeClr val="tx2">
                  <a:lumMod val="50000"/>
                </a:schemeClr>
              </a:solidFill>
            </a:endParaRPr>
          </a:p>
        </p:txBody>
      </p:sp>
      <p:sp>
        <p:nvSpPr>
          <p:cNvPr id="5" name="Google Shape;471;p34">
            <a:extLst>
              <a:ext uri="{FF2B5EF4-FFF2-40B4-BE49-F238E27FC236}">
                <a16:creationId xmlns:a16="http://schemas.microsoft.com/office/drawing/2014/main" id="{5D2DAAE3-A479-CA2D-AD32-A68D0DF6F755}"/>
              </a:ext>
            </a:extLst>
          </p:cNvPr>
          <p:cNvSpPr/>
          <p:nvPr/>
        </p:nvSpPr>
        <p:spPr>
          <a:xfrm>
            <a:off x="547515" y="1475636"/>
            <a:ext cx="3651829" cy="375972"/>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2"/>
            </a:pPr>
            <a:r>
              <a:rPr lang="en-US" dirty="0" err="1">
                <a:solidFill>
                  <a:schemeClr val="tx2">
                    <a:lumMod val="50000"/>
                  </a:schemeClr>
                </a:solidFill>
              </a:rPr>
              <a:t>Memperluas</a:t>
            </a:r>
            <a:r>
              <a:rPr lang="en-US" dirty="0">
                <a:solidFill>
                  <a:schemeClr val="tx2">
                    <a:lumMod val="50000"/>
                  </a:schemeClr>
                </a:solidFill>
              </a:rPr>
              <a:t> </a:t>
            </a:r>
            <a:r>
              <a:rPr lang="en-US" dirty="0" err="1">
                <a:solidFill>
                  <a:schemeClr val="tx2">
                    <a:lumMod val="50000"/>
                  </a:schemeClr>
                </a:solidFill>
              </a:rPr>
              <a:t>kesempatan</a:t>
            </a:r>
            <a:r>
              <a:rPr lang="en-US" dirty="0">
                <a:solidFill>
                  <a:schemeClr val="tx2">
                    <a:lumMod val="50000"/>
                  </a:schemeClr>
                </a:solidFill>
              </a:rPr>
              <a:t> </a:t>
            </a:r>
            <a:r>
              <a:rPr lang="en-US" dirty="0" err="1">
                <a:solidFill>
                  <a:schemeClr val="tx2">
                    <a:lumMod val="50000"/>
                  </a:schemeClr>
                </a:solidFill>
              </a:rPr>
              <a:t>kerja</a:t>
            </a:r>
            <a:endParaRPr dirty="0">
              <a:solidFill>
                <a:schemeClr val="tx2">
                  <a:lumMod val="50000"/>
                </a:schemeClr>
              </a:solidFill>
            </a:endParaRPr>
          </a:p>
        </p:txBody>
      </p:sp>
      <p:sp>
        <p:nvSpPr>
          <p:cNvPr id="6" name="Google Shape;471;p34">
            <a:extLst>
              <a:ext uri="{FF2B5EF4-FFF2-40B4-BE49-F238E27FC236}">
                <a16:creationId xmlns:a16="http://schemas.microsoft.com/office/drawing/2014/main" id="{C67EAE89-9E40-F106-7C56-2EE6119CDDA2}"/>
              </a:ext>
            </a:extLst>
          </p:cNvPr>
          <p:cNvSpPr/>
          <p:nvPr/>
        </p:nvSpPr>
        <p:spPr>
          <a:xfrm>
            <a:off x="547515" y="1963495"/>
            <a:ext cx="3651829" cy="384559"/>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3"/>
            </a:pPr>
            <a:r>
              <a:rPr lang="en-US" dirty="0" err="1">
                <a:solidFill>
                  <a:schemeClr val="tx2">
                    <a:lumMod val="50000"/>
                  </a:schemeClr>
                </a:solidFill>
              </a:rPr>
              <a:t>Menstabilkan</a:t>
            </a:r>
            <a:r>
              <a:rPr lang="en-US" dirty="0">
                <a:solidFill>
                  <a:schemeClr val="tx2">
                    <a:lumMod val="50000"/>
                  </a:schemeClr>
                </a:solidFill>
              </a:rPr>
              <a:t> </a:t>
            </a:r>
            <a:r>
              <a:rPr lang="en-US" dirty="0" err="1">
                <a:solidFill>
                  <a:schemeClr val="tx2">
                    <a:lumMod val="50000"/>
                  </a:schemeClr>
                </a:solidFill>
              </a:rPr>
              <a:t>harga</a:t>
            </a:r>
            <a:endParaRPr dirty="0">
              <a:solidFill>
                <a:schemeClr val="tx2">
                  <a:lumMod val="50000"/>
                </a:schemeClr>
              </a:solidFill>
            </a:endParaRPr>
          </a:p>
        </p:txBody>
      </p:sp>
      <p:sp>
        <p:nvSpPr>
          <p:cNvPr id="7" name="Google Shape;471;p34">
            <a:extLst>
              <a:ext uri="{FF2B5EF4-FFF2-40B4-BE49-F238E27FC236}">
                <a16:creationId xmlns:a16="http://schemas.microsoft.com/office/drawing/2014/main" id="{B96FFFAA-7733-D3E1-8BE1-0A7271B47711}"/>
              </a:ext>
            </a:extLst>
          </p:cNvPr>
          <p:cNvSpPr/>
          <p:nvPr/>
        </p:nvSpPr>
        <p:spPr>
          <a:xfrm>
            <a:off x="4473285" y="992187"/>
            <a:ext cx="3651829" cy="384559"/>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4"/>
            </a:pPr>
            <a:r>
              <a:rPr lang="en-US" dirty="0" err="1">
                <a:solidFill>
                  <a:schemeClr val="tx2">
                    <a:lumMod val="50000"/>
                  </a:schemeClr>
                </a:solidFill>
              </a:rPr>
              <a:t>Meningkatkan</a:t>
            </a:r>
            <a:r>
              <a:rPr lang="en-US" dirty="0">
                <a:solidFill>
                  <a:schemeClr val="tx2">
                    <a:lumMod val="50000"/>
                  </a:schemeClr>
                </a:solidFill>
              </a:rPr>
              <a:t> </a:t>
            </a:r>
            <a:r>
              <a:rPr lang="en-US" dirty="0" err="1">
                <a:solidFill>
                  <a:schemeClr val="tx2">
                    <a:lumMod val="50000"/>
                  </a:schemeClr>
                </a:solidFill>
              </a:rPr>
              <a:t>kualitas</a:t>
            </a:r>
            <a:r>
              <a:rPr lang="en-US" dirty="0">
                <a:solidFill>
                  <a:schemeClr val="tx2">
                    <a:lumMod val="50000"/>
                  </a:schemeClr>
                </a:solidFill>
              </a:rPr>
              <a:t> </a:t>
            </a:r>
            <a:r>
              <a:rPr lang="en-US" dirty="0" err="1">
                <a:solidFill>
                  <a:schemeClr val="tx2">
                    <a:lumMod val="50000"/>
                  </a:schemeClr>
                </a:solidFill>
              </a:rPr>
              <a:t>konsumsi</a:t>
            </a:r>
            <a:endParaRPr dirty="0">
              <a:solidFill>
                <a:schemeClr val="tx2">
                  <a:lumMod val="50000"/>
                </a:schemeClr>
              </a:solidFill>
            </a:endParaRPr>
          </a:p>
        </p:txBody>
      </p:sp>
      <p:sp>
        <p:nvSpPr>
          <p:cNvPr id="8" name="Google Shape;471;p34">
            <a:extLst>
              <a:ext uri="{FF2B5EF4-FFF2-40B4-BE49-F238E27FC236}">
                <a16:creationId xmlns:a16="http://schemas.microsoft.com/office/drawing/2014/main" id="{3C3CA0AE-F47A-9E47-7675-ED522B1246E1}"/>
              </a:ext>
            </a:extLst>
          </p:cNvPr>
          <p:cNvSpPr/>
          <p:nvPr/>
        </p:nvSpPr>
        <p:spPr>
          <a:xfrm>
            <a:off x="4473285" y="1475636"/>
            <a:ext cx="3651829" cy="400784"/>
          </a:xfrm>
          <a:prstGeom prst="roundRect">
            <a:avLst>
              <a:gd name="adj" fmla="val 50000"/>
            </a:avLst>
          </a:prstGeom>
          <a:solidFill>
            <a:schemeClr val="tx2">
              <a:lumMod val="20000"/>
              <a:lumOff val="80000"/>
            </a:schemeClr>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342900" lvl="0" indent="-342900" algn="just" rtl="0">
              <a:spcBef>
                <a:spcPts val="0"/>
              </a:spcBef>
              <a:spcAft>
                <a:spcPts val="0"/>
              </a:spcAft>
              <a:buFont typeface="+mj-lt"/>
              <a:buAutoNum type="arabicParenR" startAt="5"/>
            </a:pPr>
            <a:r>
              <a:rPr lang="en-US" dirty="0" err="1">
                <a:solidFill>
                  <a:schemeClr val="tx2">
                    <a:lumMod val="50000"/>
                  </a:schemeClr>
                </a:solidFill>
              </a:rPr>
              <a:t>Mempercepat</a:t>
            </a:r>
            <a:r>
              <a:rPr lang="en-US" dirty="0">
                <a:solidFill>
                  <a:schemeClr val="tx2">
                    <a:lumMod val="50000"/>
                  </a:schemeClr>
                </a:solidFill>
              </a:rPr>
              <a:t> </a:t>
            </a:r>
            <a:r>
              <a:rPr lang="en-US" dirty="0" err="1">
                <a:solidFill>
                  <a:schemeClr val="tx2">
                    <a:lumMod val="50000"/>
                  </a:schemeClr>
                </a:solidFill>
              </a:rPr>
              <a:t>alih</a:t>
            </a:r>
            <a:r>
              <a:rPr lang="en-US" dirty="0">
                <a:solidFill>
                  <a:schemeClr val="tx2">
                    <a:lumMod val="50000"/>
                  </a:schemeClr>
                </a:solidFill>
              </a:rPr>
              <a:t> </a:t>
            </a:r>
            <a:r>
              <a:rPr lang="en-US" dirty="0" err="1">
                <a:solidFill>
                  <a:schemeClr val="tx2">
                    <a:lumMod val="50000"/>
                  </a:schemeClr>
                </a:solidFill>
              </a:rPr>
              <a:t>teknologi</a:t>
            </a:r>
            <a:endParaRPr dirty="0">
              <a:solidFill>
                <a:schemeClr val="tx2">
                  <a:lumMod val="50000"/>
                </a:schemeClr>
              </a:solidFill>
            </a:endParaRPr>
          </a:p>
        </p:txBody>
      </p:sp>
      <p:sp>
        <p:nvSpPr>
          <p:cNvPr id="12" name="TextBox 11">
            <a:extLst>
              <a:ext uri="{FF2B5EF4-FFF2-40B4-BE49-F238E27FC236}">
                <a16:creationId xmlns:a16="http://schemas.microsoft.com/office/drawing/2014/main" id="{9BAC9642-B988-FAC7-F478-BB4B6877C753}"/>
              </a:ext>
            </a:extLst>
          </p:cNvPr>
          <p:cNvSpPr txBox="1"/>
          <p:nvPr/>
        </p:nvSpPr>
        <p:spPr>
          <a:xfrm>
            <a:off x="331470" y="240030"/>
            <a:ext cx="3143250" cy="369332"/>
          </a:xfrm>
          <a:prstGeom prst="rect">
            <a:avLst/>
          </a:prstGeom>
          <a:noFill/>
        </p:spPr>
        <p:txBody>
          <a:bodyPr wrap="square" rtlCol="0">
            <a:spAutoFit/>
          </a:bodyPr>
          <a:lstStyle/>
          <a:p>
            <a:r>
              <a:rPr lang="id-ID" b="1" dirty="0"/>
              <a:t>1. Perdagangan Internasional </a:t>
            </a:r>
          </a:p>
        </p:txBody>
      </p:sp>
      <p:sp>
        <p:nvSpPr>
          <p:cNvPr id="13" name="TextBox 12">
            <a:extLst>
              <a:ext uri="{FF2B5EF4-FFF2-40B4-BE49-F238E27FC236}">
                <a16:creationId xmlns:a16="http://schemas.microsoft.com/office/drawing/2014/main" id="{37DD9370-AEC9-DB3B-3BCC-0B49C4903A14}"/>
              </a:ext>
            </a:extLst>
          </p:cNvPr>
          <p:cNvSpPr txBox="1"/>
          <p:nvPr/>
        </p:nvSpPr>
        <p:spPr>
          <a:xfrm>
            <a:off x="368789" y="2683128"/>
            <a:ext cx="4557541" cy="369332"/>
          </a:xfrm>
          <a:prstGeom prst="rect">
            <a:avLst/>
          </a:prstGeom>
          <a:noFill/>
        </p:spPr>
        <p:txBody>
          <a:bodyPr wrap="square" rtlCol="0">
            <a:spAutoFit/>
          </a:bodyPr>
          <a:lstStyle/>
          <a:p>
            <a:r>
              <a:rPr lang="id-ID" b="1" dirty="0"/>
              <a:t>2. Kerja Sama Ekonomi Antarnegara </a:t>
            </a:r>
          </a:p>
        </p:txBody>
      </p:sp>
      <p:sp>
        <p:nvSpPr>
          <p:cNvPr id="14" name="TextBox 13">
            <a:extLst>
              <a:ext uri="{FF2B5EF4-FFF2-40B4-BE49-F238E27FC236}">
                <a16:creationId xmlns:a16="http://schemas.microsoft.com/office/drawing/2014/main" id="{42899C72-B9EE-C55A-E624-F43E2821B807}"/>
              </a:ext>
            </a:extLst>
          </p:cNvPr>
          <p:cNvSpPr txBox="1"/>
          <p:nvPr/>
        </p:nvSpPr>
        <p:spPr>
          <a:xfrm>
            <a:off x="629663" y="3508704"/>
            <a:ext cx="4902457" cy="230832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id-ID" sz="1600" dirty="0"/>
              <a:t>Kerja sama ekonomi internasional adalah kerja sama yang saling menguntungkan di bidang ekonomi, dilakukan satu negara dengan negara lain.</a:t>
            </a:r>
          </a:p>
          <a:p>
            <a:pPr algn="just"/>
            <a:r>
              <a:rPr lang="id-ID" sz="1600" dirty="0"/>
              <a:t>Kerja sama ekonomi internasional mencakup:</a:t>
            </a:r>
          </a:p>
          <a:p>
            <a:pPr marL="285750" indent="-285750" algn="just">
              <a:buFont typeface="Arial" panose="020B0604020202020204" pitchFamily="34" charset="0"/>
              <a:buChar char="•"/>
            </a:pPr>
            <a:r>
              <a:rPr lang="id-ID" sz="1600" dirty="0"/>
              <a:t>perdagangan internasional barang dan jasa,</a:t>
            </a:r>
          </a:p>
          <a:p>
            <a:pPr marL="285750" indent="-285750" algn="just">
              <a:buFont typeface="Arial" panose="020B0604020202020204" pitchFamily="34" charset="0"/>
              <a:buChar char="•"/>
            </a:pPr>
            <a:r>
              <a:rPr lang="id-ID" sz="1600" dirty="0"/>
              <a:t>pertukaran sarana atau faktor produksi, dan</a:t>
            </a:r>
          </a:p>
          <a:p>
            <a:pPr marL="285750" indent="-285750" algn="just">
              <a:buFont typeface="Arial" panose="020B0604020202020204" pitchFamily="34" charset="0"/>
              <a:buChar char="•"/>
            </a:pPr>
            <a:r>
              <a:rPr lang="id-ID" sz="1600" dirty="0"/>
              <a:t>hubungan utang-piutang yang timbul akibat perdagangan internasional dan pertukaran sarana atau faktor produksi.</a:t>
            </a:r>
          </a:p>
        </p:txBody>
      </p:sp>
      <p:sp>
        <p:nvSpPr>
          <p:cNvPr id="15" name="Document 14">
            <a:extLst>
              <a:ext uri="{FF2B5EF4-FFF2-40B4-BE49-F238E27FC236}">
                <a16:creationId xmlns:a16="http://schemas.microsoft.com/office/drawing/2014/main" id="{7E1F4A79-64D2-FE74-02E6-1F4683254461}"/>
              </a:ext>
            </a:extLst>
          </p:cNvPr>
          <p:cNvSpPr/>
          <p:nvPr/>
        </p:nvSpPr>
        <p:spPr>
          <a:xfrm>
            <a:off x="671866" y="3054389"/>
            <a:ext cx="2677123" cy="506437"/>
          </a:xfrm>
          <a:prstGeom prst="flowChartDocumen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err="1"/>
              <a:t>a</a:t>
            </a:r>
            <a:r>
              <a:rPr lang="id-ID" dirty="0"/>
              <a:t>. Pengertian</a:t>
            </a:r>
          </a:p>
        </p:txBody>
      </p:sp>
      <p:sp>
        <p:nvSpPr>
          <p:cNvPr id="16" name="TextBox 15">
            <a:extLst>
              <a:ext uri="{FF2B5EF4-FFF2-40B4-BE49-F238E27FC236}">
                <a16:creationId xmlns:a16="http://schemas.microsoft.com/office/drawing/2014/main" id="{BAEBE051-E0E2-2CBD-7388-3B3F6CB469B8}"/>
              </a:ext>
            </a:extLst>
          </p:cNvPr>
          <p:cNvSpPr txBox="1"/>
          <p:nvPr/>
        </p:nvSpPr>
        <p:spPr>
          <a:xfrm>
            <a:off x="6262889" y="3488396"/>
            <a:ext cx="5144251" cy="255454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id-ID" sz="1600" dirty="0"/>
              <a:t>Berikut ini adalah beberapa tujuan dari kerja sama ekonomi antarnegara.</a:t>
            </a:r>
          </a:p>
          <a:p>
            <a:pPr marL="285750" indent="-285750" algn="just">
              <a:buFont typeface="Arial" panose="020B0604020202020204" pitchFamily="34" charset="0"/>
              <a:buChar char="•"/>
            </a:pPr>
            <a:r>
              <a:rPr lang="id-ID" sz="1600" dirty="0"/>
              <a:t>Membebaskan negara-negara dunia dari kemiskinan, kelaparan, dan kebodohan.</a:t>
            </a:r>
          </a:p>
          <a:p>
            <a:pPr marL="285750" indent="-285750" algn="just">
              <a:buFont typeface="Arial" panose="020B0604020202020204" pitchFamily="34" charset="0"/>
              <a:buChar char="•"/>
            </a:pPr>
            <a:r>
              <a:rPr lang="id-ID" sz="1600" dirty="0"/>
              <a:t>Membebaskan negara-negara dari keterbelakangan ekonomi.</a:t>
            </a:r>
          </a:p>
          <a:p>
            <a:pPr marL="285750" indent="-285750" algn="just">
              <a:buFont typeface="Arial" panose="020B0604020202020204" pitchFamily="34" charset="0"/>
              <a:buChar char="•"/>
            </a:pPr>
            <a:r>
              <a:rPr lang="id-ID" sz="1600" dirty="0"/>
              <a:t>Memajukan perdagangan internasional melalui badan-badan kerja sama ekonomi.</a:t>
            </a:r>
          </a:p>
          <a:p>
            <a:pPr marL="285750" indent="-285750" algn="just">
              <a:buFont typeface="Arial" panose="020B0604020202020204" pitchFamily="34" charset="0"/>
              <a:buChar char="•"/>
            </a:pPr>
            <a:r>
              <a:rPr lang="id-ID" sz="1600" dirty="0"/>
              <a:t>Memajukan pembangunan di negara-negara yang sedang berkembang.</a:t>
            </a:r>
          </a:p>
        </p:txBody>
      </p:sp>
      <p:sp>
        <p:nvSpPr>
          <p:cNvPr id="17" name="Document 16">
            <a:extLst>
              <a:ext uri="{FF2B5EF4-FFF2-40B4-BE49-F238E27FC236}">
                <a16:creationId xmlns:a16="http://schemas.microsoft.com/office/drawing/2014/main" id="{FBC78D74-E962-98B7-9910-2A4C1521097F}"/>
              </a:ext>
            </a:extLst>
          </p:cNvPr>
          <p:cNvSpPr/>
          <p:nvPr/>
        </p:nvSpPr>
        <p:spPr>
          <a:xfrm>
            <a:off x="6299199" y="3002267"/>
            <a:ext cx="2677122" cy="506437"/>
          </a:xfrm>
          <a:prstGeom prst="flowChartDocumen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err="1"/>
              <a:t>b</a:t>
            </a:r>
            <a:r>
              <a:rPr lang="id-ID" dirty="0"/>
              <a:t>. Tujuan</a:t>
            </a:r>
          </a:p>
        </p:txBody>
      </p:sp>
    </p:spTree>
    <p:extLst>
      <p:ext uri="{BB962C8B-B14F-4D97-AF65-F5344CB8AC3E}">
        <p14:creationId xmlns:p14="http://schemas.microsoft.com/office/powerpoint/2010/main" val="4225299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4011"/>
            <a:lum/>
          </a:blip>
          <a:srcRect/>
          <a:tile tx="0" ty="0" sx="100000" sy="100000" flip="none" algn="tl"/>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79177FCF-2B8E-AD40-8CCD-C337459A03BF}"/>
              </a:ext>
            </a:extLst>
          </p:cNvPr>
          <p:cNvSpPr txBox="1"/>
          <p:nvPr/>
        </p:nvSpPr>
        <p:spPr>
          <a:xfrm>
            <a:off x="643109" y="1014348"/>
            <a:ext cx="6144029" cy="646331"/>
          </a:xfrm>
          <a:prstGeom prst="rect">
            <a:avLst/>
          </a:prstGeom>
          <a:noFill/>
        </p:spPr>
        <p:txBody>
          <a:bodyPr wrap="square" rtlCol="0">
            <a:spAutoFit/>
          </a:bodyPr>
          <a:lstStyle/>
          <a:p>
            <a:r>
              <a:rPr lang="id-ID" b="1" dirty="0"/>
              <a:t>2. Kerja Sama Ekonomi Antarnegara</a:t>
            </a:r>
          </a:p>
          <a:p>
            <a:r>
              <a:rPr lang="id-ID" b="1" dirty="0"/>
              <a:t>c. Peran Indonesia dalam Kerja Sama Ekonomi Antarnegara </a:t>
            </a:r>
          </a:p>
        </p:txBody>
      </p:sp>
      <p:pic>
        <p:nvPicPr>
          <p:cNvPr id="3" name="Picture 2" descr="Icon&#10;&#10;Description automatically generated">
            <a:extLst>
              <a:ext uri="{FF2B5EF4-FFF2-40B4-BE49-F238E27FC236}">
                <a16:creationId xmlns:a16="http://schemas.microsoft.com/office/drawing/2014/main" id="{F011B6F0-781D-1D48-0D6E-E520A4037FA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715250" y="1198978"/>
            <a:ext cx="4082195" cy="4082195"/>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p:spPr>
      </p:pic>
      <p:sp>
        <p:nvSpPr>
          <p:cNvPr id="4" name="TextBox 3">
            <a:extLst>
              <a:ext uri="{FF2B5EF4-FFF2-40B4-BE49-F238E27FC236}">
                <a16:creationId xmlns:a16="http://schemas.microsoft.com/office/drawing/2014/main" id="{53B30FFF-7ECA-291B-BC18-A9BA8BCAF4CF}"/>
              </a:ext>
            </a:extLst>
          </p:cNvPr>
          <p:cNvSpPr txBox="1"/>
          <p:nvPr/>
        </p:nvSpPr>
        <p:spPr>
          <a:xfrm>
            <a:off x="857250" y="1695427"/>
            <a:ext cx="6755130" cy="3416320"/>
          </a:xfrm>
          <a:prstGeom prst="rect">
            <a:avLst/>
          </a:prstGeom>
          <a:noFill/>
        </p:spPr>
        <p:txBody>
          <a:bodyPr wrap="square" rtlCol="0">
            <a:spAutoFit/>
          </a:bodyPr>
          <a:lstStyle/>
          <a:p>
            <a:r>
              <a:rPr lang="id-ID" dirty="0"/>
              <a:t>Peran Indonesia dalam kerja sama ekonomi antarnegara, antara lain sebagai berikut.</a:t>
            </a:r>
          </a:p>
          <a:p>
            <a:pPr marL="342900" indent="-342900">
              <a:buFont typeface="+mj-lt"/>
              <a:buAutoNum type="arabicParenR"/>
            </a:pPr>
            <a:r>
              <a:rPr lang="id-ID" dirty="0"/>
              <a:t>Sebagai pelopor dan pendiri organisasi kerja sama ekonomi antarnegara. Hal ini terlihat antara lain pada pembentukan Asia-</a:t>
            </a:r>
            <a:r>
              <a:rPr lang="id-ID" dirty="0" err="1"/>
              <a:t>Pasific</a:t>
            </a:r>
            <a:r>
              <a:rPr lang="id-ID" dirty="0"/>
              <a:t> </a:t>
            </a:r>
            <a:r>
              <a:rPr lang="id-ID" dirty="0" err="1"/>
              <a:t>Economic</a:t>
            </a:r>
            <a:r>
              <a:rPr lang="id-ID" dirty="0"/>
              <a:t> </a:t>
            </a:r>
            <a:r>
              <a:rPr lang="id-ID" dirty="0" err="1"/>
              <a:t>Cooperation</a:t>
            </a:r>
            <a:r>
              <a:rPr lang="id-ID" dirty="0"/>
              <a:t> (APEC) pada tahun 1989 dan </a:t>
            </a:r>
            <a:r>
              <a:rPr lang="id-ID" dirty="0" err="1"/>
              <a:t>Asean</a:t>
            </a:r>
            <a:r>
              <a:rPr lang="id-ID" dirty="0"/>
              <a:t> </a:t>
            </a:r>
            <a:r>
              <a:rPr lang="id-ID" dirty="0" err="1"/>
              <a:t>Free</a:t>
            </a:r>
            <a:r>
              <a:rPr lang="id-ID" dirty="0"/>
              <a:t> Trade Area (AFTA) pada tahun 1992.</a:t>
            </a:r>
          </a:p>
          <a:p>
            <a:pPr marL="342900" indent="-342900">
              <a:buFont typeface="+mj-lt"/>
              <a:buAutoNum type="arabicParenR"/>
            </a:pPr>
            <a:r>
              <a:rPr lang="id-ID" dirty="0"/>
              <a:t>Sebagai anggota aktif organisasi kerja sama ekonomi antarnegara. Hal tersebut antara lain terlihat dari keikutsertaan Indonesia secara aktif dalam pertemuan </a:t>
            </a:r>
            <a:r>
              <a:rPr lang="id-ID" dirty="0" err="1"/>
              <a:t>keja</a:t>
            </a:r>
            <a:r>
              <a:rPr lang="id-ID" dirty="0"/>
              <a:t> sama ekonomi.</a:t>
            </a:r>
          </a:p>
          <a:p>
            <a:pPr marL="342900" indent="-342900">
              <a:buFont typeface="+mj-lt"/>
              <a:buAutoNum type="arabicParenR"/>
            </a:pPr>
            <a:r>
              <a:rPr lang="id-ID" dirty="0"/>
              <a:t>Sebagai pelaku dalam kerja sama ekonomi antarnegara. Hal </a:t>
            </a:r>
            <a:r>
              <a:rPr lang="id-ID" dirty="0" err="1"/>
              <a:t>tesebut</a:t>
            </a:r>
            <a:r>
              <a:rPr lang="id-ID" dirty="0"/>
              <a:t> terlihat salah satunya dari kegiatan ekspor dan impor yang dilakukan oleh Indonesia. </a:t>
            </a:r>
          </a:p>
        </p:txBody>
      </p:sp>
    </p:spTree>
    <p:extLst>
      <p:ext uri="{BB962C8B-B14F-4D97-AF65-F5344CB8AC3E}">
        <p14:creationId xmlns:p14="http://schemas.microsoft.com/office/powerpoint/2010/main" val="1825264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mt="14011"/>
          </a:blip>
          <a:tile tx="0" ty="0" sx="100000" sy="100000" flip="none" algn="tl"/>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cxnSp>
        <p:nvCxnSpPr>
          <p:cNvPr id="2" name="Straight Connector 1">
            <a:extLst>
              <a:ext uri="{FF2B5EF4-FFF2-40B4-BE49-F238E27FC236}">
                <a16:creationId xmlns:a16="http://schemas.microsoft.com/office/drawing/2014/main" id="{916550F8-F99C-4614-0A2A-4A0CF3AC5CE5}"/>
              </a:ext>
            </a:extLst>
          </p:cNvPr>
          <p:cNvCxnSpPr>
            <a:cxnSpLocks/>
          </p:cNvCxnSpPr>
          <p:nvPr/>
        </p:nvCxnSpPr>
        <p:spPr>
          <a:xfrm>
            <a:off x="6271065" y="744560"/>
            <a:ext cx="0" cy="5423273"/>
          </a:xfrm>
          <a:prstGeom prst="line">
            <a:avLst/>
          </a:prstGeom>
          <a:ln w="28575" cap="flat" cmpd="sng" algn="ctr">
            <a:solidFill>
              <a:srgbClr val="9411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 name="Google Shape;471;p34">
            <a:extLst>
              <a:ext uri="{FF2B5EF4-FFF2-40B4-BE49-F238E27FC236}">
                <a16:creationId xmlns:a16="http://schemas.microsoft.com/office/drawing/2014/main" id="{7A12EDBA-D567-4AB9-12DA-E7FEBF8D8D6C}"/>
              </a:ext>
            </a:extLst>
          </p:cNvPr>
          <p:cNvSpPr/>
          <p:nvPr/>
        </p:nvSpPr>
        <p:spPr>
          <a:xfrm>
            <a:off x="420271" y="1391752"/>
            <a:ext cx="1674055"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ASEAN</a:t>
            </a:r>
            <a:endParaRPr b="1" dirty="0">
              <a:solidFill>
                <a:schemeClr val="bg1"/>
              </a:solidFill>
            </a:endParaRPr>
          </a:p>
        </p:txBody>
      </p:sp>
      <p:sp>
        <p:nvSpPr>
          <p:cNvPr id="4" name="Google Shape;471;p34">
            <a:extLst>
              <a:ext uri="{FF2B5EF4-FFF2-40B4-BE49-F238E27FC236}">
                <a16:creationId xmlns:a16="http://schemas.microsoft.com/office/drawing/2014/main" id="{B85CB37B-DA65-8090-F259-1FB7C06DB862}"/>
              </a:ext>
            </a:extLst>
          </p:cNvPr>
          <p:cNvSpPr/>
          <p:nvPr/>
        </p:nvSpPr>
        <p:spPr>
          <a:xfrm>
            <a:off x="420273" y="2520520"/>
            <a:ext cx="1674053"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APEC</a:t>
            </a:r>
            <a:endParaRPr b="1" dirty="0">
              <a:solidFill>
                <a:schemeClr val="bg1"/>
              </a:solidFill>
            </a:endParaRPr>
          </a:p>
        </p:txBody>
      </p:sp>
      <p:sp>
        <p:nvSpPr>
          <p:cNvPr id="5" name="Google Shape;471;p34">
            <a:extLst>
              <a:ext uri="{FF2B5EF4-FFF2-40B4-BE49-F238E27FC236}">
                <a16:creationId xmlns:a16="http://schemas.microsoft.com/office/drawing/2014/main" id="{A8DF2FBF-4CF5-60A9-E4F8-45492C306E3B}"/>
              </a:ext>
            </a:extLst>
          </p:cNvPr>
          <p:cNvSpPr/>
          <p:nvPr/>
        </p:nvSpPr>
        <p:spPr>
          <a:xfrm>
            <a:off x="420276" y="3762724"/>
            <a:ext cx="1674050"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ADB</a:t>
            </a:r>
            <a:endParaRPr b="1" dirty="0">
              <a:solidFill>
                <a:schemeClr val="bg1"/>
              </a:solidFill>
            </a:endParaRPr>
          </a:p>
        </p:txBody>
      </p:sp>
      <p:sp>
        <p:nvSpPr>
          <p:cNvPr id="8" name="TextBox 7">
            <a:extLst>
              <a:ext uri="{FF2B5EF4-FFF2-40B4-BE49-F238E27FC236}">
                <a16:creationId xmlns:a16="http://schemas.microsoft.com/office/drawing/2014/main" id="{EF15143F-52D9-4E6E-85FE-E64C4B0E1D58}"/>
              </a:ext>
            </a:extLst>
          </p:cNvPr>
          <p:cNvSpPr txBox="1"/>
          <p:nvPr/>
        </p:nvSpPr>
        <p:spPr>
          <a:xfrm>
            <a:off x="1257299" y="744560"/>
            <a:ext cx="4161267" cy="369332"/>
          </a:xfrm>
          <a:prstGeom prst="rect">
            <a:avLst/>
          </a:prstGeom>
          <a:noFill/>
        </p:spPr>
        <p:txBody>
          <a:bodyPr wrap="none" rtlCol="0">
            <a:spAutoFit/>
          </a:bodyPr>
          <a:lstStyle/>
          <a:p>
            <a:r>
              <a:rPr lang="id-ID" b="1" dirty="0"/>
              <a:t>d. Lembaga Kerja Sama Ekonomi Regional</a:t>
            </a:r>
          </a:p>
        </p:txBody>
      </p:sp>
      <p:sp>
        <p:nvSpPr>
          <p:cNvPr id="9" name="TextBox 8">
            <a:extLst>
              <a:ext uri="{FF2B5EF4-FFF2-40B4-BE49-F238E27FC236}">
                <a16:creationId xmlns:a16="http://schemas.microsoft.com/office/drawing/2014/main" id="{E2F094EB-14CD-ECD5-FE02-F53E1C4F911F}"/>
              </a:ext>
            </a:extLst>
          </p:cNvPr>
          <p:cNvSpPr txBox="1"/>
          <p:nvPr/>
        </p:nvSpPr>
        <p:spPr>
          <a:xfrm>
            <a:off x="2437762" y="1210547"/>
            <a:ext cx="3483173" cy="954107"/>
          </a:xfrm>
          <a:prstGeom prst="rect">
            <a:avLst/>
          </a:prstGeom>
          <a:noFill/>
        </p:spPr>
        <p:txBody>
          <a:bodyPr wrap="square" rtlCol="0">
            <a:spAutoFit/>
          </a:bodyPr>
          <a:lstStyle/>
          <a:p>
            <a:pPr algn="just"/>
            <a:r>
              <a:rPr lang="id-ID" sz="1400" dirty="0" err="1"/>
              <a:t>Association</a:t>
            </a:r>
            <a:r>
              <a:rPr lang="id-ID" sz="1400" dirty="0"/>
              <a:t> </a:t>
            </a:r>
            <a:r>
              <a:rPr lang="id-ID" sz="1400" dirty="0" err="1"/>
              <a:t>of</a:t>
            </a:r>
            <a:r>
              <a:rPr lang="id-ID" sz="1400" dirty="0"/>
              <a:t> </a:t>
            </a:r>
            <a:r>
              <a:rPr lang="id-ID" sz="1400" dirty="0" err="1"/>
              <a:t>Southeast</a:t>
            </a:r>
            <a:r>
              <a:rPr lang="id-ID" sz="1400" dirty="0"/>
              <a:t> Asian </a:t>
            </a:r>
            <a:r>
              <a:rPr lang="id-ID" sz="1400" dirty="0" err="1"/>
              <a:t>Nations</a:t>
            </a:r>
            <a:r>
              <a:rPr lang="id-ID" sz="1400" dirty="0"/>
              <a:t> (ASEAN) merupakan organisasi kerja sama regional antara negara-negara di Asia Tenggara didirikan pada 8 Agustus 1967. </a:t>
            </a:r>
          </a:p>
        </p:txBody>
      </p:sp>
      <p:sp>
        <p:nvSpPr>
          <p:cNvPr id="10" name="TextBox 9">
            <a:extLst>
              <a:ext uri="{FF2B5EF4-FFF2-40B4-BE49-F238E27FC236}">
                <a16:creationId xmlns:a16="http://schemas.microsoft.com/office/drawing/2014/main" id="{BC57072F-3CE6-7EAB-E84C-E839AE9ED412}"/>
              </a:ext>
            </a:extLst>
          </p:cNvPr>
          <p:cNvSpPr txBox="1"/>
          <p:nvPr/>
        </p:nvSpPr>
        <p:spPr>
          <a:xfrm>
            <a:off x="2437752" y="2214000"/>
            <a:ext cx="3483169" cy="1169551"/>
          </a:xfrm>
          <a:prstGeom prst="rect">
            <a:avLst/>
          </a:prstGeom>
          <a:noFill/>
        </p:spPr>
        <p:txBody>
          <a:bodyPr wrap="square" rtlCol="0">
            <a:spAutoFit/>
          </a:bodyPr>
          <a:lstStyle/>
          <a:p>
            <a:pPr algn="just"/>
            <a:r>
              <a:rPr lang="id-ID" sz="1400" dirty="0"/>
              <a:t>Asia-</a:t>
            </a:r>
            <a:r>
              <a:rPr lang="id-ID" sz="1400" dirty="0" err="1"/>
              <a:t>Pasific</a:t>
            </a:r>
            <a:r>
              <a:rPr lang="id-ID" sz="1400" dirty="0"/>
              <a:t> </a:t>
            </a:r>
            <a:r>
              <a:rPr lang="id-ID" sz="1400" dirty="0" err="1"/>
              <a:t>Economic</a:t>
            </a:r>
            <a:r>
              <a:rPr lang="id-ID" sz="1400" dirty="0"/>
              <a:t> </a:t>
            </a:r>
            <a:r>
              <a:rPr lang="id-ID" sz="1400" dirty="0" err="1"/>
              <a:t>Cooperation</a:t>
            </a:r>
            <a:r>
              <a:rPr lang="id-ID" sz="1400" dirty="0"/>
              <a:t> (APEC) didirikan pada tahun 1989 untuk menjalin kerja sama di bidang perdagangan, </a:t>
            </a:r>
            <a:r>
              <a:rPr lang="id-ID" sz="1400" dirty="0" err="1"/>
              <a:t>investasin</a:t>
            </a:r>
            <a:r>
              <a:rPr lang="id-ID" sz="1400" dirty="0"/>
              <a:t> pariwisata negara-negara di kawasan Asia dan Pasifik.</a:t>
            </a:r>
          </a:p>
        </p:txBody>
      </p:sp>
      <p:sp>
        <p:nvSpPr>
          <p:cNvPr id="11" name="TextBox 10">
            <a:extLst>
              <a:ext uri="{FF2B5EF4-FFF2-40B4-BE49-F238E27FC236}">
                <a16:creationId xmlns:a16="http://schemas.microsoft.com/office/drawing/2014/main" id="{661B9246-8B24-1DB3-7247-38F637EFBCEB}"/>
              </a:ext>
            </a:extLst>
          </p:cNvPr>
          <p:cNvSpPr txBox="1"/>
          <p:nvPr/>
        </p:nvSpPr>
        <p:spPr>
          <a:xfrm>
            <a:off x="2437752" y="3389148"/>
            <a:ext cx="3483159" cy="1169551"/>
          </a:xfrm>
          <a:prstGeom prst="rect">
            <a:avLst/>
          </a:prstGeom>
          <a:noFill/>
        </p:spPr>
        <p:txBody>
          <a:bodyPr wrap="square" rtlCol="0">
            <a:spAutoFit/>
          </a:bodyPr>
          <a:lstStyle/>
          <a:p>
            <a:pPr algn="just"/>
            <a:r>
              <a:rPr lang="id-ID" sz="1400" dirty="0"/>
              <a:t>Asian Development Bank (ADB) didirikan pada 19 Desember 1966 untuk meminjamkan dana dan memberikan bantuan teknis kepada negara-negara yang sedang membangun.</a:t>
            </a:r>
          </a:p>
        </p:txBody>
      </p:sp>
      <p:sp>
        <p:nvSpPr>
          <p:cNvPr id="14" name="TextBox 13">
            <a:extLst>
              <a:ext uri="{FF2B5EF4-FFF2-40B4-BE49-F238E27FC236}">
                <a16:creationId xmlns:a16="http://schemas.microsoft.com/office/drawing/2014/main" id="{FEE84AF1-AD59-A092-4CE8-12321754C644}"/>
              </a:ext>
            </a:extLst>
          </p:cNvPr>
          <p:cNvSpPr txBox="1"/>
          <p:nvPr/>
        </p:nvSpPr>
        <p:spPr>
          <a:xfrm>
            <a:off x="265919" y="202616"/>
            <a:ext cx="6144029" cy="369332"/>
          </a:xfrm>
          <a:prstGeom prst="rect">
            <a:avLst/>
          </a:prstGeom>
          <a:noFill/>
        </p:spPr>
        <p:txBody>
          <a:bodyPr wrap="square" rtlCol="0">
            <a:spAutoFit/>
          </a:bodyPr>
          <a:lstStyle/>
          <a:p>
            <a:r>
              <a:rPr lang="id-ID" b="1" dirty="0"/>
              <a:t>2. Kerja Sama Ekonomi Antarnegara</a:t>
            </a:r>
          </a:p>
        </p:txBody>
      </p:sp>
      <p:sp>
        <p:nvSpPr>
          <p:cNvPr id="15" name="TextBox 14">
            <a:extLst>
              <a:ext uri="{FF2B5EF4-FFF2-40B4-BE49-F238E27FC236}">
                <a16:creationId xmlns:a16="http://schemas.microsoft.com/office/drawing/2014/main" id="{466DF659-CAEE-7A7F-F71C-FA789EC5AD78}"/>
              </a:ext>
            </a:extLst>
          </p:cNvPr>
          <p:cNvSpPr txBox="1"/>
          <p:nvPr/>
        </p:nvSpPr>
        <p:spPr>
          <a:xfrm>
            <a:off x="6960427" y="761172"/>
            <a:ext cx="4595745" cy="369332"/>
          </a:xfrm>
          <a:prstGeom prst="rect">
            <a:avLst/>
          </a:prstGeom>
          <a:noFill/>
        </p:spPr>
        <p:txBody>
          <a:bodyPr wrap="none" rtlCol="0">
            <a:spAutoFit/>
          </a:bodyPr>
          <a:lstStyle/>
          <a:p>
            <a:r>
              <a:rPr lang="id-ID" b="1" dirty="0"/>
              <a:t>d. Lembaga Kerja Sama Ekonomi Internasional</a:t>
            </a:r>
          </a:p>
        </p:txBody>
      </p:sp>
      <p:sp>
        <p:nvSpPr>
          <p:cNvPr id="16" name="Google Shape;471;p34">
            <a:extLst>
              <a:ext uri="{FF2B5EF4-FFF2-40B4-BE49-F238E27FC236}">
                <a16:creationId xmlns:a16="http://schemas.microsoft.com/office/drawing/2014/main" id="{C6B005B4-F25A-CFC4-C19E-B8EEE7606A7D}"/>
              </a:ext>
            </a:extLst>
          </p:cNvPr>
          <p:cNvSpPr/>
          <p:nvPr/>
        </p:nvSpPr>
        <p:spPr>
          <a:xfrm>
            <a:off x="420276" y="5024860"/>
            <a:ext cx="1674050"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APO</a:t>
            </a:r>
            <a:endParaRPr b="1" dirty="0">
              <a:solidFill>
                <a:schemeClr val="bg1"/>
              </a:solidFill>
            </a:endParaRPr>
          </a:p>
        </p:txBody>
      </p:sp>
      <p:sp>
        <p:nvSpPr>
          <p:cNvPr id="18" name="TextBox 17">
            <a:extLst>
              <a:ext uri="{FF2B5EF4-FFF2-40B4-BE49-F238E27FC236}">
                <a16:creationId xmlns:a16="http://schemas.microsoft.com/office/drawing/2014/main" id="{67DD8A15-F198-C176-404E-58FC6EA5F321}"/>
              </a:ext>
            </a:extLst>
          </p:cNvPr>
          <p:cNvSpPr txBox="1"/>
          <p:nvPr/>
        </p:nvSpPr>
        <p:spPr>
          <a:xfrm>
            <a:off x="2437752" y="4543562"/>
            <a:ext cx="3483159" cy="1384995"/>
          </a:xfrm>
          <a:prstGeom prst="rect">
            <a:avLst/>
          </a:prstGeom>
          <a:noFill/>
        </p:spPr>
        <p:txBody>
          <a:bodyPr wrap="square" rtlCol="0">
            <a:spAutoFit/>
          </a:bodyPr>
          <a:lstStyle/>
          <a:p>
            <a:pPr algn="just"/>
            <a:r>
              <a:rPr lang="id-ID" sz="1400" dirty="0"/>
              <a:t>Asian </a:t>
            </a:r>
            <a:r>
              <a:rPr lang="id-ID" sz="1400" dirty="0" err="1"/>
              <a:t>Productivity</a:t>
            </a:r>
            <a:r>
              <a:rPr lang="id-ID" sz="1400" dirty="0"/>
              <a:t> </a:t>
            </a:r>
            <a:r>
              <a:rPr lang="id-ID" sz="1400" dirty="0" err="1"/>
              <a:t>Organization</a:t>
            </a:r>
            <a:r>
              <a:rPr lang="id-ID" sz="1400" dirty="0"/>
              <a:t> (APO) didirikan tahun 1961 untuk meningkatkan produktivitas di kawasan Asia dan Pasifik melalui kerja sama </a:t>
            </a:r>
            <a:r>
              <a:rPr lang="id-ID" sz="1400" dirty="0" err="1"/>
              <a:t>mneguntungkan</a:t>
            </a:r>
            <a:r>
              <a:rPr lang="id-ID" sz="1400" dirty="0"/>
              <a:t>. Produktivitas berkaitan dengan aspek pembangunan nasional. </a:t>
            </a:r>
          </a:p>
        </p:txBody>
      </p:sp>
      <p:sp>
        <p:nvSpPr>
          <p:cNvPr id="20" name="TextBox 19">
            <a:extLst>
              <a:ext uri="{FF2B5EF4-FFF2-40B4-BE49-F238E27FC236}">
                <a16:creationId xmlns:a16="http://schemas.microsoft.com/office/drawing/2014/main" id="{17B41ECA-4FB9-3789-D868-9BD3A01698AF}"/>
              </a:ext>
            </a:extLst>
          </p:cNvPr>
          <p:cNvSpPr txBox="1"/>
          <p:nvPr/>
        </p:nvSpPr>
        <p:spPr>
          <a:xfrm>
            <a:off x="6537960" y="1303020"/>
            <a:ext cx="5440680" cy="584775"/>
          </a:xfrm>
          <a:prstGeom prst="rect">
            <a:avLst/>
          </a:prstGeom>
          <a:noFill/>
        </p:spPr>
        <p:txBody>
          <a:bodyPr wrap="square" rtlCol="0">
            <a:spAutoFit/>
          </a:bodyPr>
          <a:lstStyle/>
          <a:p>
            <a:r>
              <a:rPr lang="id-ID" sz="1600" b="1" dirty="0"/>
              <a:t>Lembaga kerja sama ekonomi internasional dalam naungan PBB</a:t>
            </a:r>
          </a:p>
        </p:txBody>
      </p:sp>
      <p:sp>
        <p:nvSpPr>
          <p:cNvPr id="21" name="TextBox 20">
            <a:extLst>
              <a:ext uri="{FF2B5EF4-FFF2-40B4-BE49-F238E27FC236}">
                <a16:creationId xmlns:a16="http://schemas.microsoft.com/office/drawing/2014/main" id="{0DD57531-DBB0-FDFB-8F4C-A074F136BB9A}"/>
              </a:ext>
            </a:extLst>
          </p:cNvPr>
          <p:cNvSpPr txBox="1"/>
          <p:nvPr/>
        </p:nvSpPr>
        <p:spPr>
          <a:xfrm>
            <a:off x="6537959" y="3403111"/>
            <a:ext cx="5440680" cy="584775"/>
          </a:xfrm>
          <a:prstGeom prst="rect">
            <a:avLst/>
          </a:prstGeom>
          <a:noFill/>
        </p:spPr>
        <p:txBody>
          <a:bodyPr wrap="square" rtlCol="0">
            <a:spAutoFit/>
          </a:bodyPr>
          <a:lstStyle/>
          <a:p>
            <a:r>
              <a:rPr lang="id-ID" sz="1600" b="1" dirty="0"/>
              <a:t>Lembaga kerja sama </a:t>
            </a:r>
            <a:r>
              <a:rPr lang="id-ID" sz="1600" b="1" dirty="0" err="1"/>
              <a:t>ekonomu</a:t>
            </a:r>
            <a:r>
              <a:rPr lang="id-ID" sz="1600" b="1" dirty="0"/>
              <a:t> internasional di luar naungan PBB</a:t>
            </a:r>
          </a:p>
        </p:txBody>
      </p:sp>
      <p:sp>
        <p:nvSpPr>
          <p:cNvPr id="22" name="TextBox 21">
            <a:extLst>
              <a:ext uri="{FF2B5EF4-FFF2-40B4-BE49-F238E27FC236}">
                <a16:creationId xmlns:a16="http://schemas.microsoft.com/office/drawing/2014/main" id="{31DF239A-314D-3C75-B9F0-75744B2EF0C7}"/>
              </a:ext>
            </a:extLst>
          </p:cNvPr>
          <p:cNvSpPr txBox="1"/>
          <p:nvPr/>
        </p:nvSpPr>
        <p:spPr>
          <a:xfrm>
            <a:off x="6602437" y="1791811"/>
            <a:ext cx="5311724" cy="1384995"/>
          </a:xfrm>
          <a:prstGeom prst="rect">
            <a:avLst/>
          </a:prstGeom>
          <a:noFill/>
        </p:spPr>
        <p:txBody>
          <a:bodyPr wrap="square" rtlCol="0">
            <a:spAutoFit/>
          </a:bodyPr>
          <a:lstStyle/>
          <a:p>
            <a:pPr marL="285750" indent="-285750">
              <a:buFont typeface="Arial" panose="020B0604020202020204" pitchFamily="34" charset="0"/>
              <a:buChar char="•"/>
            </a:pPr>
            <a:r>
              <a:rPr lang="id-ID" sz="1400" dirty="0"/>
              <a:t>Internasional </a:t>
            </a:r>
            <a:r>
              <a:rPr lang="id-ID" sz="1400" dirty="0" err="1"/>
              <a:t>Monetary</a:t>
            </a:r>
            <a:r>
              <a:rPr lang="id-ID" sz="1400" dirty="0"/>
              <a:t> </a:t>
            </a:r>
            <a:r>
              <a:rPr lang="id-ID" sz="1400" dirty="0" err="1"/>
              <a:t>Fund</a:t>
            </a:r>
            <a:r>
              <a:rPr lang="id-ID" sz="1400" dirty="0"/>
              <a:t> (IMF)</a:t>
            </a:r>
          </a:p>
          <a:p>
            <a:pPr marL="285750" indent="-285750">
              <a:buFont typeface="Arial" panose="020B0604020202020204" pitchFamily="34" charset="0"/>
              <a:buChar char="•"/>
            </a:pPr>
            <a:r>
              <a:rPr lang="id-ID" sz="1400" dirty="0"/>
              <a:t>World Bank</a:t>
            </a:r>
          </a:p>
          <a:p>
            <a:pPr marL="285750" indent="-285750">
              <a:buFont typeface="Arial" panose="020B0604020202020204" pitchFamily="34" charset="0"/>
              <a:buChar char="•"/>
            </a:pPr>
            <a:r>
              <a:rPr lang="id-ID" sz="1400" dirty="0"/>
              <a:t>World Trade </a:t>
            </a:r>
            <a:r>
              <a:rPr lang="id-ID" sz="1400" dirty="0" err="1"/>
              <a:t>Organization</a:t>
            </a:r>
            <a:r>
              <a:rPr lang="id-ID" sz="1400" dirty="0"/>
              <a:t> (WTO)</a:t>
            </a:r>
          </a:p>
          <a:p>
            <a:pPr marL="285750" indent="-285750">
              <a:buFont typeface="Arial" panose="020B0604020202020204" pitchFamily="34" charset="0"/>
              <a:buChar char="•"/>
            </a:pPr>
            <a:r>
              <a:rPr lang="id-ID" sz="1400" dirty="0"/>
              <a:t>Food </a:t>
            </a:r>
            <a:r>
              <a:rPr lang="id-ID" sz="1400" dirty="0" err="1"/>
              <a:t>and</a:t>
            </a:r>
            <a:r>
              <a:rPr lang="id-ID" sz="1400" dirty="0"/>
              <a:t> </a:t>
            </a:r>
            <a:r>
              <a:rPr lang="id-ID" sz="1400" dirty="0" err="1"/>
              <a:t>Agricultural</a:t>
            </a:r>
            <a:r>
              <a:rPr lang="id-ID" sz="1400" dirty="0"/>
              <a:t> </a:t>
            </a:r>
            <a:r>
              <a:rPr lang="id-ID" sz="1400" dirty="0" err="1"/>
              <a:t>Organization</a:t>
            </a:r>
            <a:r>
              <a:rPr lang="id-ID" sz="1400" dirty="0"/>
              <a:t> (FAO)</a:t>
            </a:r>
          </a:p>
          <a:p>
            <a:pPr marL="285750" indent="-285750">
              <a:buFont typeface="Arial" panose="020B0604020202020204" pitchFamily="34" charset="0"/>
              <a:buChar char="•"/>
            </a:pPr>
            <a:r>
              <a:rPr lang="id-ID" sz="1400" dirty="0" err="1"/>
              <a:t>Internationnal</a:t>
            </a:r>
            <a:r>
              <a:rPr lang="id-ID" sz="1400" dirty="0"/>
              <a:t> </a:t>
            </a:r>
            <a:r>
              <a:rPr lang="id-ID" sz="1400" dirty="0" err="1"/>
              <a:t>Labour</a:t>
            </a:r>
            <a:r>
              <a:rPr lang="id-ID" sz="1400" dirty="0"/>
              <a:t> </a:t>
            </a:r>
            <a:r>
              <a:rPr lang="id-ID" sz="1400" dirty="0" err="1"/>
              <a:t>Organization</a:t>
            </a:r>
            <a:r>
              <a:rPr lang="id-ID" sz="1400" dirty="0"/>
              <a:t> (ILO)</a:t>
            </a:r>
          </a:p>
          <a:p>
            <a:pPr marL="285750" indent="-285750">
              <a:buFont typeface="Arial" panose="020B0604020202020204" pitchFamily="34" charset="0"/>
              <a:buChar char="•"/>
            </a:pPr>
            <a:r>
              <a:rPr lang="id-ID" sz="1400" dirty="0"/>
              <a:t>United </a:t>
            </a:r>
            <a:r>
              <a:rPr lang="id-ID" sz="1400" dirty="0" err="1"/>
              <a:t>Nations</a:t>
            </a:r>
            <a:r>
              <a:rPr lang="id-ID" sz="1400" dirty="0"/>
              <a:t> Development </a:t>
            </a:r>
            <a:r>
              <a:rPr lang="id-ID" sz="1400" dirty="0" err="1"/>
              <a:t>Programme</a:t>
            </a:r>
            <a:r>
              <a:rPr lang="id-ID" sz="1400" dirty="0"/>
              <a:t> (UNDP)</a:t>
            </a:r>
          </a:p>
        </p:txBody>
      </p:sp>
      <p:sp>
        <p:nvSpPr>
          <p:cNvPr id="23" name="TextBox 22">
            <a:extLst>
              <a:ext uri="{FF2B5EF4-FFF2-40B4-BE49-F238E27FC236}">
                <a16:creationId xmlns:a16="http://schemas.microsoft.com/office/drawing/2014/main" id="{A1E3FD6A-E17C-42D0-9D4D-EFE932688910}"/>
              </a:ext>
            </a:extLst>
          </p:cNvPr>
          <p:cNvSpPr txBox="1"/>
          <p:nvPr/>
        </p:nvSpPr>
        <p:spPr>
          <a:xfrm>
            <a:off x="6621196" y="3923752"/>
            <a:ext cx="5311724" cy="523220"/>
          </a:xfrm>
          <a:prstGeom prst="rect">
            <a:avLst/>
          </a:prstGeom>
          <a:noFill/>
        </p:spPr>
        <p:txBody>
          <a:bodyPr wrap="square" rtlCol="0">
            <a:spAutoFit/>
          </a:bodyPr>
          <a:lstStyle/>
          <a:p>
            <a:pPr marL="285750" indent="-285750">
              <a:buFont typeface="Arial" panose="020B0604020202020204" pitchFamily="34" charset="0"/>
              <a:buChar char="•"/>
            </a:pPr>
            <a:r>
              <a:rPr lang="id-ID" sz="1400" dirty="0" err="1"/>
              <a:t>Organization</a:t>
            </a:r>
            <a:r>
              <a:rPr lang="id-ID" sz="1400" dirty="0"/>
              <a:t> </a:t>
            </a:r>
            <a:r>
              <a:rPr lang="id-ID" sz="1400" dirty="0" err="1"/>
              <a:t>of</a:t>
            </a:r>
            <a:r>
              <a:rPr lang="id-ID" sz="1400" dirty="0"/>
              <a:t> Petroleum </a:t>
            </a:r>
            <a:r>
              <a:rPr lang="id-ID" sz="1400" dirty="0" err="1"/>
              <a:t>Exporting</a:t>
            </a:r>
            <a:r>
              <a:rPr lang="id-ID" sz="1400" dirty="0"/>
              <a:t> </a:t>
            </a:r>
            <a:r>
              <a:rPr lang="id-ID" sz="1400" dirty="0" err="1"/>
              <a:t>Countries</a:t>
            </a:r>
            <a:r>
              <a:rPr lang="id-ID" sz="1400" dirty="0"/>
              <a:t> (OPEC)</a:t>
            </a:r>
          </a:p>
          <a:p>
            <a:pPr marL="285750" indent="-285750">
              <a:buFont typeface="Arial" panose="020B0604020202020204" pitchFamily="34" charset="0"/>
              <a:buChar char="•"/>
            </a:pPr>
            <a:r>
              <a:rPr lang="id-ID" sz="1400" dirty="0" err="1"/>
              <a:t>Organization</a:t>
            </a:r>
            <a:r>
              <a:rPr lang="id-ID" sz="1400" dirty="0"/>
              <a:t> </a:t>
            </a:r>
            <a:r>
              <a:rPr lang="id-ID" sz="1400" dirty="0" err="1"/>
              <a:t>for</a:t>
            </a:r>
            <a:r>
              <a:rPr lang="id-ID" sz="1400" dirty="0"/>
              <a:t> </a:t>
            </a:r>
            <a:r>
              <a:rPr lang="id-ID" sz="1400" dirty="0" err="1"/>
              <a:t>Economic</a:t>
            </a:r>
            <a:r>
              <a:rPr lang="id-ID" sz="1400" dirty="0"/>
              <a:t> </a:t>
            </a:r>
            <a:r>
              <a:rPr lang="id-ID" sz="1400" dirty="0" err="1"/>
              <a:t>Cooperation</a:t>
            </a:r>
            <a:r>
              <a:rPr lang="id-ID" sz="1400" dirty="0"/>
              <a:t> </a:t>
            </a:r>
            <a:r>
              <a:rPr lang="id-ID" sz="1400" dirty="0" err="1"/>
              <a:t>and</a:t>
            </a:r>
            <a:r>
              <a:rPr lang="id-ID" sz="1400" dirty="0"/>
              <a:t> Development (OECD)</a:t>
            </a:r>
          </a:p>
        </p:txBody>
      </p:sp>
    </p:spTree>
    <p:extLst>
      <p:ext uri="{BB962C8B-B14F-4D97-AF65-F5344CB8AC3E}">
        <p14:creationId xmlns:p14="http://schemas.microsoft.com/office/powerpoint/2010/main" val="39129231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mt="14011"/>
          </a:blip>
          <a:tile tx="0" ty="0" sx="100000" sy="100000" flip="none" algn="tl"/>
        </a:blipFill>
        <a:effectLst/>
      </p:bgPr>
    </p:bg>
    <p:spTree>
      <p:nvGrpSpPr>
        <p:cNvPr id="1" name="Shape 93"/>
        <p:cNvGrpSpPr/>
        <p:nvPr/>
      </p:nvGrpSpPr>
      <p:grpSpPr>
        <a:xfrm>
          <a:off x="0" y="0"/>
          <a:ext cx="0" cy="0"/>
          <a:chOff x="0" y="0"/>
          <a:chExt cx="0" cy="0"/>
        </a:xfrm>
      </p:grpSpPr>
      <p:sp>
        <p:nvSpPr>
          <p:cNvPr id="3" name="Rounded Rectangle 2">
            <a:extLst>
              <a:ext uri="{FF2B5EF4-FFF2-40B4-BE49-F238E27FC236}">
                <a16:creationId xmlns:a16="http://schemas.microsoft.com/office/drawing/2014/main" id="{3EEC1FBB-D2F1-D2FE-F6E6-C9EC14A32E06}"/>
              </a:ext>
            </a:extLst>
          </p:cNvPr>
          <p:cNvSpPr/>
          <p:nvPr/>
        </p:nvSpPr>
        <p:spPr>
          <a:xfrm>
            <a:off x="735170" y="1014289"/>
            <a:ext cx="5036980" cy="3832032"/>
          </a:xfrm>
          <a:prstGeom prst="roundRect">
            <a:avLst>
              <a:gd name="adj" fmla="val 1713"/>
            </a:avLst>
          </a:prstGeom>
        </p:spPr>
        <p:style>
          <a:lnRef idx="2">
            <a:schemeClr val="accent2"/>
          </a:lnRef>
          <a:fillRef idx="1">
            <a:schemeClr val="lt1"/>
          </a:fillRef>
          <a:effectRef idx="0">
            <a:schemeClr val="accent2"/>
          </a:effectRef>
          <a:fontRef idx="minor">
            <a:schemeClr val="dk1"/>
          </a:fontRef>
        </p:style>
        <p:txBody>
          <a:bodyPr rtlCol="0" anchor="ctr"/>
          <a:lstStyle/>
          <a:p>
            <a:pPr marL="342900" indent="-342900" algn="just">
              <a:buFont typeface="+mj-lt"/>
              <a:buAutoNum type="arabicParenR"/>
            </a:pPr>
            <a:endParaRPr lang="id-ID" sz="1600" dirty="0"/>
          </a:p>
          <a:p>
            <a:pPr marL="342900" indent="-342900" algn="just">
              <a:buFont typeface="+mj-lt"/>
              <a:buAutoNum type="arabicParenR"/>
            </a:pPr>
            <a:endParaRPr lang="id-ID" sz="1600" dirty="0"/>
          </a:p>
          <a:p>
            <a:pPr marL="342900" indent="-342900" algn="just">
              <a:buFont typeface="+mj-lt"/>
              <a:buAutoNum type="arabicParenR"/>
            </a:pPr>
            <a:r>
              <a:rPr lang="id-ID" sz="1600" dirty="0"/>
              <a:t>Memperkuat posisi dan daya tawar Indonesia.</a:t>
            </a:r>
          </a:p>
          <a:p>
            <a:pPr marL="342900" indent="-342900" algn="just">
              <a:buFont typeface="+mj-lt"/>
              <a:buAutoNum type="arabicParenR"/>
            </a:pPr>
            <a:r>
              <a:rPr lang="id-ID" sz="1600" dirty="0"/>
              <a:t>Indonesia bisa berspesialisasi dalam memproduksi barang dan jasa.</a:t>
            </a:r>
          </a:p>
          <a:p>
            <a:pPr marL="342900" indent="-342900" algn="just">
              <a:buFont typeface="+mj-lt"/>
              <a:buAutoNum type="arabicParenR"/>
            </a:pPr>
            <a:r>
              <a:rPr lang="id-ID" sz="1600" dirty="0"/>
              <a:t>Barang-barang yang tidak bisa dihasilkan dalam negeri dapat didatangkan dari luar negeri.</a:t>
            </a:r>
          </a:p>
          <a:p>
            <a:pPr marL="342900" indent="-342900" algn="just">
              <a:buFont typeface="+mj-lt"/>
              <a:buAutoNum type="arabicParenR"/>
            </a:pPr>
            <a:r>
              <a:rPr lang="id-ID" sz="1600" dirty="0"/>
              <a:t>Indonesia bisa mendapatkan bahan baku.</a:t>
            </a:r>
          </a:p>
          <a:p>
            <a:pPr marL="342900" indent="-342900" algn="just">
              <a:buFont typeface="+mj-lt"/>
              <a:buAutoNum type="arabicParenR"/>
            </a:pPr>
            <a:r>
              <a:rPr lang="id-ID" sz="1600" dirty="0"/>
              <a:t>Membuka lapangan pekerjaan.</a:t>
            </a:r>
          </a:p>
          <a:p>
            <a:pPr marL="342900" indent="-342900" algn="just">
              <a:buFont typeface="+mj-lt"/>
              <a:buAutoNum type="arabicParenR"/>
            </a:pPr>
            <a:r>
              <a:rPr lang="id-ID" sz="1600" dirty="0"/>
              <a:t>Kegiatan ekonomi dalam negeri meningkat.</a:t>
            </a:r>
          </a:p>
          <a:p>
            <a:pPr marL="342900" indent="-342900" algn="just">
              <a:buFont typeface="+mj-lt"/>
              <a:buAutoNum type="arabicParenR"/>
            </a:pPr>
            <a:r>
              <a:rPr lang="id-ID" sz="1600" dirty="0"/>
              <a:t>Indonesia memperoleh peluang besar untuk menimba pengetahuan dan alih teknologi.</a:t>
            </a:r>
          </a:p>
          <a:p>
            <a:pPr marL="342900" indent="-342900" algn="just">
              <a:buFont typeface="+mj-lt"/>
              <a:buAutoNum type="arabicParenR"/>
            </a:pPr>
            <a:r>
              <a:rPr lang="id-ID" sz="1600" dirty="0"/>
              <a:t>Permintaan barang dan </a:t>
            </a:r>
            <a:r>
              <a:rPr lang="id-ID" sz="1600" dirty="0" err="1"/>
              <a:t>jada</a:t>
            </a:r>
            <a:r>
              <a:rPr lang="id-ID" sz="1600" dirty="0"/>
              <a:t> dari dalam dan luar negeri yang tinggi menekan harga pokok per unit produksi.</a:t>
            </a:r>
          </a:p>
          <a:p>
            <a:pPr marL="342900" indent="-342900" algn="just">
              <a:buFont typeface="+mj-lt"/>
              <a:buAutoNum type="arabicParenR"/>
            </a:pPr>
            <a:r>
              <a:rPr lang="id-ID" sz="1600" dirty="0"/>
              <a:t>Perekonomian meningkat.</a:t>
            </a:r>
          </a:p>
          <a:p>
            <a:pPr marL="342900" indent="-342900" algn="just">
              <a:buFont typeface="+mj-lt"/>
              <a:buAutoNum type="arabicParenR"/>
            </a:pPr>
            <a:endParaRPr lang="id-ID" sz="1600" dirty="0"/>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Document 1">
            <a:extLst>
              <a:ext uri="{FF2B5EF4-FFF2-40B4-BE49-F238E27FC236}">
                <a16:creationId xmlns:a16="http://schemas.microsoft.com/office/drawing/2014/main" id="{A0F09C3C-E435-0035-70B8-DBD09ED2A60B}"/>
              </a:ext>
            </a:extLst>
          </p:cNvPr>
          <p:cNvSpPr/>
          <p:nvPr/>
        </p:nvSpPr>
        <p:spPr>
          <a:xfrm>
            <a:off x="735170" y="698817"/>
            <a:ext cx="2311363" cy="506437"/>
          </a:xfrm>
          <a:prstGeom prst="flowChartDocument">
            <a:avLst/>
          </a:prstGeom>
          <a:solidFill>
            <a:srgbClr val="941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b="1" dirty="0" err="1">
                <a:latin typeface="Eras Demi ITC" panose="020B0602030504020804" pitchFamily="34" charset="77"/>
              </a:rPr>
              <a:t>f</a:t>
            </a:r>
            <a:r>
              <a:rPr lang="id-ID" sz="1600" b="1" dirty="0">
                <a:latin typeface="Eras Demi ITC" panose="020B0602030504020804" pitchFamily="34" charset="77"/>
              </a:rPr>
              <a:t>. Manfaat</a:t>
            </a:r>
          </a:p>
        </p:txBody>
      </p:sp>
      <p:sp>
        <p:nvSpPr>
          <p:cNvPr id="4" name="Rounded Rectangle 3">
            <a:extLst>
              <a:ext uri="{FF2B5EF4-FFF2-40B4-BE49-F238E27FC236}">
                <a16:creationId xmlns:a16="http://schemas.microsoft.com/office/drawing/2014/main" id="{1DFF3D94-C795-5C76-1BC5-84D08028FD6B}"/>
              </a:ext>
            </a:extLst>
          </p:cNvPr>
          <p:cNvSpPr/>
          <p:nvPr/>
        </p:nvSpPr>
        <p:spPr>
          <a:xfrm>
            <a:off x="6036310" y="1014289"/>
            <a:ext cx="4525009" cy="2723321"/>
          </a:xfrm>
          <a:prstGeom prst="roundRect">
            <a:avLst>
              <a:gd name="adj" fmla="val 1713"/>
            </a:avLst>
          </a:prstGeom>
        </p:spPr>
        <p:style>
          <a:lnRef idx="2">
            <a:schemeClr val="accent2"/>
          </a:lnRef>
          <a:fillRef idx="1">
            <a:schemeClr val="lt1"/>
          </a:fillRef>
          <a:effectRef idx="0">
            <a:schemeClr val="accent2"/>
          </a:effectRef>
          <a:fontRef idx="minor">
            <a:schemeClr val="dk1"/>
          </a:fontRef>
        </p:style>
        <p:txBody>
          <a:bodyPr rtlCol="0" anchor="ctr"/>
          <a:lstStyle/>
          <a:p>
            <a:pPr marL="342900" indent="-342900" algn="just">
              <a:buFont typeface="+mj-lt"/>
              <a:buAutoNum type="arabicParenR"/>
            </a:pPr>
            <a:r>
              <a:rPr lang="id-ID" sz="1600" dirty="0"/>
              <a:t>Dapat membuat produk dalam negeri kalah bersaing dengan produk luar negeri.</a:t>
            </a:r>
          </a:p>
          <a:p>
            <a:pPr marL="342900" indent="-342900" algn="just">
              <a:buFont typeface="+mj-lt"/>
              <a:buAutoNum type="arabicParenR"/>
            </a:pPr>
            <a:r>
              <a:rPr lang="id-ID" sz="1600" dirty="0"/>
              <a:t>Dapat menyebabkan matinya industri dalam negeri akibat tidak sanggup bersaing.</a:t>
            </a:r>
          </a:p>
          <a:p>
            <a:pPr marL="342900" indent="-342900" algn="just">
              <a:buFont typeface="+mj-lt"/>
              <a:buAutoNum type="arabicParenR"/>
            </a:pPr>
            <a:r>
              <a:rPr lang="id-ID" sz="1600" dirty="0"/>
              <a:t>Dapat menimbulkan ketergantungan suatu negara kepada negara lain.</a:t>
            </a:r>
          </a:p>
          <a:p>
            <a:pPr marL="342900" indent="-342900" algn="just">
              <a:buFont typeface="+mj-lt"/>
              <a:buAutoNum type="arabicParenR"/>
            </a:pPr>
            <a:r>
              <a:rPr lang="id-ID" sz="1600" dirty="0"/>
              <a:t>Dapat membuat nilai mata uang negara yang berada dalam lingkup kerja sama ekonomi internasional menjadi tidak stabil.</a:t>
            </a:r>
          </a:p>
        </p:txBody>
      </p:sp>
      <p:sp>
        <p:nvSpPr>
          <p:cNvPr id="5" name="Document 4">
            <a:extLst>
              <a:ext uri="{FF2B5EF4-FFF2-40B4-BE49-F238E27FC236}">
                <a16:creationId xmlns:a16="http://schemas.microsoft.com/office/drawing/2014/main" id="{527B2CA0-28EE-B434-2CAB-8E6194D3A324}"/>
              </a:ext>
            </a:extLst>
          </p:cNvPr>
          <p:cNvSpPr/>
          <p:nvPr/>
        </p:nvSpPr>
        <p:spPr>
          <a:xfrm>
            <a:off x="6036310" y="698816"/>
            <a:ext cx="2311363" cy="506437"/>
          </a:xfrm>
          <a:prstGeom prst="flowChartDocument">
            <a:avLst/>
          </a:prstGeom>
          <a:solidFill>
            <a:srgbClr val="941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b="1" dirty="0" err="1">
                <a:latin typeface="Eras Demi ITC" panose="020B0602030504020804" pitchFamily="34" charset="77"/>
              </a:rPr>
              <a:t>g</a:t>
            </a:r>
            <a:r>
              <a:rPr lang="id-ID" sz="1600" b="1" dirty="0">
                <a:latin typeface="Eras Demi ITC" panose="020B0602030504020804" pitchFamily="34" charset="77"/>
              </a:rPr>
              <a:t>. Dampak Negatif</a:t>
            </a:r>
          </a:p>
        </p:txBody>
      </p:sp>
      <p:sp>
        <p:nvSpPr>
          <p:cNvPr id="6" name="TextBox 5">
            <a:extLst>
              <a:ext uri="{FF2B5EF4-FFF2-40B4-BE49-F238E27FC236}">
                <a16:creationId xmlns:a16="http://schemas.microsoft.com/office/drawing/2014/main" id="{A0BCA020-61D6-0346-1159-F3D02EBE2C5D}"/>
              </a:ext>
            </a:extLst>
          </p:cNvPr>
          <p:cNvSpPr txBox="1"/>
          <p:nvPr/>
        </p:nvSpPr>
        <p:spPr>
          <a:xfrm>
            <a:off x="265919" y="202616"/>
            <a:ext cx="6144029" cy="369332"/>
          </a:xfrm>
          <a:prstGeom prst="rect">
            <a:avLst/>
          </a:prstGeom>
          <a:noFill/>
        </p:spPr>
        <p:txBody>
          <a:bodyPr wrap="square" rtlCol="0">
            <a:spAutoFit/>
          </a:bodyPr>
          <a:lstStyle/>
          <a:p>
            <a:r>
              <a:rPr lang="id-ID" b="1" dirty="0"/>
              <a:t>2. Kerja Sama Ekonomi Antarnegara</a:t>
            </a:r>
          </a:p>
        </p:txBody>
      </p:sp>
      <p:pic>
        <p:nvPicPr>
          <p:cNvPr id="10" name="Picture 9" descr="A picture containing graphics, screenshot, graphic design&#10;&#10;Description automatically generated">
            <a:extLst>
              <a:ext uri="{FF2B5EF4-FFF2-40B4-BE49-F238E27FC236}">
                <a16:creationId xmlns:a16="http://schemas.microsoft.com/office/drawing/2014/main" id="{FEC153EA-6DAB-B35A-4494-E42D9EA337D5}"/>
              </a:ext>
            </a:extLst>
          </p:cNvPr>
          <p:cNvPicPr>
            <a:picLocks noChangeAspect="1"/>
          </p:cNvPicPr>
          <p:nvPr/>
        </p:nvPicPr>
        <p:blipFill>
          <a:blip r:embed="rId6"/>
          <a:stretch>
            <a:fillRect/>
          </a:stretch>
        </p:blipFill>
        <p:spPr>
          <a:xfrm>
            <a:off x="9149080" y="3018212"/>
            <a:ext cx="3042920" cy="3042920"/>
          </a:xfrm>
          <a:prstGeom prst="rect">
            <a:avLst/>
          </a:prstGeom>
        </p:spPr>
      </p:pic>
    </p:spTree>
    <p:extLst>
      <p:ext uri="{BB962C8B-B14F-4D97-AF65-F5344CB8AC3E}">
        <p14:creationId xmlns:p14="http://schemas.microsoft.com/office/powerpoint/2010/main" val="2992755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mt="14011"/>
          </a:blip>
          <a:tile tx="0" ty="0" sx="100000" sy="100000" flip="none" algn="tl"/>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411D68F3-7BA7-EF02-F2FB-E79EF49184FC}"/>
              </a:ext>
            </a:extLst>
          </p:cNvPr>
          <p:cNvSpPr txBox="1"/>
          <p:nvPr/>
        </p:nvSpPr>
        <p:spPr>
          <a:xfrm>
            <a:off x="265919" y="202616"/>
            <a:ext cx="7255021" cy="369332"/>
          </a:xfrm>
          <a:prstGeom prst="rect">
            <a:avLst/>
          </a:prstGeom>
          <a:noFill/>
        </p:spPr>
        <p:txBody>
          <a:bodyPr wrap="square" rtlCol="0">
            <a:spAutoFit/>
          </a:bodyPr>
          <a:lstStyle/>
          <a:p>
            <a:r>
              <a:rPr lang="id-ID" b="1" dirty="0"/>
              <a:t>3. Pengaruh Perkembangan Iptek terhadap Perekonomian Suatu Negara</a:t>
            </a:r>
          </a:p>
        </p:txBody>
      </p:sp>
      <p:sp>
        <p:nvSpPr>
          <p:cNvPr id="3" name="TextBox 2">
            <a:extLst>
              <a:ext uri="{FF2B5EF4-FFF2-40B4-BE49-F238E27FC236}">
                <a16:creationId xmlns:a16="http://schemas.microsoft.com/office/drawing/2014/main" id="{035DA217-19BF-2E53-EAE7-C9FD3F760E3C}"/>
              </a:ext>
            </a:extLst>
          </p:cNvPr>
          <p:cNvSpPr txBox="1"/>
          <p:nvPr/>
        </p:nvSpPr>
        <p:spPr>
          <a:xfrm>
            <a:off x="480060" y="491938"/>
            <a:ext cx="10184130" cy="646331"/>
          </a:xfrm>
          <a:prstGeom prst="rect">
            <a:avLst/>
          </a:prstGeom>
          <a:noFill/>
        </p:spPr>
        <p:txBody>
          <a:bodyPr wrap="square" rtlCol="0">
            <a:spAutoFit/>
          </a:bodyPr>
          <a:lstStyle/>
          <a:p>
            <a:r>
              <a:rPr lang="id-ID" dirty="0"/>
              <a:t>Peran ilmu pengetahuan dan teknologi yang menunjang kegiatan ekonomi dapat dikelompokkan berdasarkan sisi produksi, distribusi, dan konsumsi.</a:t>
            </a:r>
          </a:p>
        </p:txBody>
      </p:sp>
      <p:sp>
        <p:nvSpPr>
          <p:cNvPr id="5" name="Rounded Rectangle 4">
            <a:extLst>
              <a:ext uri="{FF2B5EF4-FFF2-40B4-BE49-F238E27FC236}">
                <a16:creationId xmlns:a16="http://schemas.microsoft.com/office/drawing/2014/main" id="{6CD06368-A8C8-FB64-21E6-7E3CB8B01D66}"/>
              </a:ext>
            </a:extLst>
          </p:cNvPr>
          <p:cNvSpPr/>
          <p:nvPr/>
        </p:nvSpPr>
        <p:spPr>
          <a:xfrm>
            <a:off x="607740" y="1711978"/>
            <a:ext cx="10650810" cy="1019792"/>
          </a:xfrm>
          <a:prstGeom prst="roundRect">
            <a:avLst>
              <a:gd name="adj" fmla="val 777"/>
            </a:avLst>
          </a:prstGeom>
        </p:spPr>
        <p:style>
          <a:lnRef idx="2">
            <a:schemeClr val="accent2"/>
          </a:lnRef>
          <a:fillRef idx="1">
            <a:schemeClr val="lt1"/>
          </a:fillRef>
          <a:effectRef idx="0">
            <a:schemeClr val="accent2"/>
          </a:effectRef>
          <a:fontRef idx="minor">
            <a:schemeClr val="dk1"/>
          </a:fontRef>
        </p:style>
        <p:txBody>
          <a:bodyPr rtlCol="0" anchor="ctr"/>
          <a:lstStyle/>
          <a:p>
            <a:pPr algn="just"/>
            <a:endParaRPr lang="id-ID" sz="1400" dirty="0"/>
          </a:p>
          <a:p>
            <a:pPr algn="just"/>
            <a:r>
              <a:rPr lang="id-ID" sz="1400" dirty="0"/>
              <a:t>Peran iptek pada kegiatan produksi salah satunya adalah penciptaan dan pengembangan mesin-mesin produksi yang dapat memudahkan dan mempercepat proses produksi secara efisien. Contohnya, pengembangan mesin pembajakan sawah, mesin penanam padi, dan bibit unggul. Dengan teknologi tersebut, proses budi daya padi dapat dilakukan secara efisien dan cepat sehingga meningkatkan produktivitas.</a:t>
            </a:r>
          </a:p>
        </p:txBody>
      </p:sp>
      <p:sp>
        <p:nvSpPr>
          <p:cNvPr id="6" name="Google Shape;467;p34">
            <a:extLst>
              <a:ext uri="{FF2B5EF4-FFF2-40B4-BE49-F238E27FC236}">
                <a16:creationId xmlns:a16="http://schemas.microsoft.com/office/drawing/2014/main" id="{49868D83-A514-4B04-8F1A-3E6E1E695587}"/>
              </a:ext>
            </a:extLst>
          </p:cNvPr>
          <p:cNvSpPr/>
          <p:nvPr/>
        </p:nvSpPr>
        <p:spPr>
          <a:xfrm>
            <a:off x="584880" y="1271015"/>
            <a:ext cx="742950" cy="691850"/>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a.</a:t>
            </a:r>
          </a:p>
          <a:p>
            <a:pPr marL="0" lvl="0" indent="0" algn="ctr" rtl="0">
              <a:spcBef>
                <a:spcPts val="0"/>
              </a:spcBef>
              <a:spcAft>
                <a:spcPts val="0"/>
              </a:spcAft>
              <a:buNone/>
            </a:pPr>
            <a:endParaRPr sz="2000" dirty="0"/>
          </a:p>
        </p:txBody>
      </p:sp>
      <p:sp>
        <p:nvSpPr>
          <p:cNvPr id="7" name="Google Shape;471;p34">
            <a:extLst>
              <a:ext uri="{FF2B5EF4-FFF2-40B4-BE49-F238E27FC236}">
                <a16:creationId xmlns:a16="http://schemas.microsoft.com/office/drawing/2014/main" id="{038B4BA7-F1B5-FA4C-3BAF-BEA3C31EA312}"/>
              </a:ext>
            </a:extLst>
          </p:cNvPr>
          <p:cNvSpPr/>
          <p:nvPr/>
        </p:nvSpPr>
        <p:spPr>
          <a:xfrm>
            <a:off x="1084669" y="1440930"/>
            <a:ext cx="3146380" cy="345888"/>
          </a:xfrm>
          <a:prstGeom prst="roundRect">
            <a:avLst>
              <a:gd name="adj" fmla="val 50000"/>
            </a:avLst>
          </a:prstGeom>
          <a:solidFill>
            <a:schemeClr val="accent2">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Produksi</a:t>
            </a:r>
            <a:endParaRPr b="1" dirty="0">
              <a:solidFill>
                <a:schemeClr val="bg1"/>
              </a:solidFill>
            </a:endParaRPr>
          </a:p>
        </p:txBody>
      </p:sp>
      <p:sp>
        <p:nvSpPr>
          <p:cNvPr id="8" name="Rounded Rectangle 7">
            <a:extLst>
              <a:ext uri="{FF2B5EF4-FFF2-40B4-BE49-F238E27FC236}">
                <a16:creationId xmlns:a16="http://schemas.microsoft.com/office/drawing/2014/main" id="{11D2BA40-7121-9323-CA28-27CD7E9680CC}"/>
              </a:ext>
            </a:extLst>
          </p:cNvPr>
          <p:cNvSpPr/>
          <p:nvPr/>
        </p:nvSpPr>
        <p:spPr>
          <a:xfrm>
            <a:off x="607740" y="3305479"/>
            <a:ext cx="10650810" cy="1121832"/>
          </a:xfrm>
          <a:prstGeom prst="roundRect">
            <a:avLst>
              <a:gd name="adj" fmla="val 777"/>
            </a:avLst>
          </a:prstGeom>
        </p:spPr>
        <p:style>
          <a:lnRef idx="2">
            <a:schemeClr val="accent2"/>
          </a:lnRef>
          <a:fillRef idx="1">
            <a:schemeClr val="lt1"/>
          </a:fillRef>
          <a:effectRef idx="0">
            <a:schemeClr val="accent2"/>
          </a:effectRef>
          <a:fontRef idx="minor">
            <a:schemeClr val="dk1"/>
          </a:fontRef>
        </p:style>
        <p:txBody>
          <a:bodyPr rtlCol="0" anchor="ctr"/>
          <a:lstStyle/>
          <a:p>
            <a:pPr algn="just"/>
            <a:endParaRPr lang="id-ID" sz="1400" dirty="0"/>
          </a:p>
          <a:p>
            <a:pPr algn="just"/>
            <a:r>
              <a:rPr lang="id-ID" sz="1400" dirty="0"/>
              <a:t>Salah satu peran iptek pada aktivitas distribusi adalah mempermudah penjualan hingga pengiriman barang. Kemajuan iptek yang berpengaruh terhadap aktivitas distribusi adalah pengembangan teknologi </a:t>
            </a:r>
            <a:r>
              <a:rPr lang="id-ID" sz="1400" i="1" dirty="0"/>
              <a:t>Global </a:t>
            </a:r>
            <a:r>
              <a:rPr lang="id-ID" sz="1400" i="1" dirty="0" err="1"/>
              <a:t>Positioning</a:t>
            </a:r>
            <a:r>
              <a:rPr lang="id-ID" sz="1400" i="1" dirty="0"/>
              <a:t> System </a:t>
            </a:r>
            <a:r>
              <a:rPr lang="id-ID" sz="1400" dirty="0"/>
              <a:t>(GPS) untuk menentukan letak lokasi secara akurat, mengukur jarak lokasi, dan mengetahui rute yang harus dilalui. Selain GPS, pengembangan aplikasi kurir </a:t>
            </a:r>
            <a:r>
              <a:rPr lang="id-ID" sz="1400" i="1" dirty="0" err="1"/>
              <a:t>online</a:t>
            </a:r>
            <a:r>
              <a:rPr lang="id-ID" sz="1400" i="1" dirty="0"/>
              <a:t> </a:t>
            </a:r>
            <a:r>
              <a:rPr lang="id-ID" sz="1400" dirty="0"/>
              <a:t>atau daring dapat memudahkan kegiatan pengiriman barang dan jasa.</a:t>
            </a:r>
          </a:p>
        </p:txBody>
      </p:sp>
      <p:sp>
        <p:nvSpPr>
          <p:cNvPr id="9" name="Google Shape;467;p34">
            <a:extLst>
              <a:ext uri="{FF2B5EF4-FFF2-40B4-BE49-F238E27FC236}">
                <a16:creationId xmlns:a16="http://schemas.microsoft.com/office/drawing/2014/main" id="{0435EA6B-EF5F-D5EC-2634-F6CDA1D68FEB}"/>
              </a:ext>
            </a:extLst>
          </p:cNvPr>
          <p:cNvSpPr/>
          <p:nvPr/>
        </p:nvSpPr>
        <p:spPr>
          <a:xfrm>
            <a:off x="584880" y="2864516"/>
            <a:ext cx="742950" cy="691850"/>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b.</a:t>
            </a:r>
          </a:p>
          <a:p>
            <a:pPr marL="0" lvl="0" indent="0" algn="ctr" rtl="0">
              <a:spcBef>
                <a:spcPts val="0"/>
              </a:spcBef>
              <a:spcAft>
                <a:spcPts val="0"/>
              </a:spcAft>
              <a:buNone/>
            </a:pPr>
            <a:endParaRPr sz="2000" dirty="0"/>
          </a:p>
        </p:txBody>
      </p:sp>
      <p:sp>
        <p:nvSpPr>
          <p:cNvPr id="10" name="Google Shape;471;p34">
            <a:extLst>
              <a:ext uri="{FF2B5EF4-FFF2-40B4-BE49-F238E27FC236}">
                <a16:creationId xmlns:a16="http://schemas.microsoft.com/office/drawing/2014/main" id="{A50E62CA-1FD5-BA2A-C14C-7997A0EA53B3}"/>
              </a:ext>
            </a:extLst>
          </p:cNvPr>
          <p:cNvSpPr/>
          <p:nvPr/>
        </p:nvSpPr>
        <p:spPr>
          <a:xfrm>
            <a:off x="1084669" y="3034431"/>
            <a:ext cx="3146380" cy="345888"/>
          </a:xfrm>
          <a:prstGeom prst="roundRect">
            <a:avLst>
              <a:gd name="adj" fmla="val 50000"/>
            </a:avLst>
          </a:prstGeom>
          <a:solidFill>
            <a:schemeClr val="accent2">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Distribusi</a:t>
            </a:r>
            <a:endParaRPr b="1" dirty="0">
              <a:solidFill>
                <a:schemeClr val="bg1"/>
              </a:solidFill>
            </a:endParaRPr>
          </a:p>
        </p:txBody>
      </p:sp>
      <p:sp>
        <p:nvSpPr>
          <p:cNvPr id="11" name="Rounded Rectangle 10">
            <a:extLst>
              <a:ext uri="{FF2B5EF4-FFF2-40B4-BE49-F238E27FC236}">
                <a16:creationId xmlns:a16="http://schemas.microsoft.com/office/drawing/2014/main" id="{547F1C10-9A67-F302-5E47-46E7BC9A5D8A}"/>
              </a:ext>
            </a:extLst>
          </p:cNvPr>
          <p:cNvSpPr/>
          <p:nvPr/>
        </p:nvSpPr>
        <p:spPr>
          <a:xfrm>
            <a:off x="607740" y="5050225"/>
            <a:ext cx="10650810" cy="1019792"/>
          </a:xfrm>
          <a:prstGeom prst="roundRect">
            <a:avLst>
              <a:gd name="adj" fmla="val 777"/>
            </a:avLst>
          </a:prstGeom>
        </p:spPr>
        <p:style>
          <a:lnRef idx="2">
            <a:schemeClr val="accent2"/>
          </a:lnRef>
          <a:fillRef idx="1">
            <a:schemeClr val="lt1"/>
          </a:fillRef>
          <a:effectRef idx="0">
            <a:schemeClr val="accent2"/>
          </a:effectRef>
          <a:fontRef idx="minor">
            <a:schemeClr val="dk1"/>
          </a:fontRef>
        </p:style>
        <p:txBody>
          <a:bodyPr rtlCol="0" anchor="ctr"/>
          <a:lstStyle/>
          <a:p>
            <a:pPr algn="just"/>
            <a:endParaRPr lang="id-ID" sz="1400" dirty="0"/>
          </a:p>
          <a:p>
            <a:pPr algn="just"/>
            <a:r>
              <a:rPr lang="id-ID" sz="1400" dirty="0"/>
              <a:t>Contoh peran iptek pada aktivitas konsumsi adalah pengembangan teknologi pembelian barang dan jasa secara daring. Penciptaan aplikasi teknologi pembelian barang dan jasa dapat diakses melalui gawai memungkinkan calon pembeli melakukan transaksi dari lokasi berbeda. Pembayaran dapat dilakukan melalui transfer </a:t>
            </a:r>
            <a:r>
              <a:rPr lang="id-ID" sz="1400" dirty="0" err="1"/>
              <a:t>antarbank</a:t>
            </a:r>
            <a:r>
              <a:rPr lang="id-ID" sz="1400" dirty="0"/>
              <a:t>, uang elektronik, atau kartu debit/kredit. </a:t>
            </a:r>
          </a:p>
        </p:txBody>
      </p:sp>
      <p:sp>
        <p:nvSpPr>
          <p:cNvPr id="12" name="Google Shape;467;p34">
            <a:extLst>
              <a:ext uri="{FF2B5EF4-FFF2-40B4-BE49-F238E27FC236}">
                <a16:creationId xmlns:a16="http://schemas.microsoft.com/office/drawing/2014/main" id="{1FFA05F7-C142-28AD-5BDE-4ADE19983F91}"/>
              </a:ext>
            </a:extLst>
          </p:cNvPr>
          <p:cNvSpPr/>
          <p:nvPr/>
        </p:nvSpPr>
        <p:spPr>
          <a:xfrm>
            <a:off x="584880" y="4609262"/>
            <a:ext cx="742950" cy="691850"/>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c.</a:t>
            </a:r>
          </a:p>
          <a:p>
            <a:pPr marL="0" lvl="0" indent="0" algn="ctr" rtl="0">
              <a:spcBef>
                <a:spcPts val="0"/>
              </a:spcBef>
              <a:spcAft>
                <a:spcPts val="0"/>
              </a:spcAft>
              <a:buNone/>
            </a:pPr>
            <a:endParaRPr sz="2000" dirty="0"/>
          </a:p>
        </p:txBody>
      </p:sp>
      <p:sp>
        <p:nvSpPr>
          <p:cNvPr id="13" name="Google Shape;471;p34">
            <a:extLst>
              <a:ext uri="{FF2B5EF4-FFF2-40B4-BE49-F238E27FC236}">
                <a16:creationId xmlns:a16="http://schemas.microsoft.com/office/drawing/2014/main" id="{A19486E9-9B5E-F373-A971-78E67B4284E1}"/>
              </a:ext>
            </a:extLst>
          </p:cNvPr>
          <p:cNvSpPr/>
          <p:nvPr/>
        </p:nvSpPr>
        <p:spPr>
          <a:xfrm>
            <a:off x="1084669" y="4779177"/>
            <a:ext cx="3146380" cy="345888"/>
          </a:xfrm>
          <a:prstGeom prst="roundRect">
            <a:avLst>
              <a:gd name="adj" fmla="val 50000"/>
            </a:avLst>
          </a:prstGeom>
          <a:solidFill>
            <a:schemeClr val="accent2">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Konsumsi</a:t>
            </a:r>
            <a:endParaRPr b="1" dirty="0">
              <a:solidFill>
                <a:schemeClr val="bg1"/>
              </a:solidFill>
            </a:endParaRPr>
          </a:p>
        </p:txBody>
      </p:sp>
    </p:spTree>
    <p:extLst>
      <p:ext uri="{BB962C8B-B14F-4D97-AF65-F5344CB8AC3E}">
        <p14:creationId xmlns:p14="http://schemas.microsoft.com/office/powerpoint/2010/main" val="944684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37000">
              <a:schemeClr val="accent6">
                <a:lumMod val="5000"/>
                <a:lumOff val="95000"/>
              </a:schemeClr>
            </a:gs>
            <a:gs pos="100000">
              <a:schemeClr val="accent6">
                <a:lumMod val="45000"/>
                <a:lumOff val="55000"/>
              </a:schemeClr>
            </a:gs>
            <a:gs pos="100000">
              <a:schemeClr val="accent6">
                <a:lumMod val="0"/>
                <a:lumOff val="100000"/>
                <a:alpha val="0"/>
              </a:schemeClr>
            </a:gs>
            <a:gs pos="100000">
              <a:schemeClr val="accent6">
                <a:lumMod val="30000"/>
                <a:lumOff val="70000"/>
              </a:schemeClr>
            </a:gs>
          </a:gsLst>
          <a:lin ang="5400000" scaled="1"/>
          <a:tileRect/>
        </a:grad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grpSp>
        <p:nvGrpSpPr>
          <p:cNvPr id="2" name="Google Shape;3040;p57">
            <a:extLst>
              <a:ext uri="{FF2B5EF4-FFF2-40B4-BE49-F238E27FC236}">
                <a16:creationId xmlns:a16="http://schemas.microsoft.com/office/drawing/2014/main" id="{7D1920AF-B8FF-EFD1-3ECA-9C4A0165BC69}"/>
              </a:ext>
            </a:extLst>
          </p:cNvPr>
          <p:cNvGrpSpPr/>
          <p:nvPr/>
        </p:nvGrpSpPr>
        <p:grpSpPr>
          <a:xfrm>
            <a:off x="1150620" y="1817370"/>
            <a:ext cx="5593080" cy="3017520"/>
            <a:chOff x="2577000" y="1341669"/>
            <a:chExt cx="3989995" cy="1868123"/>
          </a:xfrm>
          <a:effectLst>
            <a:outerShdw dist="38100" dir="8100000" sx="105945" sy="105945" algn="tr" rotWithShape="0">
              <a:prstClr val="black">
                <a:alpha val="33950"/>
              </a:prstClr>
            </a:outerShdw>
          </a:effectLst>
        </p:grpSpPr>
        <p:sp>
          <p:nvSpPr>
            <p:cNvPr id="3" name="Google Shape;3041;p57">
              <a:extLst>
                <a:ext uri="{FF2B5EF4-FFF2-40B4-BE49-F238E27FC236}">
                  <a16:creationId xmlns:a16="http://schemas.microsoft.com/office/drawing/2014/main" id="{8F971F47-F723-C0B4-34D2-218050F4DA52}"/>
                </a:ext>
              </a:extLst>
            </p:cNvPr>
            <p:cNvSpPr/>
            <p:nvPr/>
          </p:nvSpPr>
          <p:spPr>
            <a:xfrm>
              <a:off x="2577000" y="1341669"/>
              <a:ext cx="3989995" cy="1868123"/>
            </a:xfrm>
            <a:custGeom>
              <a:avLst/>
              <a:gdLst/>
              <a:ahLst/>
              <a:cxnLst/>
              <a:rect l="l" t="t" r="r" b="b"/>
              <a:pathLst>
                <a:path w="25310" h="11850" extrusionOk="0">
                  <a:moveTo>
                    <a:pt x="12189" y="10692"/>
                  </a:moveTo>
                  <a:cubicBezTo>
                    <a:pt x="12158" y="10722"/>
                    <a:pt x="12137" y="10743"/>
                    <a:pt x="12117" y="10774"/>
                  </a:cubicBezTo>
                  <a:cubicBezTo>
                    <a:pt x="12086" y="10804"/>
                    <a:pt x="12045" y="10815"/>
                    <a:pt x="12004" y="10794"/>
                  </a:cubicBezTo>
                  <a:lnTo>
                    <a:pt x="11727" y="10640"/>
                  </a:lnTo>
                  <a:lnTo>
                    <a:pt x="11727" y="10692"/>
                  </a:lnTo>
                  <a:cubicBezTo>
                    <a:pt x="11717" y="10712"/>
                    <a:pt x="11707" y="10743"/>
                    <a:pt x="11686" y="10753"/>
                  </a:cubicBezTo>
                  <a:cubicBezTo>
                    <a:pt x="11656" y="10763"/>
                    <a:pt x="11635" y="10774"/>
                    <a:pt x="11604" y="10763"/>
                  </a:cubicBezTo>
                  <a:lnTo>
                    <a:pt x="11092" y="10589"/>
                  </a:lnTo>
                  <a:cubicBezTo>
                    <a:pt x="10979" y="10569"/>
                    <a:pt x="10877" y="10558"/>
                    <a:pt x="10764" y="10548"/>
                  </a:cubicBezTo>
                  <a:cubicBezTo>
                    <a:pt x="10692" y="10548"/>
                    <a:pt x="10620" y="10538"/>
                    <a:pt x="10559" y="10538"/>
                  </a:cubicBezTo>
                  <a:cubicBezTo>
                    <a:pt x="10528" y="10528"/>
                    <a:pt x="10477" y="10528"/>
                    <a:pt x="10446" y="10528"/>
                  </a:cubicBezTo>
                  <a:lnTo>
                    <a:pt x="10364" y="10528"/>
                  </a:lnTo>
                  <a:cubicBezTo>
                    <a:pt x="10323" y="10517"/>
                    <a:pt x="10282" y="10517"/>
                    <a:pt x="10241" y="10507"/>
                  </a:cubicBezTo>
                  <a:cubicBezTo>
                    <a:pt x="10139" y="10497"/>
                    <a:pt x="10026" y="10487"/>
                    <a:pt x="9923" y="10466"/>
                  </a:cubicBezTo>
                  <a:cubicBezTo>
                    <a:pt x="9749" y="10446"/>
                    <a:pt x="9585" y="10425"/>
                    <a:pt x="9411" y="10394"/>
                  </a:cubicBezTo>
                  <a:cubicBezTo>
                    <a:pt x="9401" y="10394"/>
                    <a:pt x="9390" y="10384"/>
                    <a:pt x="9380" y="10384"/>
                  </a:cubicBezTo>
                  <a:lnTo>
                    <a:pt x="8970" y="10097"/>
                  </a:lnTo>
                  <a:lnTo>
                    <a:pt x="8468" y="10015"/>
                  </a:lnTo>
                  <a:lnTo>
                    <a:pt x="8048" y="10128"/>
                  </a:lnTo>
                  <a:cubicBezTo>
                    <a:pt x="8027" y="10138"/>
                    <a:pt x="8017" y="10138"/>
                    <a:pt x="7996" y="10128"/>
                  </a:cubicBezTo>
                  <a:lnTo>
                    <a:pt x="6777" y="9708"/>
                  </a:lnTo>
                  <a:cubicBezTo>
                    <a:pt x="6746" y="9697"/>
                    <a:pt x="6725" y="9677"/>
                    <a:pt x="6715" y="9656"/>
                  </a:cubicBezTo>
                  <a:cubicBezTo>
                    <a:pt x="6705" y="9626"/>
                    <a:pt x="6705" y="9595"/>
                    <a:pt x="6725" y="9574"/>
                  </a:cubicBezTo>
                  <a:lnTo>
                    <a:pt x="6787" y="9482"/>
                  </a:lnTo>
                  <a:lnTo>
                    <a:pt x="6244" y="9236"/>
                  </a:lnTo>
                  <a:cubicBezTo>
                    <a:pt x="6212" y="9226"/>
                    <a:pt x="6192" y="9195"/>
                    <a:pt x="6192" y="9175"/>
                  </a:cubicBezTo>
                  <a:cubicBezTo>
                    <a:pt x="6182" y="9144"/>
                    <a:pt x="6192" y="9113"/>
                    <a:pt x="6212" y="9093"/>
                  </a:cubicBezTo>
                  <a:cubicBezTo>
                    <a:pt x="6244" y="9052"/>
                    <a:pt x="6264" y="9011"/>
                    <a:pt x="6294" y="8970"/>
                  </a:cubicBezTo>
                  <a:cubicBezTo>
                    <a:pt x="6356" y="8867"/>
                    <a:pt x="6418" y="8765"/>
                    <a:pt x="6469" y="8652"/>
                  </a:cubicBezTo>
                  <a:cubicBezTo>
                    <a:pt x="6490" y="8611"/>
                    <a:pt x="6531" y="8590"/>
                    <a:pt x="6572" y="8601"/>
                  </a:cubicBezTo>
                  <a:lnTo>
                    <a:pt x="7504" y="8785"/>
                  </a:lnTo>
                  <a:cubicBezTo>
                    <a:pt x="7545" y="8785"/>
                    <a:pt x="7597" y="8795"/>
                    <a:pt x="7648" y="8806"/>
                  </a:cubicBezTo>
                  <a:cubicBezTo>
                    <a:pt x="7689" y="8806"/>
                    <a:pt x="7740" y="8816"/>
                    <a:pt x="7781" y="8816"/>
                  </a:cubicBezTo>
                  <a:cubicBezTo>
                    <a:pt x="7904" y="8816"/>
                    <a:pt x="8027" y="8949"/>
                    <a:pt x="8109" y="9041"/>
                  </a:cubicBezTo>
                  <a:cubicBezTo>
                    <a:pt x="8140" y="9082"/>
                    <a:pt x="8201" y="9154"/>
                    <a:pt x="8232" y="9226"/>
                  </a:cubicBezTo>
                  <a:lnTo>
                    <a:pt x="8714" y="9246"/>
                  </a:lnTo>
                  <a:cubicBezTo>
                    <a:pt x="8734" y="9246"/>
                    <a:pt x="8755" y="9257"/>
                    <a:pt x="8765" y="9267"/>
                  </a:cubicBezTo>
                  <a:lnTo>
                    <a:pt x="8857" y="9349"/>
                  </a:lnTo>
                  <a:lnTo>
                    <a:pt x="9103" y="9369"/>
                  </a:lnTo>
                  <a:lnTo>
                    <a:pt x="9319" y="9021"/>
                  </a:lnTo>
                  <a:cubicBezTo>
                    <a:pt x="9329" y="9000"/>
                    <a:pt x="9360" y="8980"/>
                    <a:pt x="9380" y="8980"/>
                  </a:cubicBezTo>
                  <a:lnTo>
                    <a:pt x="9554" y="8949"/>
                  </a:lnTo>
                  <a:cubicBezTo>
                    <a:pt x="9595" y="8939"/>
                    <a:pt x="9626" y="8949"/>
                    <a:pt x="9647" y="8980"/>
                  </a:cubicBezTo>
                  <a:lnTo>
                    <a:pt x="9739" y="9113"/>
                  </a:lnTo>
                  <a:lnTo>
                    <a:pt x="9995" y="9103"/>
                  </a:lnTo>
                  <a:cubicBezTo>
                    <a:pt x="10026" y="9093"/>
                    <a:pt x="10046" y="9103"/>
                    <a:pt x="10067" y="9123"/>
                  </a:cubicBezTo>
                  <a:lnTo>
                    <a:pt x="10272" y="9318"/>
                  </a:lnTo>
                  <a:lnTo>
                    <a:pt x="10538" y="9349"/>
                  </a:lnTo>
                  <a:cubicBezTo>
                    <a:pt x="10569" y="9349"/>
                    <a:pt x="10600" y="9369"/>
                    <a:pt x="10610" y="9400"/>
                  </a:cubicBezTo>
                  <a:lnTo>
                    <a:pt x="10836" y="9831"/>
                  </a:lnTo>
                  <a:lnTo>
                    <a:pt x="11297" y="9810"/>
                  </a:lnTo>
                  <a:lnTo>
                    <a:pt x="11317" y="9810"/>
                  </a:lnTo>
                  <a:cubicBezTo>
                    <a:pt x="11369" y="9820"/>
                    <a:pt x="11420" y="9831"/>
                    <a:pt x="11461" y="9841"/>
                  </a:cubicBezTo>
                  <a:cubicBezTo>
                    <a:pt x="11512" y="9851"/>
                    <a:pt x="11553" y="9851"/>
                    <a:pt x="11594" y="9872"/>
                  </a:cubicBezTo>
                  <a:cubicBezTo>
                    <a:pt x="11686" y="9892"/>
                    <a:pt x="11707" y="9995"/>
                    <a:pt x="11717" y="10066"/>
                  </a:cubicBezTo>
                  <a:cubicBezTo>
                    <a:pt x="11717" y="10097"/>
                    <a:pt x="11717" y="10118"/>
                    <a:pt x="11727" y="10138"/>
                  </a:cubicBezTo>
                  <a:lnTo>
                    <a:pt x="12066" y="10179"/>
                  </a:lnTo>
                  <a:cubicBezTo>
                    <a:pt x="12086" y="10179"/>
                    <a:pt x="12096" y="10179"/>
                    <a:pt x="12107" y="10189"/>
                  </a:cubicBezTo>
                  <a:cubicBezTo>
                    <a:pt x="12168" y="10241"/>
                    <a:pt x="12240" y="10282"/>
                    <a:pt x="12301" y="10323"/>
                  </a:cubicBezTo>
                  <a:lnTo>
                    <a:pt x="12332" y="10353"/>
                  </a:lnTo>
                  <a:lnTo>
                    <a:pt x="12373" y="10353"/>
                  </a:lnTo>
                  <a:lnTo>
                    <a:pt x="12383" y="10333"/>
                  </a:lnTo>
                  <a:cubicBezTo>
                    <a:pt x="12394" y="10302"/>
                    <a:pt x="12424" y="10282"/>
                    <a:pt x="12455" y="10282"/>
                  </a:cubicBezTo>
                  <a:lnTo>
                    <a:pt x="12650" y="10282"/>
                  </a:lnTo>
                  <a:cubicBezTo>
                    <a:pt x="12670" y="10282"/>
                    <a:pt x="12691" y="10292"/>
                    <a:pt x="12711" y="10312"/>
                  </a:cubicBezTo>
                  <a:lnTo>
                    <a:pt x="12773" y="10374"/>
                  </a:lnTo>
                  <a:cubicBezTo>
                    <a:pt x="12793" y="10353"/>
                    <a:pt x="12824" y="10333"/>
                    <a:pt x="12855" y="10333"/>
                  </a:cubicBezTo>
                  <a:lnTo>
                    <a:pt x="13080" y="10333"/>
                  </a:lnTo>
                  <a:cubicBezTo>
                    <a:pt x="13101" y="10333"/>
                    <a:pt x="13132" y="10343"/>
                    <a:pt x="13142" y="10364"/>
                  </a:cubicBezTo>
                  <a:lnTo>
                    <a:pt x="13316" y="10558"/>
                  </a:lnTo>
                  <a:lnTo>
                    <a:pt x="13347" y="10538"/>
                  </a:lnTo>
                  <a:lnTo>
                    <a:pt x="13224" y="10353"/>
                  </a:lnTo>
                  <a:cubicBezTo>
                    <a:pt x="13203" y="10312"/>
                    <a:pt x="13214" y="10271"/>
                    <a:pt x="13234" y="10241"/>
                  </a:cubicBezTo>
                  <a:lnTo>
                    <a:pt x="13306" y="10169"/>
                  </a:lnTo>
                  <a:cubicBezTo>
                    <a:pt x="13326" y="10148"/>
                    <a:pt x="13347" y="10138"/>
                    <a:pt x="13378" y="10138"/>
                  </a:cubicBezTo>
                  <a:cubicBezTo>
                    <a:pt x="13398" y="10138"/>
                    <a:pt x="13419" y="10148"/>
                    <a:pt x="13439" y="10159"/>
                  </a:cubicBezTo>
                  <a:lnTo>
                    <a:pt x="13562" y="10282"/>
                  </a:lnTo>
                  <a:lnTo>
                    <a:pt x="13736" y="10271"/>
                  </a:lnTo>
                  <a:cubicBezTo>
                    <a:pt x="13767" y="10271"/>
                    <a:pt x="13798" y="10292"/>
                    <a:pt x="13818" y="10312"/>
                  </a:cubicBezTo>
                  <a:cubicBezTo>
                    <a:pt x="13818" y="10312"/>
                    <a:pt x="13829" y="10302"/>
                    <a:pt x="13829" y="10292"/>
                  </a:cubicBezTo>
                  <a:cubicBezTo>
                    <a:pt x="13859" y="10271"/>
                    <a:pt x="13880" y="10271"/>
                    <a:pt x="13911" y="10271"/>
                  </a:cubicBezTo>
                  <a:lnTo>
                    <a:pt x="13993" y="10282"/>
                  </a:lnTo>
                  <a:cubicBezTo>
                    <a:pt x="14034" y="10292"/>
                    <a:pt x="14064" y="10323"/>
                    <a:pt x="14075" y="10353"/>
                  </a:cubicBezTo>
                  <a:lnTo>
                    <a:pt x="14075" y="10374"/>
                  </a:lnTo>
                  <a:lnTo>
                    <a:pt x="14075" y="10374"/>
                  </a:lnTo>
                  <a:lnTo>
                    <a:pt x="14608" y="10159"/>
                  </a:lnTo>
                  <a:cubicBezTo>
                    <a:pt x="14638" y="10148"/>
                    <a:pt x="14669" y="10159"/>
                    <a:pt x="14700" y="10169"/>
                  </a:cubicBezTo>
                  <a:lnTo>
                    <a:pt x="15018" y="10405"/>
                  </a:lnTo>
                  <a:lnTo>
                    <a:pt x="15397" y="10312"/>
                  </a:lnTo>
                  <a:cubicBezTo>
                    <a:pt x="15428" y="10302"/>
                    <a:pt x="15448" y="10312"/>
                    <a:pt x="15479" y="10323"/>
                  </a:cubicBezTo>
                  <a:lnTo>
                    <a:pt x="15602" y="10425"/>
                  </a:lnTo>
                  <a:lnTo>
                    <a:pt x="15807" y="10292"/>
                  </a:lnTo>
                  <a:lnTo>
                    <a:pt x="15848" y="10189"/>
                  </a:lnTo>
                  <a:cubicBezTo>
                    <a:pt x="15868" y="10159"/>
                    <a:pt x="15889" y="10138"/>
                    <a:pt x="15920" y="10128"/>
                  </a:cubicBezTo>
                  <a:cubicBezTo>
                    <a:pt x="15961" y="10128"/>
                    <a:pt x="15991" y="10138"/>
                    <a:pt x="16002" y="10169"/>
                  </a:cubicBezTo>
                  <a:lnTo>
                    <a:pt x="16073" y="10251"/>
                  </a:lnTo>
                  <a:cubicBezTo>
                    <a:pt x="16104" y="10292"/>
                    <a:pt x="16094" y="10333"/>
                    <a:pt x="16073" y="10364"/>
                  </a:cubicBezTo>
                  <a:cubicBezTo>
                    <a:pt x="16012" y="10425"/>
                    <a:pt x="15961" y="10487"/>
                    <a:pt x="15909" y="10548"/>
                  </a:cubicBezTo>
                  <a:cubicBezTo>
                    <a:pt x="15868" y="10589"/>
                    <a:pt x="15838" y="10630"/>
                    <a:pt x="15797" y="10661"/>
                  </a:cubicBezTo>
                  <a:cubicBezTo>
                    <a:pt x="15766" y="10692"/>
                    <a:pt x="15725" y="10743"/>
                    <a:pt x="15674" y="10743"/>
                  </a:cubicBezTo>
                  <a:cubicBezTo>
                    <a:pt x="15633" y="10743"/>
                    <a:pt x="15571" y="10753"/>
                    <a:pt x="15530" y="10763"/>
                  </a:cubicBezTo>
                  <a:lnTo>
                    <a:pt x="15223" y="10794"/>
                  </a:lnTo>
                  <a:cubicBezTo>
                    <a:pt x="15069" y="10815"/>
                    <a:pt x="14915" y="10825"/>
                    <a:pt x="14761" y="10845"/>
                  </a:cubicBezTo>
                  <a:cubicBezTo>
                    <a:pt x="14741" y="10845"/>
                    <a:pt x="14720" y="10845"/>
                    <a:pt x="14700" y="10835"/>
                  </a:cubicBezTo>
                  <a:lnTo>
                    <a:pt x="14546" y="10722"/>
                  </a:lnTo>
                  <a:lnTo>
                    <a:pt x="14177" y="10743"/>
                  </a:lnTo>
                  <a:cubicBezTo>
                    <a:pt x="14167" y="10753"/>
                    <a:pt x="14167" y="10763"/>
                    <a:pt x="14157" y="10763"/>
                  </a:cubicBezTo>
                  <a:cubicBezTo>
                    <a:pt x="14136" y="10784"/>
                    <a:pt x="14116" y="10794"/>
                    <a:pt x="14085" y="10794"/>
                  </a:cubicBezTo>
                  <a:lnTo>
                    <a:pt x="14023" y="10794"/>
                  </a:lnTo>
                  <a:cubicBezTo>
                    <a:pt x="14013" y="10825"/>
                    <a:pt x="13982" y="10845"/>
                    <a:pt x="13952" y="10845"/>
                  </a:cubicBezTo>
                  <a:cubicBezTo>
                    <a:pt x="13911" y="10845"/>
                    <a:pt x="13880" y="10856"/>
                    <a:pt x="13839" y="10856"/>
                  </a:cubicBezTo>
                  <a:cubicBezTo>
                    <a:pt x="13798" y="10856"/>
                    <a:pt x="13726" y="10856"/>
                    <a:pt x="13685" y="10825"/>
                  </a:cubicBezTo>
                  <a:cubicBezTo>
                    <a:pt x="13665" y="10815"/>
                    <a:pt x="13634" y="10794"/>
                    <a:pt x="13613" y="10784"/>
                  </a:cubicBezTo>
                  <a:cubicBezTo>
                    <a:pt x="13603" y="10784"/>
                    <a:pt x="13593" y="10774"/>
                    <a:pt x="13572" y="10763"/>
                  </a:cubicBezTo>
                  <a:lnTo>
                    <a:pt x="13296" y="10948"/>
                  </a:lnTo>
                  <a:cubicBezTo>
                    <a:pt x="13285" y="10948"/>
                    <a:pt x="13275" y="10958"/>
                    <a:pt x="13255" y="10958"/>
                  </a:cubicBezTo>
                  <a:lnTo>
                    <a:pt x="12845" y="11020"/>
                  </a:lnTo>
                  <a:cubicBezTo>
                    <a:pt x="12824" y="11020"/>
                    <a:pt x="12804" y="11020"/>
                    <a:pt x="12783" y="11009"/>
                  </a:cubicBezTo>
                  <a:lnTo>
                    <a:pt x="12640" y="10917"/>
                  </a:lnTo>
                  <a:cubicBezTo>
                    <a:pt x="12578" y="10917"/>
                    <a:pt x="12517" y="10907"/>
                    <a:pt x="12455" y="10907"/>
                  </a:cubicBezTo>
                  <a:cubicBezTo>
                    <a:pt x="12373" y="10897"/>
                    <a:pt x="12209" y="10876"/>
                    <a:pt x="12178" y="10774"/>
                  </a:cubicBezTo>
                  <a:cubicBezTo>
                    <a:pt x="12178" y="10753"/>
                    <a:pt x="12178" y="10722"/>
                    <a:pt x="12189" y="10692"/>
                  </a:cubicBezTo>
                  <a:close/>
                  <a:moveTo>
                    <a:pt x="12240" y="10620"/>
                  </a:moveTo>
                  <a:lnTo>
                    <a:pt x="12250" y="10610"/>
                  </a:lnTo>
                  <a:lnTo>
                    <a:pt x="12250" y="10610"/>
                  </a:lnTo>
                  <a:close/>
                  <a:moveTo>
                    <a:pt x="513" y="554"/>
                  </a:moveTo>
                  <a:lnTo>
                    <a:pt x="626" y="554"/>
                  </a:lnTo>
                  <a:cubicBezTo>
                    <a:pt x="657" y="554"/>
                    <a:pt x="688" y="574"/>
                    <a:pt x="698" y="595"/>
                  </a:cubicBezTo>
                  <a:lnTo>
                    <a:pt x="739" y="656"/>
                  </a:lnTo>
                  <a:lnTo>
                    <a:pt x="1436" y="677"/>
                  </a:lnTo>
                  <a:cubicBezTo>
                    <a:pt x="1456" y="677"/>
                    <a:pt x="1477" y="687"/>
                    <a:pt x="1497" y="697"/>
                  </a:cubicBezTo>
                  <a:lnTo>
                    <a:pt x="1661" y="852"/>
                  </a:lnTo>
                  <a:cubicBezTo>
                    <a:pt x="1672" y="861"/>
                    <a:pt x="1682" y="872"/>
                    <a:pt x="1682" y="882"/>
                  </a:cubicBezTo>
                  <a:lnTo>
                    <a:pt x="1734" y="1046"/>
                  </a:lnTo>
                  <a:lnTo>
                    <a:pt x="2123" y="1610"/>
                  </a:lnTo>
                  <a:lnTo>
                    <a:pt x="2481" y="1763"/>
                  </a:lnTo>
                  <a:cubicBezTo>
                    <a:pt x="2502" y="1774"/>
                    <a:pt x="2513" y="1784"/>
                    <a:pt x="2522" y="1795"/>
                  </a:cubicBezTo>
                  <a:lnTo>
                    <a:pt x="3117" y="2522"/>
                  </a:lnTo>
                  <a:lnTo>
                    <a:pt x="3189" y="2501"/>
                  </a:lnTo>
                  <a:cubicBezTo>
                    <a:pt x="3210" y="2492"/>
                    <a:pt x="3230" y="2492"/>
                    <a:pt x="3251" y="2501"/>
                  </a:cubicBezTo>
                  <a:lnTo>
                    <a:pt x="3415" y="2574"/>
                  </a:lnTo>
                  <a:lnTo>
                    <a:pt x="3445" y="2604"/>
                  </a:lnTo>
                  <a:lnTo>
                    <a:pt x="3538" y="2727"/>
                  </a:lnTo>
                  <a:lnTo>
                    <a:pt x="3670" y="2820"/>
                  </a:lnTo>
                  <a:lnTo>
                    <a:pt x="3670" y="2820"/>
                  </a:lnTo>
                  <a:lnTo>
                    <a:pt x="4009" y="3075"/>
                  </a:lnTo>
                  <a:lnTo>
                    <a:pt x="4388" y="3239"/>
                  </a:lnTo>
                  <a:cubicBezTo>
                    <a:pt x="4399" y="3239"/>
                    <a:pt x="4408" y="3250"/>
                    <a:pt x="4419" y="3260"/>
                  </a:cubicBezTo>
                  <a:lnTo>
                    <a:pt x="4747" y="3608"/>
                  </a:lnTo>
                  <a:cubicBezTo>
                    <a:pt x="4747" y="3608"/>
                    <a:pt x="4757" y="3608"/>
                    <a:pt x="4757" y="3619"/>
                  </a:cubicBezTo>
                  <a:lnTo>
                    <a:pt x="4932" y="3875"/>
                  </a:lnTo>
                  <a:cubicBezTo>
                    <a:pt x="4962" y="3916"/>
                    <a:pt x="4952" y="3957"/>
                    <a:pt x="4921" y="3988"/>
                  </a:cubicBezTo>
                  <a:lnTo>
                    <a:pt x="4839" y="4070"/>
                  </a:lnTo>
                  <a:lnTo>
                    <a:pt x="4880" y="4162"/>
                  </a:lnTo>
                  <a:cubicBezTo>
                    <a:pt x="4900" y="4193"/>
                    <a:pt x="4891" y="4234"/>
                    <a:pt x="4870" y="4255"/>
                  </a:cubicBezTo>
                  <a:lnTo>
                    <a:pt x="4777" y="4378"/>
                  </a:lnTo>
                  <a:lnTo>
                    <a:pt x="4932" y="4562"/>
                  </a:lnTo>
                  <a:lnTo>
                    <a:pt x="5228" y="4551"/>
                  </a:lnTo>
                  <a:cubicBezTo>
                    <a:pt x="5269" y="4551"/>
                    <a:pt x="5310" y="4583"/>
                    <a:pt x="5321" y="4624"/>
                  </a:cubicBezTo>
                  <a:lnTo>
                    <a:pt x="5424" y="5105"/>
                  </a:lnTo>
                  <a:lnTo>
                    <a:pt x="5515" y="5157"/>
                  </a:lnTo>
                  <a:cubicBezTo>
                    <a:pt x="5536" y="5166"/>
                    <a:pt x="5547" y="5187"/>
                    <a:pt x="5556" y="5207"/>
                  </a:cubicBezTo>
                  <a:lnTo>
                    <a:pt x="5597" y="5351"/>
                  </a:lnTo>
                  <a:lnTo>
                    <a:pt x="5854" y="5351"/>
                  </a:lnTo>
                  <a:cubicBezTo>
                    <a:pt x="5884" y="5351"/>
                    <a:pt x="5905" y="5372"/>
                    <a:pt x="5925" y="5392"/>
                  </a:cubicBezTo>
                  <a:lnTo>
                    <a:pt x="6233" y="5802"/>
                  </a:lnTo>
                  <a:cubicBezTo>
                    <a:pt x="6244" y="5833"/>
                    <a:pt x="6253" y="5854"/>
                    <a:pt x="6244" y="5884"/>
                  </a:cubicBezTo>
                  <a:lnTo>
                    <a:pt x="6171" y="6110"/>
                  </a:lnTo>
                  <a:lnTo>
                    <a:pt x="6059" y="7483"/>
                  </a:lnTo>
                  <a:cubicBezTo>
                    <a:pt x="6048" y="7524"/>
                    <a:pt x="6018" y="7565"/>
                    <a:pt x="5977" y="7565"/>
                  </a:cubicBezTo>
                  <a:lnTo>
                    <a:pt x="5351" y="7606"/>
                  </a:lnTo>
                  <a:cubicBezTo>
                    <a:pt x="5321" y="7606"/>
                    <a:pt x="5301" y="7596"/>
                    <a:pt x="5280" y="7576"/>
                  </a:cubicBezTo>
                  <a:cubicBezTo>
                    <a:pt x="5260" y="7545"/>
                    <a:pt x="5228" y="7524"/>
                    <a:pt x="5208" y="7494"/>
                  </a:cubicBezTo>
                  <a:cubicBezTo>
                    <a:pt x="5137" y="7432"/>
                    <a:pt x="5075" y="7371"/>
                    <a:pt x="4993" y="7309"/>
                  </a:cubicBezTo>
                  <a:cubicBezTo>
                    <a:pt x="4952" y="7278"/>
                    <a:pt x="4911" y="7237"/>
                    <a:pt x="4870" y="7196"/>
                  </a:cubicBezTo>
                  <a:cubicBezTo>
                    <a:pt x="4809" y="7135"/>
                    <a:pt x="4736" y="7073"/>
                    <a:pt x="4675" y="7002"/>
                  </a:cubicBezTo>
                  <a:lnTo>
                    <a:pt x="4153" y="6479"/>
                  </a:lnTo>
                  <a:cubicBezTo>
                    <a:pt x="3866" y="6192"/>
                    <a:pt x="3588" y="5905"/>
                    <a:pt x="3301" y="5618"/>
                  </a:cubicBezTo>
                  <a:cubicBezTo>
                    <a:pt x="3301" y="5608"/>
                    <a:pt x="3292" y="5608"/>
                    <a:pt x="3292" y="5597"/>
                  </a:cubicBezTo>
                  <a:cubicBezTo>
                    <a:pt x="3240" y="5495"/>
                    <a:pt x="3189" y="5372"/>
                    <a:pt x="3158" y="5259"/>
                  </a:cubicBezTo>
                  <a:cubicBezTo>
                    <a:pt x="3158" y="5239"/>
                    <a:pt x="3148" y="5207"/>
                    <a:pt x="3137" y="5187"/>
                  </a:cubicBezTo>
                  <a:lnTo>
                    <a:pt x="3076" y="5064"/>
                  </a:lnTo>
                  <a:cubicBezTo>
                    <a:pt x="3035" y="4952"/>
                    <a:pt x="2984" y="4838"/>
                    <a:pt x="2932" y="4726"/>
                  </a:cubicBezTo>
                  <a:cubicBezTo>
                    <a:pt x="2871" y="4613"/>
                    <a:pt x="2809" y="4490"/>
                    <a:pt x="2759" y="4367"/>
                  </a:cubicBezTo>
                  <a:cubicBezTo>
                    <a:pt x="2738" y="4326"/>
                    <a:pt x="2718" y="4275"/>
                    <a:pt x="2697" y="4234"/>
                  </a:cubicBezTo>
                  <a:lnTo>
                    <a:pt x="2666" y="4173"/>
                  </a:lnTo>
                  <a:cubicBezTo>
                    <a:pt x="2645" y="4152"/>
                    <a:pt x="2615" y="4111"/>
                    <a:pt x="2604" y="4100"/>
                  </a:cubicBezTo>
                  <a:cubicBezTo>
                    <a:pt x="2563" y="4050"/>
                    <a:pt x="2522" y="4009"/>
                    <a:pt x="2472" y="3968"/>
                  </a:cubicBezTo>
                  <a:lnTo>
                    <a:pt x="2256" y="3752"/>
                  </a:lnTo>
                  <a:cubicBezTo>
                    <a:pt x="2246" y="3742"/>
                    <a:pt x="2235" y="3722"/>
                    <a:pt x="2226" y="3701"/>
                  </a:cubicBezTo>
                  <a:lnTo>
                    <a:pt x="2062" y="2922"/>
                  </a:lnTo>
                  <a:lnTo>
                    <a:pt x="1436" y="2542"/>
                  </a:lnTo>
                  <a:cubicBezTo>
                    <a:pt x="1415" y="2533"/>
                    <a:pt x="1395" y="2501"/>
                    <a:pt x="1395" y="2481"/>
                  </a:cubicBezTo>
                  <a:lnTo>
                    <a:pt x="1374" y="2296"/>
                  </a:lnTo>
                  <a:lnTo>
                    <a:pt x="1272" y="2296"/>
                  </a:lnTo>
                  <a:cubicBezTo>
                    <a:pt x="1242" y="2296"/>
                    <a:pt x="1210" y="2276"/>
                    <a:pt x="1201" y="2246"/>
                  </a:cubicBezTo>
                  <a:lnTo>
                    <a:pt x="975" y="1763"/>
                  </a:lnTo>
                  <a:lnTo>
                    <a:pt x="841" y="1754"/>
                  </a:lnTo>
                  <a:cubicBezTo>
                    <a:pt x="821" y="1754"/>
                    <a:pt x="800" y="1743"/>
                    <a:pt x="780" y="1733"/>
                  </a:cubicBezTo>
                  <a:lnTo>
                    <a:pt x="32" y="913"/>
                  </a:lnTo>
                  <a:cubicBezTo>
                    <a:pt x="11" y="902"/>
                    <a:pt x="1" y="882"/>
                    <a:pt x="1" y="852"/>
                  </a:cubicBezTo>
                  <a:lnTo>
                    <a:pt x="1" y="554"/>
                  </a:lnTo>
                  <a:cubicBezTo>
                    <a:pt x="1" y="503"/>
                    <a:pt x="42" y="462"/>
                    <a:pt x="93" y="462"/>
                  </a:cubicBezTo>
                  <a:lnTo>
                    <a:pt x="411" y="441"/>
                  </a:lnTo>
                  <a:cubicBezTo>
                    <a:pt x="442" y="441"/>
                    <a:pt x="483" y="462"/>
                    <a:pt x="493" y="503"/>
                  </a:cubicBezTo>
                  <a:close/>
                  <a:moveTo>
                    <a:pt x="14228" y="11481"/>
                  </a:moveTo>
                  <a:lnTo>
                    <a:pt x="14638" y="11819"/>
                  </a:lnTo>
                  <a:cubicBezTo>
                    <a:pt x="14669" y="11840"/>
                    <a:pt x="14710" y="11850"/>
                    <a:pt x="14741" y="11829"/>
                  </a:cubicBezTo>
                  <a:lnTo>
                    <a:pt x="15007" y="11676"/>
                  </a:lnTo>
                  <a:cubicBezTo>
                    <a:pt x="15028" y="11665"/>
                    <a:pt x="15048" y="11635"/>
                    <a:pt x="15048" y="11614"/>
                  </a:cubicBezTo>
                  <a:cubicBezTo>
                    <a:pt x="15048" y="11583"/>
                    <a:pt x="15048" y="11553"/>
                    <a:pt x="15028" y="11532"/>
                  </a:cubicBezTo>
                  <a:lnTo>
                    <a:pt x="14567" y="11020"/>
                  </a:lnTo>
                  <a:cubicBezTo>
                    <a:pt x="14546" y="10999"/>
                    <a:pt x="14526" y="10989"/>
                    <a:pt x="14495" y="10989"/>
                  </a:cubicBezTo>
                  <a:lnTo>
                    <a:pt x="13911" y="11030"/>
                  </a:lnTo>
                  <a:cubicBezTo>
                    <a:pt x="13890" y="11040"/>
                    <a:pt x="13859" y="11050"/>
                    <a:pt x="13849" y="11071"/>
                  </a:cubicBezTo>
                  <a:cubicBezTo>
                    <a:pt x="13829" y="11091"/>
                    <a:pt x="13829" y="11112"/>
                    <a:pt x="13829" y="11143"/>
                  </a:cubicBezTo>
                  <a:lnTo>
                    <a:pt x="13859" y="11296"/>
                  </a:lnTo>
                  <a:cubicBezTo>
                    <a:pt x="13859" y="11307"/>
                    <a:pt x="13870" y="11327"/>
                    <a:pt x="13870" y="11337"/>
                  </a:cubicBezTo>
                  <a:cubicBezTo>
                    <a:pt x="13870" y="11378"/>
                    <a:pt x="13900" y="11419"/>
                    <a:pt x="13941" y="11419"/>
                  </a:cubicBezTo>
                  <a:close/>
                  <a:moveTo>
                    <a:pt x="17078" y="11143"/>
                  </a:moveTo>
                  <a:lnTo>
                    <a:pt x="18226" y="10651"/>
                  </a:lnTo>
                  <a:cubicBezTo>
                    <a:pt x="18246" y="10630"/>
                    <a:pt x="18267" y="10610"/>
                    <a:pt x="18278" y="10579"/>
                  </a:cubicBezTo>
                  <a:lnTo>
                    <a:pt x="18319" y="10364"/>
                  </a:lnTo>
                  <a:lnTo>
                    <a:pt x="18319" y="10343"/>
                  </a:lnTo>
                  <a:cubicBezTo>
                    <a:pt x="18319" y="10323"/>
                    <a:pt x="18308" y="10302"/>
                    <a:pt x="18298" y="10282"/>
                  </a:cubicBezTo>
                  <a:cubicBezTo>
                    <a:pt x="18267" y="10251"/>
                    <a:pt x="18226" y="10251"/>
                    <a:pt x="18196" y="10261"/>
                  </a:cubicBezTo>
                  <a:cubicBezTo>
                    <a:pt x="18144" y="10261"/>
                    <a:pt x="18093" y="10271"/>
                    <a:pt x="18041" y="10282"/>
                  </a:cubicBezTo>
                  <a:lnTo>
                    <a:pt x="17057" y="10435"/>
                  </a:lnTo>
                  <a:lnTo>
                    <a:pt x="17057" y="10435"/>
                  </a:lnTo>
                  <a:cubicBezTo>
                    <a:pt x="16893" y="10476"/>
                    <a:pt x="16770" y="10569"/>
                    <a:pt x="16668" y="10702"/>
                  </a:cubicBezTo>
                  <a:lnTo>
                    <a:pt x="16576" y="10856"/>
                  </a:lnTo>
                  <a:cubicBezTo>
                    <a:pt x="16565" y="10876"/>
                    <a:pt x="16545" y="10907"/>
                    <a:pt x="16535" y="10927"/>
                  </a:cubicBezTo>
                  <a:cubicBezTo>
                    <a:pt x="16514" y="10938"/>
                    <a:pt x="16483" y="10948"/>
                    <a:pt x="16463" y="10948"/>
                  </a:cubicBezTo>
                  <a:cubicBezTo>
                    <a:pt x="16412" y="10968"/>
                    <a:pt x="16371" y="10979"/>
                    <a:pt x="16319" y="10999"/>
                  </a:cubicBezTo>
                  <a:cubicBezTo>
                    <a:pt x="16237" y="11020"/>
                    <a:pt x="16155" y="11050"/>
                    <a:pt x="16073" y="11071"/>
                  </a:cubicBezTo>
                  <a:cubicBezTo>
                    <a:pt x="16032" y="11081"/>
                    <a:pt x="16012" y="11112"/>
                    <a:pt x="16012" y="11153"/>
                  </a:cubicBezTo>
                  <a:lnTo>
                    <a:pt x="16012" y="11522"/>
                  </a:lnTo>
                  <a:lnTo>
                    <a:pt x="15961" y="11635"/>
                  </a:lnTo>
                  <a:cubicBezTo>
                    <a:pt x="15940" y="11665"/>
                    <a:pt x="15940" y="11696"/>
                    <a:pt x="15961" y="11727"/>
                  </a:cubicBezTo>
                  <a:cubicBezTo>
                    <a:pt x="15981" y="11758"/>
                    <a:pt x="16012" y="11768"/>
                    <a:pt x="16043" y="11768"/>
                  </a:cubicBezTo>
                  <a:lnTo>
                    <a:pt x="16391" y="11747"/>
                  </a:lnTo>
                  <a:cubicBezTo>
                    <a:pt x="16401" y="11747"/>
                    <a:pt x="16412" y="11737"/>
                    <a:pt x="16432" y="11737"/>
                  </a:cubicBezTo>
                  <a:lnTo>
                    <a:pt x="16975" y="11409"/>
                  </a:lnTo>
                  <a:cubicBezTo>
                    <a:pt x="16996" y="11399"/>
                    <a:pt x="17006" y="11378"/>
                    <a:pt x="17016" y="11358"/>
                  </a:cubicBezTo>
                  <a:close/>
                  <a:moveTo>
                    <a:pt x="19476" y="6171"/>
                  </a:moveTo>
                  <a:cubicBezTo>
                    <a:pt x="19590" y="6141"/>
                    <a:pt x="19702" y="6110"/>
                    <a:pt x="19804" y="6079"/>
                  </a:cubicBezTo>
                  <a:cubicBezTo>
                    <a:pt x="19836" y="6069"/>
                    <a:pt x="19866" y="6079"/>
                    <a:pt x="19897" y="6110"/>
                  </a:cubicBezTo>
                  <a:lnTo>
                    <a:pt x="20214" y="6438"/>
                  </a:lnTo>
                  <a:cubicBezTo>
                    <a:pt x="20235" y="6458"/>
                    <a:pt x="20246" y="6479"/>
                    <a:pt x="20235" y="6499"/>
                  </a:cubicBezTo>
                  <a:cubicBezTo>
                    <a:pt x="20235" y="6530"/>
                    <a:pt x="20225" y="6551"/>
                    <a:pt x="20205" y="6571"/>
                  </a:cubicBezTo>
                  <a:lnTo>
                    <a:pt x="19918" y="6807"/>
                  </a:lnTo>
                  <a:cubicBezTo>
                    <a:pt x="19897" y="6817"/>
                    <a:pt x="19877" y="6827"/>
                    <a:pt x="19856" y="6827"/>
                  </a:cubicBezTo>
                  <a:cubicBezTo>
                    <a:pt x="19774" y="6817"/>
                    <a:pt x="19681" y="6786"/>
                    <a:pt x="19620" y="6735"/>
                  </a:cubicBezTo>
                  <a:cubicBezTo>
                    <a:pt x="19446" y="6622"/>
                    <a:pt x="19394" y="6438"/>
                    <a:pt x="19415" y="6243"/>
                  </a:cubicBezTo>
                  <a:cubicBezTo>
                    <a:pt x="19415" y="6212"/>
                    <a:pt x="19446" y="6182"/>
                    <a:pt x="19476" y="6171"/>
                  </a:cubicBezTo>
                  <a:close/>
                  <a:moveTo>
                    <a:pt x="19681" y="4009"/>
                  </a:moveTo>
                  <a:lnTo>
                    <a:pt x="19385" y="4050"/>
                  </a:lnTo>
                  <a:cubicBezTo>
                    <a:pt x="19344" y="4050"/>
                    <a:pt x="19323" y="4070"/>
                    <a:pt x="19312" y="4100"/>
                  </a:cubicBezTo>
                  <a:cubicBezTo>
                    <a:pt x="19262" y="4193"/>
                    <a:pt x="19221" y="4285"/>
                    <a:pt x="19180" y="4378"/>
                  </a:cubicBezTo>
                  <a:cubicBezTo>
                    <a:pt x="19159" y="4398"/>
                    <a:pt x="19148" y="4428"/>
                    <a:pt x="19148" y="4460"/>
                  </a:cubicBezTo>
                  <a:cubicBezTo>
                    <a:pt x="19148" y="4490"/>
                    <a:pt x="19159" y="4510"/>
                    <a:pt x="19180" y="4531"/>
                  </a:cubicBezTo>
                  <a:lnTo>
                    <a:pt x="19394" y="4695"/>
                  </a:lnTo>
                  <a:cubicBezTo>
                    <a:pt x="19415" y="4706"/>
                    <a:pt x="19426" y="4715"/>
                    <a:pt x="19446" y="4715"/>
                  </a:cubicBezTo>
                  <a:lnTo>
                    <a:pt x="19713" y="4736"/>
                  </a:lnTo>
                  <a:lnTo>
                    <a:pt x="20009" y="5177"/>
                  </a:lnTo>
                  <a:cubicBezTo>
                    <a:pt x="20030" y="5198"/>
                    <a:pt x="20061" y="5218"/>
                    <a:pt x="20102" y="5207"/>
                  </a:cubicBezTo>
                  <a:lnTo>
                    <a:pt x="20615" y="5125"/>
                  </a:lnTo>
                  <a:cubicBezTo>
                    <a:pt x="20583" y="5146"/>
                    <a:pt x="20542" y="5166"/>
                    <a:pt x="20512" y="5177"/>
                  </a:cubicBezTo>
                  <a:cubicBezTo>
                    <a:pt x="20471" y="5198"/>
                    <a:pt x="20440" y="5228"/>
                    <a:pt x="20399" y="5248"/>
                  </a:cubicBezTo>
                  <a:lnTo>
                    <a:pt x="19979" y="5310"/>
                  </a:lnTo>
                  <a:cubicBezTo>
                    <a:pt x="19948" y="5321"/>
                    <a:pt x="19918" y="5341"/>
                    <a:pt x="19907" y="5372"/>
                  </a:cubicBezTo>
                  <a:lnTo>
                    <a:pt x="19856" y="5536"/>
                  </a:lnTo>
                  <a:cubicBezTo>
                    <a:pt x="19845" y="5567"/>
                    <a:pt x="19845" y="5597"/>
                    <a:pt x="19866" y="5618"/>
                  </a:cubicBezTo>
                  <a:cubicBezTo>
                    <a:pt x="19877" y="5638"/>
                    <a:pt x="19907" y="5659"/>
                    <a:pt x="19938" y="5659"/>
                  </a:cubicBezTo>
                  <a:lnTo>
                    <a:pt x="20173" y="5669"/>
                  </a:lnTo>
                  <a:lnTo>
                    <a:pt x="20328" y="5864"/>
                  </a:lnTo>
                  <a:lnTo>
                    <a:pt x="20369" y="6325"/>
                  </a:lnTo>
                  <a:cubicBezTo>
                    <a:pt x="20369" y="6366"/>
                    <a:pt x="20399" y="6397"/>
                    <a:pt x="20440" y="6397"/>
                  </a:cubicBezTo>
                  <a:lnTo>
                    <a:pt x="20665" y="6448"/>
                  </a:lnTo>
                  <a:cubicBezTo>
                    <a:pt x="20717" y="6458"/>
                    <a:pt x="20758" y="6428"/>
                    <a:pt x="20768" y="6387"/>
                  </a:cubicBezTo>
                  <a:lnTo>
                    <a:pt x="20891" y="5987"/>
                  </a:lnTo>
                  <a:lnTo>
                    <a:pt x="20932" y="6100"/>
                  </a:lnTo>
                  <a:cubicBezTo>
                    <a:pt x="20943" y="6120"/>
                    <a:pt x="20952" y="6130"/>
                    <a:pt x="20963" y="6141"/>
                  </a:cubicBezTo>
                  <a:lnTo>
                    <a:pt x="21219" y="6305"/>
                  </a:lnTo>
                  <a:cubicBezTo>
                    <a:pt x="21230" y="6315"/>
                    <a:pt x="21239" y="6315"/>
                    <a:pt x="21260" y="6325"/>
                  </a:cubicBezTo>
                  <a:cubicBezTo>
                    <a:pt x="21321" y="6325"/>
                    <a:pt x="21383" y="6325"/>
                    <a:pt x="21444" y="6335"/>
                  </a:cubicBezTo>
                  <a:cubicBezTo>
                    <a:pt x="21455" y="6335"/>
                    <a:pt x="21476" y="6335"/>
                    <a:pt x="21496" y="6346"/>
                  </a:cubicBezTo>
                  <a:cubicBezTo>
                    <a:pt x="21599" y="6458"/>
                    <a:pt x="21793" y="6643"/>
                    <a:pt x="21936" y="6674"/>
                  </a:cubicBezTo>
                  <a:cubicBezTo>
                    <a:pt x="22141" y="6725"/>
                    <a:pt x="22357" y="6786"/>
                    <a:pt x="22562" y="6848"/>
                  </a:cubicBezTo>
                  <a:cubicBezTo>
                    <a:pt x="22685" y="6879"/>
                    <a:pt x="22818" y="6920"/>
                    <a:pt x="22941" y="6961"/>
                  </a:cubicBezTo>
                  <a:cubicBezTo>
                    <a:pt x="22993" y="6981"/>
                    <a:pt x="23034" y="6991"/>
                    <a:pt x="23085" y="7012"/>
                  </a:cubicBezTo>
                  <a:cubicBezTo>
                    <a:pt x="23095" y="7022"/>
                    <a:pt x="23126" y="7032"/>
                    <a:pt x="23146" y="7043"/>
                  </a:cubicBezTo>
                  <a:lnTo>
                    <a:pt x="23269" y="7135"/>
                  </a:lnTo>
                  <a:cubicBezTo>
                    <a:pt x="23341" y="7186"/>
                    <a:pt x="23413" y="7248"/>
                    <a:pt x="23485" y="7299"/>
                  </a:cubicBezTo>
                  <a:cubicBezTo>
                    <a:pt x="23536" y="7350"/>
                    <a:pt x="23597" y="7391"/>
                    <a:pt x="23649" y="7442"/>
                  </a:cubicBezTo>
                  <a:cubicBezTo>
                    <a:pt x="23669" y="7473"/>
                    <a:pt x="23710" y="7524"/>
                    <a:pt x="23720" y="7565"/>
                  </a:cubicBezTo>
                  <a:cubicBezTo>
                    <a:pt x="23731" y="7617"/>
                    <a:pt x="23741" y="7668"/>
                    <a:pt x="23761" y="7719"/>
                  </a:cubicBezTo>
                  <a:cubicBezTo>
                    <a:pt x="23782" y="7801"/>
                    <a:pt x="23802" y="7873"/>
                    <a:pt x="23823" y="7945"/>
                  </a:cubicBezTo>
                  <a:cubicBezTo>
                    <a:pt x="23854" y="8027"/>
                    <a:pt x="23874" y="8109"/>
                    <a:pt x="23905" y="8180"/>
                  </a:cubicBezTo>
                  <a:cubicBezTo>
                    <a:pt x="23905" y="8211"/>
                    <a:pt x="23915" y="8242"/>
                    <a:pt x="23925" y="8273"/>
                  </a:cubicBezTo>
                  <a:cubicBezTo>
                    <a:pt x="23925" y="8283"/>
                    <a:pt x="23936" y="8303"/>
                    <a:pt x="23936" y="8314"/>
                  </a:cubicBezTo>
                  <a:cubicBezTo>
                    <a:pt x="23936" y="8355"/>
                    <a:pt x="23946" y="8385"/>
                    <a:pt x="23956" y="8426"/>
                  </a:cubicBezTo>
                  <a:cubicBezTo>
                    <a:pt x="23966" y="8457"/>
                    <a:pt x="23966" y="8478"/>
                    <a:pt x="23977" y="8508"/>
                  </a:cubicBezTo>
                  <a:cubicBezTo>
                    <a:pt x="23925" y="8498"/>
                    <a:pt x="23854" y="8508"/>
                    <a:pt x="23802" y="8508"/>
                  </a:cubicBezTo>
                  <a:cubicBezTo>
                    <a:pt x="23741" y="8519"/>
                    <a:pt x="23679" y="8519"/>
                    <a:pt x="23618" y="8529"/>
                  </a:cubicBezTo>
                  <a:cubicBezTo>
                    <a:pt x="23577" y="8539"/>
                    <a:pt x="23546" y="8560"/>
                    <a:pt x="23536" y="8601"/>
                  </a:cubicBezTo>
                  <a:lnTo>
                    <a:pt x="23382" y="9144"/>
                  </a:lnTo>
                  <a:cubicBezTo>
                    <a:pt x="23372" y="9185"/>
                    <a:pt x="23382" y="9216"/>
                    <a:pt x="23403" y="9236"/>
                  </a:cubicBezTo>
                  <a:cubicBezTo>
                    <a:pt x="23433" y="9257"/>
                    <a:pt x="23464" y="9267"/>
                    <a:pt x="23495" y="9257"/>
                  </a:cubicBezTo>
                  <a:lnTo>
                    <a:pt x="24212" y="9103"/>
                  </a:lnTo>
                  <a:lnTo>
                    <a:pt x="24663" y="9103"/>
                  </a:lnTo>
                  <a:lnTo>
                    <a:pt x="25145" y="9790"/>
                  </a:lnTo>
                  <a:cubicBezTo>
                    <a:pt x="25176" y="9820"/>
                    <a:pt x="25217" y="9831"/>
                    <a:pt x="25248" y="9820"/>
                  </a:cubicBezTo>
                  <a:cubicBezTo>
                    <a:pt x="25289" y="9810"/>
                    <a:pt x="25309" y="9779"/>
                    <a:pt x="25309" y="9738"/>
                  </a:cubicBezTo>
                  <a:lnTo>
                    <a:pt x="25309" y="5433"/>
                  </a:lnTo>
                  <a:cubicBezTo>
                    <a:pt x="25309" y="5413"/>
                    <a:pt x="25309" y="5392"/>
                    <a:pt x="25289" y="5372"/>
                  </a:cubicBezTo>
                  <a:lnTo>
                    <a:pt x="25135" y="5207"/>
                  </a:lnTo>
                  <a:lnTo>
                    <a:pt x="25063" y="5105"/>
                  </a:lnTo>
                  <a:cubicBezTo>
                    <a:pt x="25053" y="5075"/>
                    <a:pt x="25022" y="5054"/>
                    <a:pt x="24991" y="5054"/>
                  </a:cubicBezTo>
                  <a:lnTo>
                    <a:pt x="24520" y="5054"/>
                  </a:lnTo>
                  <a:lnTo>
                    <a:pt x="23444" y="4469"/>
                  </a:lnTo>
                  <a:cubicBezTo>
                    <a:pt x="23413" y="4460"/>
                    <a:pt x="23382" y="4460"/>
                    <a:pt x="23351" y="4480"/>
                  </a:cubicBezTo>
                  <a:lnTo>
                    <a:pt x="23013" y="4726"/>
                  </a:lnTo>
                  <a:cubicBezTo>
                    <a:pt x="22993" y="4736"/>
                    <a:pt x="22982" y="4767"/>
                    <a:pt x="22982" y="4797"/>
                  </a:cubicBezTo>
                  <a:lnTo>
                    <a:pt x="22982" y="4900"/>
                  </a:lnTo>
                  <a:lnTo>
                    <a:pt x="22921" y="4920"/>
                  </a:lnTo>
                  <a:lnTo>
                    <a:pt x="22849" y="4797"/>
                  </a:lnTo>
                  <a:cubicBezTo>
                    <a:pt x="22839" y="4777"/>
                    <a:pt x="22808" y="4756"/>
                    <a:pt x="22777" y="4756"/>
                  </a:cubicBezTo>
                  <a:lnTo>
                    <a:pt x="22173" y="4706"/>
                  </a:lnTo>
                  <a:cubicBezTo>
                    <a:pt x="22132" y="4706"/>
                    <a:pt x="22100" y="4715"/>
                    <a:pt x="22080" y="4756"/>
                  </a:cubicBezTo>
                  <a:cubicBezTo>
                    <a:pt x="22070" y="4788"/>
                    <a:pt x="22070" y="4829"/>
                    <a:pt x="22091" y="4849"/>
                  </a:cubicBezTo>
                  <a:lnTo>
                    <a:pt x="22316" y="5125"/>
                  </a:lnTo>
                  <a:cubicBezTo>
                    <a:pt x="22337" y="5136"/>
                    <a:pt x="22346" y="5146"/>
                    <a:pt x="22378" y="5157"/>
                  </a:cubicBezTo>
                  <a:lnTo>
                    <a:pt x="22428" y="5157"/>
                  </a:lnTo>
                  <a:cubicBezTo>
                    <a:pt x="22428" y="5166"/>
                    <a:pt x="22419" y="5166"/>
                    <a:pt x="22419" y="5177"/>
                  </a:cubicBezTo>
                  <a:lnTo>
                    <a:pt x="22378" y="5341"/>
                  </a:lnTo>
                  <a:lnTo>
                    <a:pt x="22193" y="5474"/>
                  </a:lnTo>
                  <a:lnTo>
                    <a:pt x="22162" y="5505"/>
                  </a:lnTo>
                  <a:lnTo>
                    <a:pt x="22029" y="5792"/>
                  </a:lnTo>
                  <a:lnTo>
                    <a:pt x="21742" y="5710"/>
                  </a:lnTo>
                  <a:cubicBezTo>
                    <a:pt x="21711" y="5700"/>
                    <a:pt x="21670" y="5669"/>
                    <a:pt x="21660" y="5649"/>
                  </a:cubicBezTo>
                  <a:cubicBezTo>
                    <a:pt x="21649" y="5608"/>
                    <a:pt x="21649" y="5567"/>
                    <a:pt x="21640" y="5526"/>
                  </a:cubicBezTo>
                  <a:cubicBezTo>
                    <a:pt x="21640" y="5474"/>
                    <a:pt x="21629" y="5392"/>
                    <a:pt x="21608" y="5351"/>
                  </a:cubicBezTo>
                  <a:cubicBezTo>
                    <a:pt x="21599" y="5330"/>
                    <a:pt x="21599" y="5310"/>
                    <a:pt x="21588" y="5300"/>
                  </a:cubicBezTo>
                  <a:cubicBezTo>
                    <a:pt x="21567" y="5228"/>
                    <a:pt x="21526" y="5157"/>
                    <a:pt x="21455" y="5157"/>
                  </a:cubicBezTo>
                  <a:cubicBezTo>
                    <a:pt x="21403" y="5157"/>
                    <a:pt x="21332" y="5187"/>
                    <a:pt x="21280" y="5207"/>
                  </a:cubicBezTo>
                  <a:lnTo>
                    <a:pt x="21280" y="5218"/>
                  </a:lnTo>
                  <a:lnTo>
                    <a:pt x="21280" y="5095"/>
                  </a:lnTo>
                  <a:cubicBezTo>
                    <a:pt x="21280" y="5013"/>
                    <a:pt x="21280" y="4931"/>
                    <a:pt x="21291" y="4859"/>
                  </a:cubicBezTo>
                  <a:cubicBezTo>
                    <a:pt x="21301" y="4706"/>
                    <a:pt x="21291" y="4542"/>
                    <a:pt x="21260" y="4398"/>
                  </a:cubicBezTo>
                  <a:lnTo>
                    <a:pt x="21260" y="4378"/>
                  </a:lnTo>
                  <a:lnTo>
                    <a:pt x="21137" y="4039"/>
                  </a:lnTo>
                  <a:cubicBezTo>
                    <a:pt x="21116" y="3998"/>
                    <a:pt x="21086" y="3977"/>
                    <a:pt x="21045" y="3977"/>
                  </a:cubicBezTo>
                  <a:lnTo>
                    <a:pt x="20706" y="3968"/>
                  </a:lnTo>
                  <a:lnTo>
                    <a:pt x="20471" y="3783"/>
                  </a:lnTo>
                  <a:cubicBezTo>
                    <a:pt x="20460" y="3772"/>
                    <a:pt x="20440" y="3772"/>
                    <a:pt x="20430" y="3763"/>
                  </a:cubicBezTo>
                  <a:lnTo>
                    <a:pt x="20009" y="3722"/>
                  </a:lnTo>
                  <a:cubicBezTo>
                    <a:pt x="19979" y="3722"/>
                    <a:pt x="19959" y="3731"/>
                    <a:pt x="19938" y="3752"/>
                  </a:cubicBezTo>
                  <a:close/>
                  <a:moveTo>
                    <a:pt x="20727" y="5105"/>
                  </a:moveTo>
                  <a:lnTo>
                    <a:pt x="20870" y="5084"/>
                  </a:lnTo>
                  <a:lnTo>
                    <a:pt x="20870" y="5146"/>
                  </a:lnTo>
                  <a:lnTo>
                    <a:pt x="20850" y="5146"/>
                  </a:lnTo>
                  <a:cubicBezTo>
                    <a:pt x="20809" y="5136"/>
                    <a:pt x="20768" y="5116"/>
                    <a:pt x="20727" y="5105"/>
                  </a:cubicBezTo>
                  <a:close/>
                  <a:moveTo>
                    <a:pt x="18554" y="2235"/>
                  </a:moveTo>
                  <a:cubicBezTo>
                    <a:pt x="18554" y="2225"/>
                    <a:pt x="18565" y="2214"/>
                    <a:pt x="18574" y="2214"/>
                  </a:cubicBezTo>
                  <a:cubicBezTo>
                    <a:pt x="18585" y="2194"/>
                    <a:pt x="18606" y="2164"/>
                    <a:pt x="18615" y="2143"/>
                  </a:cubicBezTo>
                  <a:cubicBezTo>
                    <a:pt x="18667" y="2050"/>
                    <a:pt x="18811" y="1968"/>
                    <a:pt x="18913" y="2020"/>
                  </a:cubicBezTo>
                  <a:cubicBezTo>
                    <a:pt x="18954" y="2041"/>
                    <a:pt x="18975" y="2102"/>
                    <a:pt x="18984" y="2143"/>
                  </a:cubicBezTo>
                  <a:cubicBezTo>
                    <a:pt x="18995" y="2184"/>
                    <a:pt x="18995" y="2235"/>
                    <a:pt x="19005" y="2276"/>
                  </a:cubicBezTo>
                  <a:cubicBezTo>
                    <a:pt x="19005" y="2337"/>
                    <a:pt x="19016" y="2399"/>
                    <a:pt x="19016" y="2471"/>
                  </a:cubicBezTo>
                  <a:cubicBezTo>
                    <a:pt x="19016" y="2492"/>
                    <a:pt x="19005" y="2512"/>
                    <a:pt x="18984" y="2533"/>
                  </a:cubicBezTo>
                  <a:lnTo>
                    <a:pt x="18820" y="2697"/>
                  </a:lnTo>
                  <a:lnTo>
                    <a:pt x="19087" y="2902"/>
                  </a:lnTo>
                  <a:cubicBezTo>
                    <a:pt x="19128" y="2932"/>
                    <a:pt x="19139" y="2984"/>
                    <a:pt x="19107" y="3025"/>
                  </a:cubicBezTo>
                  <a:lnTo>
                    <a:pt x="19057" y="3116"/>
                  </a:lnTo>
                  <a:cubicBezTo>
                    <a:pt x="19036" y="3157"/>
                    <a:pt x="18984" y="3178"/>
                    <a:pt x="18943" y="3157"/>
                  </a:cubicBezTo>
                  <a:lnTo>
                    <a:pt x="18554" y="3004"/>
                  </a:lnTo>
                  <a:lnTo>
                    <a:pt x="18554" y="3086"/>
                  </a:lnTo>
                  <a:lnTo>
                    <a:pt x="18554" y="3209"/>
                  </a:lnTo>
                  <a:cubicBezTo>
                    <a:pt x="18554" y="3230"/>
                    <a:pt x="18554" y="3260"/>
                    <a:pt x="18565" y="3280"/>
                  </a:cubicBezTo>
                  <a:cubicBezTo>
                    <a:pt x="18565" y="3291"/>
                    <a:pt x="18585" y="3332"/>
                    <a:pt x="18595" y="3342"/>
                  </a:cubicBezTo>
                  <a:cubicBezTo>
                    <a:pt x="18626" y="3383"/>
                    <a:pt x="18656" y="3424"/>
                    <a:pt x="18677" y="3465"/>
                  </a:cubicBezTo>
                  <a:cubicBezTo>
                    <a:pt x="18729" y="3537"/>
                    <a:pt x="18779" y="3608"/>
                    <a:pt x="18841" y="3670"/>
                  </a:cubicBezTo>
                  <a:cubicBezTo>
                    <a:pt x="18852" y="3701"/>
                    <a:pt x="18861" y="3722"/>
                    <a:pt x="18852" y="3752"/>
                  </a:cubicBezTo>
                  <a:cubicBezTo>
                    <a:pt x="18852" y="3772"/>
                    <a:pt x="18831" y="3793"/>
                    <a:pt x="18811" y="3813"/>
                  </a:cubicBezTo>
                  <a:lnTo>
                    <a:pt x="18697" y="3865"/>
                  </a:lnTo>
                  <a:cubicBezTo>
                    <a:pt x="18667" y="3886"/>
                    <a:pt x="18615" y="3875"/>
                    <a:pt x="18585" y="3845"/>
                  </a:cubicBezTo>
                  <a:lnTo>
                    <a:pt x="18175" y="3332"/>
                  </a:lnTo>
                  <a:cubicBezTo>
                    <a:pt x="18164" y="3321"/>
                    <a:pt x="18164" y="3312"/>
                    <a:pt x="18164" y="3291"/>
                  </a:cubicBezTo>
                  <a:lnTo>
                    <a:pt x="17980" y="2287"/>
                  </a:lnTo>
                  <a:cubicBezTo>
                    <a:pt x="17970" y="2266"/>
                    <a:pt x="17980" y="2246"/>
                    <a:pt x="17991" y="2225"/>
                  </a:cubicBezTo>
                  <a:cubicBezTo>
                    <a:pt x="18103" y="2041"/>
                    <a:pt x="18216" y="1856"/>
                    <a:pt x="18328" y="1661"/>
                  </a:cubicBezTo>
                  <a:cubicBezTo>
                    <a:pt x="18349" y="1631"/>
                    <a:pt x="18380" y="1610"/>
                    <a:pt x="18421" y="1620"/>
                  </a:cubicBezTo>
                  <a:cubicBezTo>
                    <a:pt x="18462" y="1631"/>
                    <a:pt x="18492" y="1661"/>
                    <a:pt x="18492" y="1702"/>
                  </a:cubicBezTo>
                  <a:close/>
                  <a:moveTo>
                    <a:pt x="14198" y="5166"/>
                  </a:moveTo>
                  <a:cubicBezTo>
                    <a:pt x="14177" y="5177"/>
                    <a:pt x="14146" y="5177"/>
                    <a:pt x="14126" y="5177"/>
                  </a:cubicBezTo>
                  <a:cubicBezTo>
                    <a:pt x="14054" y="5187"/>
                    <a:pt x="13962" y="5198"/>
                    <a:pt x="13900" y="5146"/>
                  </a:cubicBezTo>
                  <a:cubicBezTo>
                    <a:pt x="13839" y="5084"/>
                    <a:pt x="13777" y="4941"/>
                    <a:pt x="13747" y="4859"/>
                  </a:cubicBezTo>
                  <a:lnTo>
                    <a:pt x="13747" y="4808"/>
                  </a:lnTo>
                  <a:lnTo>
                    <a:pt x="13818" y="4490"/>
                  </a:lnTo>
                  <a:lnTo>
                    <a:pt x="13818" y="4480"/>
                  </a:lnTo>
                  <a:cubicBezTo>
                    <a:pt x="13859" y="4378"/>
                    <a:pt x="13900" y="4275"/>
                    <a:pt x="13931" y="4173"/>
                  </a:cubicBezTo>
                  <a:lnTo>
                    <a:pt x="13993" y="3988"/>
                  </a:lnTo>
                  <a:cubicBezTo>
                    <a:pt x="14003" y="3968"/>
                    <a:pt x="14023" y="3916"/>
                    <a:pt x="14023" y="3895"/>
                  </a:cubicBezTo>
                  <a:cubicBezTo>
                    <a:pt x="14023" y="3865"/>
                    <a:pt x="14013" y="3834"/>
                    <a:pt x="14013" y="3804"/>
                  </a:cubicBezTo>
                  <a:cubicBezTo>
                    <a:pt x="14003" y="3752"/>
                    <a:pt x="14003" y="3701"/>
                    <a:pt x="13993" y="3640"/>
                  </a:cubicBezTo>
                  <a:cubicBezTo>
                    <a:pt x="13972" y="3558"/>
                    <a:pt x="13962" y="3465"/>
                    <a:pt x="13941" y="3373"/>
                  </a:cubicBezTo>
                  <a:cubicBezTo>
                    <a:pt x="13941" y="3353"/>
                    <a:pt x="13941" y="3321"/>
                    <a:pt x="13962" y="3301"/>
                  </a:cubicBezTo>
                  <a:lnTo>
                    <a:pt x="14208" y="3004"/>
                  </a:lnTo>
                  <a:lnTo>
                    <a:pt x="14228" y="2296"/>
                  </a:lnTo>
                  <a:cubicBezTo>
                    <a:pt x="14228" y="2276"/>
                    <a:pt x="14239" y="2255"/>
                    <a:pt x="14259" y="2235"/>
                  </a:cubicBezTo>
                  <a:lnTo>
                    <a:pt x="14546" y="1938"/>
                  </a:lnTo>
                  <a:cubicBezTo>
                    <a:pt x="14577" y="1907"/>
                    <a:pt x="14618" y="1907"/>
                    <a:pt x="14659" y="1918"/>
                  </a:cubicBezTo>
                  <a:lnTo>
                    <a:pt x="14751" y="1968"/>
                  </a:lnTo>
                  <a:lnTo>
                    <a:pt x="14905" y="1672"/>
                  </a:lnTo>
                  <a:cubicBezTo>
                    <a:pt x="14925" y="1640"/>
                    <a:pt x="14956" y="1620"/>
                    <a:pt x="14987" y="1620"/>
                  </a:cubicBezTo>
                  <a:lnTo>
                    <a:pt x="15325" y="1631"/>
                  </a:lnTo>
                  <a:cubicBezTo>
                    <a:pt x="15356" y="1631"/>
                    <a:pt x="15376" y="1640"/>
                    <a:pt x="15397" y="1661"/>
                  </a:cubicBezTo>
                  <a:lnTo>
                    <a:pt x="15479" y="1763"/>
                  </a:lnTo>
                  <a:cubicBezTo>
                    <a:pt x="15561" y="1754"/>
                    <a:pt x="15643" y="1754"/>
                    <a:pt x="15704" y="1763"/>
                  </a:cubicBezTo>
                  <a:cubicBezTo>
                    <a:pt x="15786" y="1784"/>
                    <a:pt x="15858" y="1804"/>
                    <a:pt x="15940" y="1836"/>
                  </a:cubicBezTo>
                  <a:cubicBezTo>
                    <a:pt x="16022" y="1856"/>
                    <a:pt x="16104" y="1886"/>
                    <a:pt x="16186" y="1918"/>
                  </a:cubicBezTo>
                  <a:lnTo>
                    <a:pt x="16371" y="1856"/>
                  </a:lnTo>
                  <a:cubicBezTo>
                    <a:pt x="16391" y="1845"/>
                    <a:pt x="16401" y="1845"/>
                    <a:pt x="16422" y="1856"/>
                  </a:cubicBezTo>
                  <a:lnTo>
                    <a:pt x="16668" y="1918"/>
                  </a:lnTo>
                  <a:lnTo>
                    <a:pt x="16945" y="1918"/>
                  </a:lnTo>
                  <a:cubicBezTo>
                    <a:pt x="16986" y="1836"/>
                    <a:pt x="17037" y="1754"/>
                    <a:pt x="17088" y="1681"/>
                  </a:cubicBezTo>
                  <a:cubicBezTo>
                    <a:pt x="17129" y="1620"/>
                    <a:pt x="17170" y="1558"/>
                    <a:pt x="17211" y="1508"/>
                  </a:cubicBezTo>
                  <a:cubicBezTo>
                    <a:pt x="17242" y="1467"/>
                    <a:pt x="17293" y="1405"/>
                    <a:pt x="17355" y="1394"/>
                  </a:cubicBezTo>
                  <a:cubicBezTo>
                    <a:pt x="17406" y="1385"/>
                    <a:pt x="17457" y="1374"/>
                    <a:pt x="17519" y="1385"/>
                  </a:cubicBezTo>
                  <a:cubicBezTo>
                    <a:pt x="17672" y="1385"/>
                    <a:pt x="17775" y="1476"/>
                    <a:pt x="17754" y="1640"/>
                  </a:cubicBezTo>
                  <a:cubicBezTo>
                    <a:pt x="17754" y="1661"/>
                    <a:pt x="17745" y="1672"/>
                    <a:pt x="17734" y="1681"/>
                  </a:cubicBezTo>
                  <a:cubicBezTo>
                    <a:pt x="17590" y="1886"/>
                    <a:pt x="17457" y="2091"/>
                    <a:pt x="17303" y="2287"/>
                  </a:cubicBezTo>
                  <a:cubicBezTo>
                    <a:pt x="17283" y="2307"/>
                    <a:pt x="17262" y="2337"/>
                    <a:pt x="17242" y="2369"/>
                  </a:cubicBezTo>
                  <a:cubicBezTo>
                    <a:pt x="17221" y="2389"/>
                    <a:pt x="17201" y="2399"/>
                    <a:pt x="17170" y="2410"/>
                  </a:cubicBezTo>
                  <a:lnTo>
                    <a:pt x="16586" y="2471"/>
                  </a:lnTo>
                  <a:cubicBezTo>
                    <a:pt x="16565" y="2481"/>
                    <a:pt x="16545" y="2471"/>
                    <a:pt x="16535" y="2471"/>
                  </a:cubicBezTo>
                  <a:lnTo>
                    <a:pt x="16309" y="2358"/>
                  </a:lnTo>
                  <a:lnTo>
                    <a:pt x="14792" y="2471"/>
                  </a:lnTo>
                  <a:lnTo>
                    <a:pt x="14659" y="2706"/>
                  </a:lnTo>
                  <a:lnTo>
                    <a:pt x="14679" y="3189"/>
                  </a:lnTo>
                  <a:lnTo>
                    <a:pt x="14936" y="3517"/>
                  </a:lnTo>
                  <a:lnTo>
                    <a:pt x="15048" y="3506"/>
                  </a:lnTo>
                  <a:lnTo>
                    <a:pt x="15294" y="3291"/>
                  </a:lnTo>
                  <a:cubicBezTo>
                    <a:pt x="15305" y="3280"/>
                    <a:pt x="15315" y="3271"/>
                    <a:pt x="15335" y="3271"/>
                  </a:cubicBezTo>
                  <a:lnTo>
                    <a:pt x="16032" y="3096"/>
                  </a:lnTo>
                  <a:lnTo>
                    <a:pt x="16289" y="2902"/>
                  </a:lnTo>
                  <a:cubicBezTo>
                    <a:pt x="16319" y="2881"/>
                    <a:pt x="16360" y="2881"/>
                    <a:pt x="16401" y="2902"/>
                  </a:cubicBezTo>
                  <a:lnTo>
                    <a:pt x="16678" y="3127"/>
                  </a:lnTo>
                  <a:cubicBezTo>
                    <a:pt x="16719" y="3157"/>
                    <a:pt x="16719" y="3209"/>
                    <a:pt x="16699" y="3250"/>
                  </a:cubicBezTo>
                  <a:lnTo>
                    <a:pt x="16627" y="3373"/>
                  </a:lnTo>
                  <a:cubicBezTo>
                    <a:pt x="16596" y="3403"/>
                    <a:pt x="16555" y="3424"/>
                    <a:pt x="16524" y="3403"/>
                  </a:cubicBezTo>
                  <a:lnTo>
                    <a:pt x="16401" y="3373"/>
                  </a:lnTo>
                  <a:lnTo>
                    <a:pt x="16022" y="3793"/>
                  </a:lnTo>
                  <a:cubicBezTo>
                    <a:pt x="16012" y="3813"/>
                    <a:pt x="16002" y="3824"/>
                    <a:pt x="15981" y="3824"/>
                  </a:cubicBezTo>
                  <a:lnTo>
                    <a:pt x="15551" y="3927"/>
                  </a:lnTo>
                  <a:lnTo>
                    <a:pt x="15551" y="3927"/>
                  </a:lnTo>
                  <a:lnTo>
                    <a:pt x="15397" y="3957"/>
                  </a:lnTo>
                  <a:lnTo>
                    <a:pt x="15397" y="4018"/>
                  </a:lnTo>
                  <a:lnTo>
                    <a:pt x="16053" y="4838"/>
                  </a:lnTo>
                  <a:cubicBezTo>
                    <a:pt x="16073" y="4859"/>
                    <a:pt x="16073" y="4900"/>
                    <a:pt x="16053" y="4931"/>
                  </a:cubicBezTo>
                  <a:lnTo>
                    <a:pt x="15920" y="5187"/>
                  </a:lnTo>
                  <a:lnTo>
                    <a:pt x="16289" y="5690"/>
                  </a:lnTo>
                  <a:cubicBezTo>
                    <a:pt x="16299" y="5710"/>
                    <a:pt x="16309" y="5741"/>
                    <a:pt x="16299" y="5761"/>
                  </a:cubicBezTo>
                  <a:lnTo>
                    <a:pt x="16268" y="5915"/>
                  </a:lnTo>
                  <a:cubicBezTo>
                    <a:pt x="16258" y="5956"/>
                    <a:pt x="16217" y="5987"/>
                    <a:pt x="16166" y="5977"/>
                  </a:cubicBezTo>
                  <a:lnTo>
                    <a:pt x="15868" y="5936"/>
                  </a:lnTo>
                  <a:lnTo>
                    <a:pt x="15797" y="6120"/>
                  </a:lnTo>
                  <a:cubicBezTo>
                    <a:pt x="15786" y="6161"/>
                    <a:pt x="15745" y="6182"/>
                    <a:pt x="15704" y="6182"/>
                  </a:cubicBezTo>
                  <a:lnTo>
                    <a:pt x="15469" y="6151"/>
                  </a:lnTo>
                  <a:cubicBezTo>
                    <a:pt x="15428" y="6141"/>
                    <a:pt x="15397" y="6110"/>
                    <a:pt x="15387" y="6069"/>
                  </a:cubicBezTo>
                  <a:lnTo>
                    <a:pt x="15346" y="5567"/>
                  </a:lnTo>
                  <a:lnTo>
                    <a:pt x="15007" y="5269"/>
                  </a:lnTo>
                  <a:cubicBezTo>
                    <a:pt x="14987" y="5248"/>
                    <a:pt x="14977" y="5218"/>
                    <a:pt x="14987" y="5187"/>
                  </a:cubicBezTo>
                  <a:lnTo>
                    <a:pt x="15018" y="4849"/>
                  </a:lnTo>
                  <a:cubicBezTo>
                    <a:pt x="15018" y="4808"/>
                    <a:pt x="15038" y="4788"/>
                    <a:pt x="15079" y="4767"/>
                  </a:cubicBezTo>
                  <a:lnTo>
                    <a:pt x="15110" y="4767"/>
                  </a:lnTo>
                  <a:cubicBezTo>
                    <a:pt x="15100" y="4736"/>
                    <a:pt x="15089" y="4706"/>
                    <a:pt x="15069" y="4674"/>
                  </a:cubicBezTo>
                  <a:cubicBezTo>
                    <a:pt x="15069" y="4654"/>
                    <a:pt x="15038" y="4592"/>
                    <a:pt x="15018" y="4583"/>
                  </a:cubicBezTo>
                  <a:cubicBezTo>
                    <a:pt x="14925" y="4551"/>
                    <a:pt x="14864" y="4624"/>
                    <a:pt x="14823" y="4706"/>
                  </a:cubicBezTo>
                  <a:cubicBezTo>
                    <a:pt x="14802" y="4747"/>
                    <a:pt x="14782" y="4797"/>
                    <a:pt x="14772" y="4849"/>
                  </a:cubicBezTo>
                  <a:cubicBezTo>
                    <a:pt x="14772" y="4870"/>
                    <a:pt x="14761" y="4900"/>
                    <a:pt x="14772" y="4911"/>
                  </a:cubicBezTo>
                  <a:cubicBezTo>
                    <a:pt x="14823" y="4961"/>
                    <a:pt x="14854" y="5002"/>
                    <a:pt x="14874" y="5084"/>
                  </a:cubicBezTo>
                  <a:cubicBezTo>
                    <a:pt x="14884" y="5105"/>
                    <a:pt x="14874" y="5146"/>
                    <a:pt x="14884" y="5177"/>
                  </a:cubicBezTo>
                  <a:lnTo>
                    <a:pt x="14884" y="5351"/>
                  </a:lnTo>
                  <a:lnTo>
                    <a:pt x="14884" y="5854"/>
                  </a:lnTo>
                  <a:cubicBezTo>
                    <a:pt x="14884" y="6110"/>
                    <a:pt x="14874" y="6366"/>
                    <a:pt x="14874" y="6612"/>
                  </a:cubicBezTo>
                  <a:cubicBezTo>
                    <a:pt x="14874" y="6643"/>
                    <a:pt x="14864" y="6663"/>
                    <a:pt x="14843" y="6684"/>
                  </a:cubicBezTo>
                  <a:cubicBezTo>
                    <a:pt x="14823" y="6694"/>
                    <a:pt x="14802" y="6704"/>
                    <a:pt x="14772" y="6704"/>
                  </a:cubicBezTo>
                  <a:lnTo>
                    <a:pt x="14167" y="6633"/>
                  </a:lnTo>
                  <a:cubicBezTo>
                    <a:pt x="14116" y="6622"/>
                    <a:pt x="14085" y="6592"/>
                    <a:pt x="14085" y="6551"/>
                  </a:cubicBezTo>
                  <a:lnTo>
                    <a:pt x="14064" y="6202"/>
                  </a:lnTo>
                  <a:cubicBezTo>
                    <a:pt x="14064" y="6171"/>
                    <a:pt x="14075" y="6151"/>
                    <a:pt x="14095" y="6130"/>
                  </a:cubicBezTo>
                  <a:lnTo>
                    <a:pt x="14208" y="6038"/>
                  </a:lnTo>
                  <a:cubicBezTo>
                    <a:pt x="14198" y="5956"/>
                    <a:pt x="14198" y="5884"/>
                    <a:pt x="14198" y="5813"/>
                  </a:cubicBezTo>
                  <a:cubicBezTo>
                    <a:pt x="14198" y="5761"/>
                    <a:pt x="14208" y="5710"/>
                    <a:pt x="14208" y="5659"/>
                  </a:cubicBezTo>
                  <a:lnTo>
                    <a:pt x="14208" y="5546"/>
                  </a:lnTo>
                  <a:cubicBezTo>
                    <a:pt x="14218" y="5526"/>
                    <a:pt x="14218" y="5485"/>
                    <a:pt x="14208" y="5464"/>
                  </a:cubicBezTo>
                  <a:lnTo>
                    <a:pt x="14208" y="5321"/>
                  </a:lnTo>
                  <a:cubicBezTo>
                    <a:pt x="14198" y="5269"/>
                    <a:pt x="14198" y="5218"/>
                    <a:pt x="14198" y="5166"/>
                  </a:cubicBezTo>
                  <a:close/>
                  <a:moveTo>
                    <a:pt x="8447" y="2430"/>
                  </a:moveTo>
                  <a:lnTo>
                    <a:pt x="9144" y="2399"/>
                  </a:lnTo>
                  <a:lnTo>
                    <a:pt x="9339" y="2194"/>
                  </a:lnTo>
                  <a:cubicBezTo>
                    <a:pt x="9349" y="2173"/>
                    <a:pt x="9360" y="2164"/>
                    <a:pt x="9380" y="2164"/>
                  </a:cubicBezTo>
                  <a:lnTo>
                    <a:pt x="9831" y="2041"/>
                  </a:lnTo>
                  <a:cubicBezTo>
                    <a:pt x="9872" y="2030"/>
                    <a:pt x="9913" y="2050"/>
                    <a:pt x="9934" y="2091"/>
                  </a:cubicBezTo>
                  <a:cubicBezTo>
                    <a:pt x="9954" y="2112"/>
                    <a:pt x="9975" y="2143"/>
                    <a:pt x="9995" y="2164"/>
                  </a:cubicBezTo>
                  <a:cubicBezTo>
                    <a:pt x="10026" y="2194"/>
                    <a:pt x="10149" y="2225"/>
                    <a:pt x="10231" y="2246"/>
                  </a:cubicBezTo>
                  <a:lnTo>
                    <a:pt x="10364" y="2123"/>
                  </a:lnTo>
                  <a:cubicBezTo>
                    <a:pt x="10385" y="2102"/>
                    <a:pt x="10415" y="2091"/>
                    <a:pt x="10446" y="2102"/>
                  </a:cubicBezTo>
                  <a:cubicBezTo>
                    <a:pt x="10508" y="2112"/>
                    <a:pt x="10579" y="2123"/>
                    <a:pt x="10641" y="2123"/>
                  </a:cubicBezTo>
                  <a:cubicBezTo>
                    <a:pt x="10692" y="2123"/>
                    <a:pt x="10743" y="2071"/>
                    <a:pt x="10774" y="2030"/>
                  </a:cubicBezTo>
                  <a:lnTo>
                    <a:pt x="10969" y="1189"/>
                  </a:lnTo>
                  <a:cubicBezTo>
                    <a:pt x="10979" y="1169"/>
                    <a:pt x="10979" y="1159"/>
                    <a:pt x="11000" y="1148"/>
                  </a:cubicBezTo>
                  <a:lnTo>
                    <a:pt x="11420" y="697"/>
                  </a:lnTo>
                  <a:lnTo>
                    <a:pt x="11502" y="82"/>
                  </a:lnTo>
                  <a:cubicBezTo>
                    <a:pt x="11512" y="31"/>
                    <a:pt x="11553" y="0"/>
                    <a:pt x="11594" y="0"/>
                  </a:cubicBezTo>
                  <a:lnTo>
                    <a:pt x="12383" y="0"/>
                  </a:lnTo>
                  <a:cubicBezTo>
                    <a:pt x="12404" y="0"/>
                    <a:pt x="12424" y="11"/>
                    <a:pt x="12445" y="21"/>
                  </a:cubicBezTo>
                  <a:lnTo>
                    <a:pt x="12681" y="267"/>
                  </a:lnTo>
                  <a:lnTo>
                    <a:pt x="12875" y="400"/>
                  </a:lnTo>
                  <a:cubicBezTo>
                    <a:pt x="12896" y="410"/>
                    <a:pt x="12906" y="431"/>
                    <a:pt x="12906" y="451"/>
                  </a:cubicBezTo>
                  <a:lnTo>
                    <a:pt x="12937" y="585"/>
                  </a:lnTo>
                  <a:cubicBezTo>
                    <a:pt x="12947" y="605"/>
                    <a:pt x="12937" y="626"/>
                    <a:pt x="12927" y="646"/>
                  </a:cubicBezTo>
                  <a:cubicBezTo>
                    <a:pt x="12916" y="677"/>
                    <a:pt x="12896" y="687"/>
                    <a:pt x="12865" y="687"/>
                  </a:cubicBezTo>
                  <a:lnTo>
                    <a:pt x="12609" y="738"/>
                  </a:lnTo>
                  <a:lnTo>
                    <a:pt x="12650" y="779"/>
                  </a:lnTo>
                  <a:cubicBezTo>
                    <a:pt x="12670" y="790"/>
                    <a:pt x="12681" y="811"/>
                    <a:pt x="12681" y="831"/>
                  </a:cubicBezTo>
                  <a:lnTo>
                    <a:pt x="12691" y="975"/>
                  </a:lnTo>
                  <a:lnTo>
                    <a:pt x="13009" y="1435"/>
                  </a:lnTo>
                  <a:cubicBezTo>
                    <a:pt x="13029" y="1456"/>
                    <a:pt x="13029" y="1476"/>
                    <a:pt x="13029" y="1497"/>
                  </a:cubicBezTo>
                  <a:lnTo>
                    <a:pt x="12988" y="1804"/>
                  </a:lnTo>
                  <a:lnTo>
                    <a:pt x="13603" y="2389"/>
                  </a:lnTo>
                  <a:cubicBezTo>
                    <a:pt x="13624" y="2410"/>
                    <a:pt x="13634" y="2430"/>
                    <a:pt x="13624" y="2460"/>
                  </a:cubicBezTo>
                  <a:lnTo>
                    <a:pt x="13603" y="2645"/>
                  </a:lnTo>
                  <a:cubicBezTo>
                    <a:pt x="13593" y="2686"/>
                    <a:pt x="13552" y="2727"/>
                    <a:pt x="13501" y="2717"/>
                  </a:cubicBezTo>
                  <a:lnTo>
                    <a:pt x="13029" y="2665"/>
                  </a:lnTo>
                  <a:lnTo>
                    <a:pt x="12722" y="3066"/>
                  </a:lnTo>
                  <a:lnTo>
                    <a:pt x="12722" y="3496"/>
                  </a:lnTo>
                  <a:cubicBezTo>
                    <a:pt x="12722" y="3506"/>
                    <a:pt x="12722" y="3517"/>
                    <a:pt x="12711" y="3537"/>
                  </a:cubicBezTo>
                  <a:lnTo>
                    <a:pt x="12445" y="4152"/>
                  </a:lnTo>
                  <a:cubicBezTo>
                    <a:pt x="12435" y="4162"/>
                    <a:pt x="12435" y="4173"/>
                    <a:pt x="12424" y="4182"/>
                  </a:cubicBezTo>
                  <a:lnTo>
                    <a:pt x="12076" y="4521"/>
                  </a:lnTo>
                  <a:lnTo>
                    <a:pt x="12137" y="4972"/>
                  </a:lnTo>
                  <a:cubicBezTo>
                    <a:pt x="12137" y="4993"/>
                    <a:pt x="12137" y="5002"/>
                    <a:pt x="12127" y="5023"/>
                  </a:cubicBezTo>
                  <a:lnTo>
                    <a:pt x="11799" y="5731"/>
                  </a:lnTo>
                  <a:cubicBezTo>
                    <a:pt x="11799" y="5741"/>
                    <a:pt x="11789" y="5751"/>
                    <a:pt x="11768" y="5761"/>
                  </a:cubicBezTo>
                  <a:lnTo>
                    <a:pt x="11307" y="6089"/>
                  </a:lnTo>
                  <a:cubicBezTo>
                    <a:pt x="11287" y="6100"/>
                    <a:pt x="11276" y="6110"/>
                    <a:pt x="11256" y="6110"/>
                  </a:cubicBezTo>
                  <a:lnTo>
                    <a:pt x="10979" y="6110"/>
                  </a:lnTo>
                  <a:cubicBezTo>
                    <a:pt x="10938" y="6110"/>
                    <a:pt x="10897" y="6079"/>
                    <a:pt x="10897" y="6038"/>
                  </a:cubicBezTo>
                  <a:lnTo>
                    <a:pt x="10856" y="5854"/>
                  </a:lnTo>
                  <a:lnTo>
                    <a:pt x="10774" y="5700"/>
                  </a:lnTo>
                  <a:lnTo>
                    <a:pt x="10385" y="5679"/>
                  </a:lnTo>
                  <a:cubicBezTo>
                    <a:pt x="10354" y="5679"/>
                    <a:pt x="10323" y="5659"/>
                    <a:pt x="10313" y="5638"/>
                  </a:cubicBezTo>
                  <a:lnTo>
                    <a:pt x="10251" y="5546"/>
                  </a:lnTo>
                  <a:lnTo>
                    <a:pt x="9954" y="5433"/>
                  </a:lnTo>
                  <a:lnTo>
                    <a:pt x="9923" y="5526"/>
                  </a:lnTo>
                  <a:cubicBezTo>
                    <a:pt x="9913" y="5556"/>
                    <a:pt x="9893" y="5577"/>
                    <a:pt x="9862" y="5587"/>
                  </a:cubicBezTo>
                  <a:lnTo>
                    <a:pt x="9237" y="5720"/>
                  </a:lnTo>
                  <a:cubicBezTo>
                    <a:pt x="9206" y="5731"/>
                    <a:pt x="9185" y="5720"/>
                    <a:pt x="9165" y="5710"/>
                  </a:cubicBezTo>
                  <a:cubicBezTo>
                    <a:pt x="9144" y="5690"/>
                    <a:pt x="9134" y="5669"/>
                    <a:pt x="9124" y="5649"/>
                  </a:cubicBezTo>
                  <a:lnTo>
                    <a:pt x="9083" y="5351"/>
                  </a:lnTo>
                  <a:lnTo>
                    <a:pt x="8396" y="5351"/>
                  </a:lnTo>
                  <a:cubicBezTo>
                    <a:pt x="8365" y="5351"/>
                    <a:pt x="8335" y="5330"/>
                    <a:pt x="8314" y="5300"/>
                  </a:cubicBezTo>
                  <a:lnTo>
                    <a:pt x="8109" y="4859"/>
                  </a:lnTo>
                  <a:lnTo>
                    <a:pt x="8109" y="4838"/>
                  </a:lnTo>
                  <a:lnTo>
                    <a:pt x="7976" y="3895"/>
                  </a:lnTo>
                  <a:lnTo>
                    <a:pt x="7597" y="3567"/>
                  </a:lnTo>
                  <a:cubicBezTo>
                    <a:pt x="7576" y="3558"/>
                    <a:pt x="7566" y="3526"/>
                    <a:pt x="7566" y="3496"/>
                  </a:cubicBezTo>
                  <a:lnTo>
                    <a:pt x="7576" y="3321"/>
                  </a:lnTo>
                  <a:lnTo>
                    <a:pt x="7340" y="2471"/>
                  </a:lnTo>
                  <a:cubicBezTo>
                    <a:pt x="7330" y="2451"/>
                    <a:pt x="7340" y="2419"/>
                    <a:pt x="7361" y="2399"/>
                  </a:cubicBezTo>
                  <a:cubicBezTo>
                    <a:pt x="7361" y="2389"/>
                    <a:pt x="7361" y="2389"/>
                    <a:pt x="7371" y="2378"/>
                  </a:cubicBezTo>
                  <a:cubicBezTo>
                    <a:pt x="7371" y="2378"/>
                    <a:pt x="7381" y="2369"/>
                    <a:pt x="7381" y="2358"/>
                  </a:cubicBezTo>
                  <a:cubicBezTo>
                    <a:pt x="7402" y="2328"/>
                    <a:pt x="7422" y="2287"/>
                    <a:pt x="7443" y="2255"/>
                  </a:cubicBezTo>
                  <a:cubicBezTo>
                    <a:pt x="7545" y="2082"/>
                    <a:pt x="7638" y="1897"/>
                    <a:pt x="7740" y="1722"/>
                  </a:cubicBezTo>
                  <a:cubicBezTo>
                    <a:pt x="7750" y="1692"/>
                    <a:pt x="7781" y="1672"/>
                    <a:pt x="7812" y="1672"/>
                  </a:cubicBezTo>
                  <a:cubicBezTo>
                    <a:pt x="7843" y="1672"/>
                    <a:pt x="7873" y="1681"/>
                    <a:pt x="7894" y="1713"/>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3042;p57">
              <a:extLst>
                <a:ext uri="{FF2B5EF4-FFF2-40B4-BE49-F238E27FC236}">
                  <a16:creationId xmlns:a16="http://schemas.microsoft.com/office/drawing/2014/main" id="{FE9A09D6-9012-CAC4-63D1-842513CBFB61}"/>
                </a:ext>
              </a:extLst>
            </p:cNvPr>
            <p:cNvSpPr/>
            <p:nvPr/>
          </p:nvSpPr>
          <p:spPr>
            <a:xfrm>
              <a:off x="2638481" y="1349709"/>
              <a:ext cx="3879959" cy="1751937"/>
            </a:xfrm>
            <a:custGeom>
              <a:avLst/>
              <a:gdLst/>
              <a:ahLst/>
              <a:cxnLst/>
              <a:rect l="l" t="t" r="r" b="b"/>
              <a:pathLst>
                <a:path w="24612" h="11113" extrusionOk="0">
                  <a:moveTo>
                    <a:pt x="11143" y="10087"/>
                  </a:moveTo>
                  <a:cubicBezTo>
                    <a:pt x="11071" y="10036"/>
                    <a:pt x="11030" y="9954"/>
                    <a:pt x="11020" y="9851"/>
                  </a:cubicBezTo>
                  <a:lnTo>
                    <a:pt x="11020" y="9841"/>
                  </a:lnTo>
                  <a:cubicBezTo>
                    <a:pt x="10979" y="9831"/>
                    <a:pt x="10938" y="9831"/>
                    <a:pt x="10897" y="9821"/>
                  </a:cubicBezTo>
                  <a:lnTo>
                    <a:pt x="10466" y="9841"/>
                  </a:lnTo>
                  <a:cubicBezTo>
                    <a:pt x="10343" y="9851"/>
                    <a:pt x="10230" y="9790"/>
                    <a:pt x="10169" y="9677"/>
                  </a:cubicBezTo>
                  <a:lnTo>
                    <a:pt x="9995" y="9339"/>
                  </a:lnTo>
                  <a:lnTo>
                    <a:pt x="9841" y="9318"/>
                  </a:lnTo>
                  <a:cubicBezTo>
                    <a:pt x="9779" y="9308"/>
                    <a:pt x="9718" y="9288"/>
                    <a:pt x="9667" y="9236"/>
                  </a:cubicBezTo>
                  <a:lnTo>
                    <a:pt x="9533" y="9113"/>
                  </a:lnTo>
                  <a:lnTo>
                    <a:pt x="9359" y="9113"/>
                  </a:lnTo>
                  <a:cubicBezTo>
                    <a:pt x="9267" y="9124"/>
                    <a:pt x="9175" y="9083"/>
                    <a:pt x="9113" y="9011"/>
                  </a:cubicBezTo>
                  <a:lnTo>
                    <a:pt x="8990" y="9226"/>
                  </a:lnTo>
                  <a:cubicBezTo>
                    <a:pt x="8918" y="9329"/>
                    <a:pt x="8806" y="9390"/>
                    <a:pt x="8683" y="9370"/>
                  </a:cubicBezTo>
                  <a:lnTo>
                    <a:pt x="8437" y="9349"/>
                  </a:lnTo>
                  <a:cubicBezTo>
                    <a:pt x="8365" y="9339"/>
                    <a:pt x="8303" y="9318"/>
                    <a:pt x="8252" y="9277"/>
                  </a:cubicBezTo>
                  <a:lnTo>
                    <a:pt x="8232" y="9247"/>
                  </a:lnTo>
                  <a:lnTo>
                    <a:pt x="7822" y="9226"/>
                  </a:lnTo>
                  <a:cubicBezTo>
                    <a:pt x="7699" y="9226"/>
                    <a:pt x="7596" y="9154"/>
                    <a:pt x="7545" y="9042"/>
                  </a:cubicBezTo>
                  <a:cubicBezTo>
                    <a:pt x="7535" y="9011"/>
                    <a:pt x="7504" y="8970"/>
                    <a:pt x="7483" y="8939"/>
                  </a:cubicBezTo>
                  <a:cubicBezTo>
                    <a:pt x="7453" y="8908"/>
                    <a:pt x="7401" y="8847"/>
                    <a:pt x="7360" y="8826"/>
                  </a:cubicBezTo>
                  <a:cubicBezTo>
                    <a:pt x="7309" y="8826"/>
                    <a:pt x="7268" y="8816"/>
                    <a:pt x="7217" y="8806"/>
                  </a:cubicBezTo>
                  <a:cubicBezTo>
                    <a:pt x="7166" y="8796"/>
                    <a:pt x="7114" y="8796"/>
                    <a:pt x="7063" y="8785"/>
                  </a:cubicBezTo>
                  <a:lnTo>
                    <a:pt x="7053" y="8785"/>
                  </a:lnTo>
                  <a:lnTo>
                    <a:pt x="6284" y="8632"/>
                  </a:lnTo>
                  <a:lnTo>
                    <a:pt x="6223" y="8755"/>
                  </a:lnTo>
                  <a:lnTo>
                    <a:pt x="6530" y="8888"/>
                  </a:lnTo>
                  <a:cubicBezTo>
                    <a:pt x="6612" y="8929"/>
                    <a:pt x="6674" y="9001"/>
                    <a:pt x="6694" y="9083"/>
                  </a:cubicBezTo>
                  <a:cubicBezTo>
                    <a:pt x="6704" y="9113"/>
                    <a:pt x="6715" y="9154"/>
                    <a:pt x="6704" y="9175"/>
                  </a:cubicBezTo>
                  <a:lnTo>
                    <a:pt x="7647" y="9503"/>
                  </a:lnTo>
                  <a:lnTo>
                    <a:pt x="7996" y="9400"/>
                  </a:lnTo>
                  <a:cubicBezTo>
                    <a:pt x="8047" y="9390"/>
                    <a:pt x="8088" y="9390"/>
                    <a:pt x="8129" y="9400"/>
                  </a:cubicBezTo>
                  <a:lnTo>
                    <a:pt x="8631" y="9482"/>
                  </a:lnTo>
                  <a:cubicBezTo>
                    <a:pt x="8683" y="9482"/>
                    <a:pt x="8724" y="9503"/>
                    <a:pt x="8765" y="9534"/>
                  </a:cubicBezTo>
                  <a:lnTo>
                    <a:pt x="9123" y="9780"/>
                  </a:lnTo>
                  <a:cubicBezTo>
                    <a:pt x="9277" y="9810"/>
                    <a:pt x="9421" y="9831"/>
                    <a:pt x="9574" y="9851"/>
                  </a:cubicBezTo>
                  <a:cubicBezTo>
                    <a:pt x="9677" y="9862"/>
                    <a:pt x="9790" y="9882"/>
                    <a:pt x="9892" y="9892"/>
                  </a:cubicBezTo>
                  <a:cubicBezTo>
                    <a:pt x="9933" y="9892"/>
                    <a:pt x="9964" y="9903"/>
                    <a:pt x="10005" y="9903"/>
                  </a:cubicBezTo>
                  <a:lnTo>
                    <a:pt x="10036" y="9903"/>
                  </a:lnTo>
                  <a:cubicBezTo>
                    <a:pt x="10087" y="9903"/>
                    <a:pt x="10138" y="9913"/>
                    <a:pt x="10189" y="9913"/>
                  </a:cubicBezTo>
                  <a:cubicBezTo>
                    <a:pt x="10261" y="9913"/>
                    <a:pt x="10333" y="9923"/>
                    <a:pt x="10405" y="9933"/>
                  </a:cubicBezTo>
                  <a:cubicBezTo>
                    <a:pt x="10517" y="9944"/>
                    <a:pt x="10620" y="9954"/>
                    <a:pt x="10733" y="9964"/>
                  </a:cubicBezTo>
                  <a:cubicBezTo>
                    <a:pt x="10763" y="9964"/>
                    <a:pt x="10784" y="9974"/>
                    <a:pt x="10804" y="9974"/>
                  </a:cubicBezTo>
                  <a:lnTo>
                    <a:pt x="11143" y="10097"/>
                  </a:lnTo>
                  <a:close/>
                  <a:moveTo>
                    <a:pt x="12465" y="10374"/>
                  </a:moveTo>
                  <a:lnTo>
                    <a:pt x="12496" y="10384"/>
                  </a:lnTo>
                  <a:lnTo>
                    <a:pt x="12619" y="10374"/>
                  </a:lnTo>
                  <a:lnTo>
                    <a:pt x="12588" y="10343"/>
                  </a:lnTo>
                  <a:lnTo>
                    <a:pt x="12547" y="10343"/>
                  </a:lnTo>
                  <a:cubicBezTo>
                    <a:pt x="12526" y="10354"/>
                    <a:pt x="12496" y="10364"/>
                    <a:pt x="12465" y="10374"/>
                  </a:cubicBezTo>
                  <a:close/>
                  <a:moveTo>
                    <a:pt x="3168" y="5115"/>
                  </a:moveTo>
                  <a:cubicBezTo>
                    <a:pt x="3435" y="5393"/>
                    <a:pt x="3711" y="5669"/>
                    <a:pt x="3977" y="5946"/>
                  </a:cubicBezTo>
                  <a:cubicBezTo>
                    <a:pt x="4152" y="6120"/>
                    <a:pt x="4326" y="6295"/>
                    <a:pt x="4510" y="6469"/>
                  </a:cubicBezTo>
                  <a:cubicBezTo>
                    <a:pt x="4572" y="6530"/>
                    <a:pt x="4633" y="6602"/>
                    <a:pt x="4706" y="6664"/>
                  </a:cubicBezTo>
                  <a:cubicBezTo>
                    <a:pt x="4736" y="6694"/>
                    <a:pt x="4767" y="6725"/>
                    <a:pt x="4808" y="6756"/>
                  </a:cubicBezTo>
                  <a:cubicBezTo>
                    <a:pt x="4890" y="6817"/>
                    <a:pt x="4972" y="6889"/>
                    <a:pt x="5043" y="6971"/>
                  </a:cubicBezTo>
                  <a:lnTo>
                    <a:pt x="5054" y="6981"/>
                  </a:lnTo>
                  <a:lnTo>
                    <a:pt x="5371" y="6951"/>
                  </a:lnTo>
                  <a:lnTo>
                    <a:pt x="5474" y="5772"/>
                  </a:lnTo>
                  <a:cubicBezTo>
                    <a:pt x="5474" y="5751"/>
                    <a:pt x="5474" y="5731"/>
                    <a:pt x="5485" y="5710"/>
                  </a:cubicBezTo>
                  <a:lnTo>
                    <a:pt x="5515" y="5598"/>
                  </a:lnTo>
                  <a:lnTo>
                    <a:pt x="5351" y="5362"/>
                  </a:lnTo>
                  <a:lnTo>
                    <a:pt x="5207" y="5362"/>
                  </a:lnTo>
                  <a:cubicBezTo>
                    <a:pt x="5064" y="5362"/>
                    <a:pt x="4941" y="5270"/>
                    <a:pt x="4900" y="5126"/>
                  </a:cubicBezTo>
                  <a:lnTo>
                    <a:pt x="4890" y="5074"/>
                  </a:lnTo>
                  <a:lnTo>
                    <a:pt x="4879" y="5074"/>
                  </a:lnTo>
                  <a:cubicBezTo>
                    <a:pt x="4797" y="5024"/>
                    <a:pt x="4747" y="4951"/>
                    <a:pt x="4726" y="4860"/>
                  </a:cubicBezTo>
                  <a:lnTo>
                    <a:pt x="4665" y="4562"/>
                  </a:lnTo>
                  <a:lnTo>
                    <a:pt x="4551" y="4562"/>
                  </a:lnTo>
                  <a:cubicBezTo>
                    <a:pt x="4449" y="4562"/>
                    <a:pt x="4367" y="4532"/>
                    <a:pt x="4305" y="4459"/>
                  </a:cubicBezTo>
                  <a:lnTo>
                    <a:pt x="4152" y="4286"/>
                  </a:lnTo>
                  <a:cubicBezTo>
                    <a:pt x="4050" y="4163"/>
                    <a:pt x="4039" y="3999"/>
                    <a:pt x="4141" y="3876"/>
                  </a:cubicBezTo>
                  <a:lnTo>
                    <a:pt x="4152" y="3865"/>
                  </a:lnTo>
                  <a:cubicBezTo>
                    <a:pt x="4121" y="3773"/>
                    <a:pt x="4132" y="3680"/>
                    <a:pt x="4182" y="3598"/>
                  </a:cubicBezTo>
                  <a:lnTo>
                    <a:pt x="4111" y="3496"/>
                  </a:lnTo>
                  <a:lnTo>
                    <a:pt x="3834" y="3199"/>
                  </a:lnTo>
                  <a:lnTo>
                    <a:pt x="3496" y="3056"/>
                  </a:lnTo>
                  <a:cubicBezTo>
                    <a:pt x="3465" y="3045"/>
                    <a:pt x="3444" y="3035"/>
                    <a:pt x="3424" y="3024"/>
                  </a:cubicBezTo>
                  <a:lnTo>
                    <a:pt x="3096" y="2769"/>
                  </a:lnTo>
                  <a:lnTo>
                    <a:pt x="2963" y="2676"/>
                  </a:lnTo>
                  <a:cubicBezTo>
                    <a:pt x="2932" y="2655"/>
                    <a:pt x="2911" y="2635"/>
                    <a:pt x="2891" y="2605"/>
                  </a:cubicBezTo>
                  <a:lnTo>
                    <a:pt x="2829" y="2532"/>
                  </a:lnTo>
                  <a:lnTo>
                    <a:pt x="2809" y="2512"/>
                  </a:lnTo>
                  <a:cubicBezTo>
                    <a:pt x="2686" y="2543"/>
                    <a:pt x="2563" y="2512"/>
                    <a:pt x="2492" y="2409"/>
                  </a:cubicBezTo>
                  <a:lnTo>
                    <a:pt x="1918" y="1733"/>
                  </a:lnTo>
                  <a:lnTo>
                    <a:pt x="1610" y="1589"/>
                  </a:lnTo>
                  <a:cubicBezTo>
                    <a:pt x="1558" y="1569"/>
                    <a:pt x="1508" y="1539"/>
                    <a:pt x="1476" y="1487"/>
                  </a:cubicBezTo>
                  <a:lnTo>
                    <a:pt x="1087" y="924"/>
                  </a:lnTo>
                  <a:cubicBezTo>
                    <a:pt x="1066" y="892"/>
                    <a:pt x="1057" y="872"/>
                    <a:pt x="1046" y="842"/>
                  </a:cubicBezTo>
                  <a:lnTo>
                    <a:pt x="1016" y="728"/>
                  </a:lnTo>
                  <a:lnTo>
                    <a:pt x="954" y="678"/>
                  </a:lnTo>
                  <a:lnTo>
                    <a:pt x="339" y="667"/>
                  </a:lnTo>
                  <a:cubicBezTo>
                    <a:pt x="246" y="667"/>
                    <a:pt x="175" y="626"/>
                    <a:pt x="113" y="564"/>
                  </a:cubicBezTo>
                  <a:cubicBezTo>
                    <a:pt x="72" y="564"/>
                    <a:pt x="41" y="554"/>
                    <a:pt x="0" y="544"/>
                  </a:cubicBezTo>
                  <a:lnTo>
                    <a:pt x="554" y="1138"/>
                  </a:lnTo>
                  <a:lnTo>
                    <a:pt x="595" y="1138"/>
                  </a:lnTo>
                  <a:cubicBezTo>
                    <a:pt x="718" y="1138"/>
                    <a:pt x="820" y="1211"/>
                    <a:pt x="872" y="1323"/>
                  </a:cubicBezTo>
                  <a:lnTo>
                    <a:pt x="1036" y="1682"/>
                  </a:lnTo>
                  <a:cubicBezTo>
                    <a:pt x="1169" y="1703"/>
                    <a:pt x="1271" y="1815"/>
                    <a:pt x="1292" y="1949"/>
                  </a:cubicBezTo>
                  <a:lnTo>
                    <a:pt x="1303" y="2020"/>
                  </a:lnTo>
                  <a:lnTo>
                    <a:pt x="1836" y="2348"/>
                  </a:lnTo>
                  <a:cubicBezTo>
                    <a:pt x="1907" y="2400"/>
                    <a:pt x="1959" y="2461"/>
                    <a:pt x="1979" y="2553"/>
                  </a:cubicBezTo>
                  <a:lnTo>
                    <a:pt x="2132" y="3261"/>
                  </a:lnTo>
                  <a:lnTo>
                    <a:pt x="2307" y="3434"/>
                  </a:lnTo>
                  <a:cubicBezTo>
                    <a:pt x="2358" y="3486"/>
                    <a:pt x="2399" y="3527"/>
                    <a:pt x="2440" y="3578"/>
                  </a:cubicBezTo>
                  <a:cubicBezTo>
                    <a:pt x="2481" y="3609"/>
                    <a:pt x="2512" y="3650"/>
                    <a:pt x="2542" y="3701"/>
                  </a:cubicBezTo>
                  <a:cubicBezTo>
                    <a:pt x="2553" y="3712"/>
                    <a:pt x="2553" y="3721"/>
                    <a:pt x="2563" y="3742"/>
                  </a:cubicBezTo>
                  <a:cubicBezTo>
                    <a:pt x="2574" y="3762"/>
                    <a:pt x="2583" y="3773"/>
                    <a:pt x="2583" y="3794"/>
                  </a:cubicBezTo>
                  <a:lnTo>
                    <a:pt x="2645" y="3917"/>
                  </a:lnTo>
                  <a:lnTo>
                    <a:pt x="2829" y="4286"/>
                  </a:lnTo>
                  <a:lnTo>
                    <a:pt x="2984" y="4623"/>
                  </a:lnTo>
                  <a:cubicBezTo>
                    <a:pt x="3004" y="4675"/>
                    <a:pt x="3014" y="4716"/>
                    <a:pt x="3034" y="4767"/>
                  </a:cubicBezTo>
                  <a:cubicBezTo>
                    <a:pt x="3055" y="4798"/>
                    <a:pt x="3066" y="4839"/>
                    <a:pt x="3075" y="4880"/>
                  </a:cubicBezTo>
                  <a:cubicBezTo>
                    <a:pt x="3096" y="4951"/>
                    <a:pt x="3127" y="5044"/>
                    <a:pt x="3168" y="5115"/>
                  </a:cubicBezTo>
                  <a:close/>
                  <a:moveTo>
                    <a:pt x="16862" y="10415"/>
                  </a:moveTo>
                  <a:cubicBezTo>
                    <a:pt x="16821" y="10425"/>
                    <a:pt x="16770" y="10436"/>
                    <a:pt x="16729" y="10436"/>
                  </a:cubicBezTo>
                  <a:cubicBezTo>
                    <a:pt x="16657" y="10456"/>
                    <a:pt x="16606" y="10497"/>
                    <a:pt x="16565" y="10548"/>
                  </a:cubicBezTo>
                  <a:close/>
                  <a:moveTo>
                    <a:pt x="16360" y="10846"/>
                  </a:moveTo>
                  <a:cubicBezTo>
                    <a:pt x="16329" y="10866"/>
                    <a:pt x="16309" y="10887"/>
                    <a:pt x="16278" y="10907"/>
                  </a:cubicBezTo>
                  <a:cubicBezTo>
                    <a:pt x="16247" y="10917"/>
                    <a:pt x="16206" y="10928"/>
                    <a:pt x="16175" y="10948"/>
                  </a:cubicBezTo>
                  <a:cubicBezTo>
                    <a:pt x="16124" y="10958"/>
                    <a:pt x="16073" y="10979"/>
                    <a:pt x="16022" y="10989"/>
                  </a:cubicBezTo>
                  <a:cubicBezTo>
                    <a:pt x="15991" y="10999"/>
                    <a:pt x="15970" y="11010"/>
                    <a:pt x="15940" y="11020"/>
                  </a:cubicBezTo>
                  <a:lnTo>
                    <a:pt x="15940" y="11112"/>
                  </a:lnTo>
                  <a:lnTo>
                    <a:pt x="16350" y="10876"/>
                  </a:lnTo>
                  <a:close/>
                  <a:moveTo>
                    <a:pt x="19353" y="6120"/>
                  </a:moveTo>
                  <a:cubicBezTo>
                    <a:pt x="19364" y="6141"/>
                    <a:pt x="19384" y="6151"/>
                    <a:pt x="19405" y="6172"/>
                  </a:cubicBezTo>
                  <a:cubicBezTo>
                    <a:pt x="19405" y="6172"/>
                    <a:pt x="19414" y="6172"/>
                    <a:pt x="19414" y="6182"/>
                  </a:cubicBezTo>
                  <a:lnTo>
                    <a:pt x="19425" y="6172"/>
                  </a:lnTo>
                  <a:lnTo>
                    <a:pt x="19373" y="6110"/>
                  </a:lnTo>
                  <a:cubicBezTo>
                    <a:pt x="19364" y="6110"/>
                    <a:pt x="19364" y="6110"/>
                    <a:pt x="19353" y="6120"/>
                  </a:cubicBezTo>
                  <a:close/>
                  <a:moveTo>
                    <a:pt x="20644" y="5106"/>
                  </a:moveTo>
                  <a:cubicBezTo>
                    <a:pt x="20573" y="5156"/>
                    <a:pt x="20491" y="5167"/>
                    <a:pt x="20398" y="5147"/>
                  </a:cubicBezTo>
                  <a:cubicBezTo>
                    <a:pt x="20398" y="5147"/>
                    <a:pt x="20389" y="5136"/>
                    <a:pt x="20378" y="5136"/>
                  </a:cubicBezTo>
                  <a:cubicBezTo>
                    <a:pt x="20357" y="5136"/>
                    <a:pt x="20337" y="5126"/>
                    <a:pt x="20327" y="5126"/>
                  </a:cubicBezTo>
                  <a:cubicBezTo>
                    <a:pt x="20307" y="5126"/>
                    <a:pt x="20296" y="5136"/>
                    <a:pt x="20286" y="5147"/>
                  </a:cubicBezTo>
                  <a:cubicBezTo>
                    <a:pt x="20245" y="5167"/>
                    <a:pt x="20214" y="5188"/>
                    <a:pt x="20173" y="5208"/>
                  </a:cubicBezTo>
                  <a:cubicBezTo>
                    <a:pt x="20152" y="5229"/>
                    <a:pt x="20122" y="5238"/>
                    <a:pt x="20091" y="5249"/>
                  </a:cubicBezTo>
                  <a:lnTo>
                    <a:pt x="20184" y="5372"/>
                  </a:lnTo>
                  <a:cubicBezTo>
                    <a:pt x="20214" y="5403"/>
                    <a:pt x="20234" y="5444"/>
                    <a:pt x="20245" y="5485"/>
                  </a:cubicBezTo>
                  <a:cubicBezTo>
                    <a:pt x="20296" y="5413"/>
                    <a:pt x="20378" y="5372"/>
                    <a:pt x="20480" y="5362"/>
                  </a:cubicBezTo>
                  <a:cubicBezTo>
                    <a:pt x="20614" y="5362"/>
                    <a:pt x="20737" y="5434"/>
                    <a:pt x="20788" y="5557"/>
                  </a:cubicBezTo>
                  <a:lnTo>
                    <a:pt x="20808" y="5608"/>
                  </a:lnTo>
                  <a:lnTo>
                    <a:pt x="20952" y="5700"/>
                  </a:lnTo>
                  <a:cubicBezTo>
                    <a:pt x="20993" y="5700"/>
                    <a:pt x="21045" y="5710"/>
                    <a:pt x="21086" y="5710"/>
                  </a:cubicBezTo>
                  <a:cubicBezTo>
                    <a:pt x="21136" y="5721"/>
                    <a:pt x="21188" y="5731"/>
                    <a:pt x="21239" y="5751"/>
                  </a:cubicBezTo>
                  <a:cubicBezTo>
                    <a:pt x="21270" y="5772"/>
                    <a:pt x="21311" y="5792"/>
                    <a:pt x="21332" y="5823"/>
                  </a:cubicBezTo>
                  <a:cubicBezTo>
                    <a:pt x="21393" y="5885"/>
                    <a:pt x="21546" y="6038"/>
                    <a:pt x="21628" y="6059"/>
                  </a:cubicBezTo>
                  <a:cubicBezTo>
                    <a:pt x="21833" y="6110"/>
                    <a:pt x="22049" y="6172"/>
                    <a:pt x="22254" y="6233"/>
                  </a:cubicBezTo>
                  <a:lnTo>
                    <a:pt x="22654" y="6356"/>
                  </a:lnTo>
                  <a:lnTo>
                    <a:pt x="22808" y="6418"/>
                  </a:lnTo>
                  <a:cubicBezTo>
                    <a:pt x="22859" y="6428"/>
                    <a:pt x="22900" y="6448"/>
                    <a:pt x="22941" y="6479"/>
                  </a:cubicBezTo>
                  <a:lnTo>
                    <a:pt x="23064" y="6571"/>
                  </a:lnTo>
                  <a:cubicBezTo>
                    <a:pt x="23146" y="6633"/>
                    <a:pt x="23218" y="6694"/>
                    <a:pt x="23300" y="6756"/>
                  </a:cubicBezTo>
                  <a:cubicBezTo>
                    <a:pt x="23361" y="6807"/>
                    <a:pt x="23423" y="6858"/>
                    <a:pt x="23484" y="6920"/>
                  </a:cubicBezTo>
                  <a:cubicBezTo>
                    <a:pt x="23556" y="7002"/>
                    <a:pt x="23628" y="7104"/>
                    <a:pt x="23638" y="7207"/>
                  </a:cubicBezTo>
                  <a:lnTo>
                    <a:pt x="23669" y="7330"/>
                  </a:lnTo>
                  <a:cubicBezTo>
                    <a:pt x="23689" y="7402"/>
                    <a:pt x="23720" y="7473"/>
                    <a:pt x="23740" y="7545"/>
                  </a:cubicBezTo>
                  <a:cubicBezTo>
                    <a:pt x="23761" y="7627"/>
                    <a:pt x="23792" y="7709"/>
                    <a:pt x="23812" y="7781"/>
                  </a:cubicBezTo>
                  <a:cubicBezTo>
                    <a:pt x="23822" y="7812"/>
                    <a:pt x="23833" y="7842"/>
                    <a:pt x="23843" y="7883"/>
                  </a:cubicBezTo>
                  <a:cubicBezTo>
                    <a:pt x="23843" y="7904"/>
                    <a:pt x="23853" y="7924"/>
                    <a:pt x="23853" y="7955"/>
                  </a:cubicBezTo>
                  <a:cubicBezTo>
                    <a:pt x="23863" y="7965"/>
                    <a:pt x="23863" y="7965"/>
                    <a:pt x="23863" y="7976"/>
                  </a:cubicBezTo>
                  <a:cubicBezTo>
                    <a:pt x="23863" y="7996"/>
                    <a:pt x="23874" y="8027"/>
                    <a:pt x="23874" y="8047"/>
                  </a:cubicBezTo>
                  <a:cubicBezTo>
                    <a:pt x="23884" y="8068"/>
                    <a:pt x="23884" y="8099"/>
                    <a:pt x="23894" y="8119"/>
                  </a:cubicBezTo>
                  <a:cubicBezTo>
                    <a:pt x="23915" y="8222"/>
                    <a:pt x="23894" y="8324"/>
                    <a:pt x="23822" y="8396"/>
                  </a:cubicBezTo>
                  <a:cubicBezTo>
                    <a:pt x="23761" y="8478"/>
                    <a:pt x="23658" y="8519"/>
                    <a:pt x="23556" y="8509"/>
                  </a:cubicBezTo>
                  <a:cubicBezTo>
                    <a:pt x="23525" y="8509"/>
                    <a:pt x="23474" y="8519"/>
                    <a:pt x="23443" y="8519"/>
                  </a:cubicBezTo>
                  <a:lnTo>
                    <a:pt x="23412" y="8519"/>
                  </a:lnTo>
                  <a:lnTo>
                    <a:pt x="23402" y="8570"/>
                  </a:lnTo>
                  <a:lnTo>
                    <a:pt x="23751" y="8488"/>
                  </a:lnTo>
                  <a:lnTo>
                    <a:pt x="23812" y="8488"/>
                  </a:lnTo>
                  <a:lnTo>
                    <a:pt x="24263" y="8478"/>
                  </a:lnTo>
                  <a:cubicBezTo>
                    <a:pt x="24376" y="8478"/>
                    <a:pt x="24468" y="8529"/>
                    <a:pt x="24530" y="8611"/>
                  </a:cubicBezTo>
                  <a:lnTo>
                    <a:pt x="24612" y="8724"/>
                  </a:lnTo>
                  <a:lnTo>
                    <a:pt x="24612" y="5218"/>
                  </a:lnTo>
                  <a:lnTo>
                    <a:pt x="24519" y="5115"/>
                  </a:lnTo>
                  <a:cubicBezTo>
                    <a:pt x="24499" y="5106"/>
                    <a:pt x="24489" y="5085"/>
                    <a:pt x="24478" y="5074"/>
                  </a:cubicBezTo>
                  <a:lnTo>
                    <a:pt x="24478" y="5065"/>
                  </a:lnTo>
                  <a:lnTo>
                    <a:pt x="24120" y="5065"/>
                  </a:lnTo>
                  <a:cubicBezTo>
                    <a:pt x="24068" y="5054"/>
                    <a:pt x="24027" y="5044"/>
                    <a:pt x="23976" y="5024"/>
                  </a:cubicBezTo>
                  <a:lnTo>
                    <a:pt x="23033" y="4511"/>
                  </a:lnTo>
                  <a:lnTo>
                    <a:pt x="22910" y="4603"/>
                  </a:lnTo>
                  <a:cubicBezTo>
                    <a:pt x="22910" y="4726"/>
                    <a:pt x="22828" y="4839"/>
                    <a:pt x="22705" y="4890"/>
                  </a:cubicBezTo>
                  <a:lnTo>
                    <a:pt x="22644" y="4910"/>
                  </a:lnTo>
                  <a:cubicBezTo>
                    <a:pt x="22541" y="4951"/>
                    <a:pt x="22439" y="4931"/>
                    <a:pt x="22346" y="4880"/>
                  </a:cubicBezTo>
                  <a:cubicBezTo>
                    <a:pt x="22346" y="4901"/>
                    <a:pt x="22346" y="4931"/>
                    <a:pt x="22336" y="4962"/>
                  </a:cubicBezTo>
                  <a:lnTo>
                    <a:pt x="22295" y="5115"/>
                  </a:lnTo>
                  <a:cubicBezTo>
                    <a:pt x="22275" y="5188"/>
                    <a:pt x="22234" y="5238"/>
                    <a:pt x="22172" y="5290"/>
                  </a:cubicBezTo>
                  <a:lnTo>
                    <a:pt x="22038" y="5393"/>
                  </a:lnTo>
                  <a:lnTo>
                    <a:pt x="21915" y="5628"/>
                  </a:lnTo>
                  <a:cubicBezTo>
                    <a:pt x="21854" y="5762"/>
                    <a:pt x="21701" y="5833"/>
                    <a:pt x="21546" y="5792"/>
                  </a:cubicBezTo>
                  <a:lnTo>
                    <a:pt x="21259" y="5710"/>
                  </a:lnTo>
                  <a:cubicBezTo>
                    <a:pt x="21229" y="5700"/>
                    <a:pt x="21198" y="5690"/>
                    <a:pt x="21177" y="5669"/>
                  </a:cubicBezTo>
                  <a:cubicBezTo>
                    <a:pt x="21127" y="5639"/>
                    <a:pt x="21075" y="5598"/>
                    <a:pt x="21034" y="5557"/>
                  </a:cubicBezTo>
                  <a:cubicBezTo>
                    <a:pt x="20993" y="5505"/>
                    <a:pt x="20963" y="5454"/>
                    <a:pt x="20952" y="5393"/>
                  </a:cubicBezTo>
                  <a:cubicBezTo>
                    <a:pt x="20952" y="5341"/>
                    <a:pt x="20942" y="5300"/>
                    <a:pt x="20942" y="5249"/>
                  </a:cubicBezTo>
                  <a:cubicBezTo>
                    <a:pt x="20942" y="5238"/>
                    <a:pt x="20942" y="5229"/>
                    <a:pt x="20931" y="5218"/>
                  </a:cubicBezTo>
                  <a:cubicBezTo>
                    <a:pt x="20870" y="5229"/>
                    <a:pt x="20799" y="5218"/>
                    <a:pt x="20726" y="5177"/>
                  </a:cubicBezTo>
                  <a:cubicBezTo>
                    <a:pt x="20696" y="5156"/>
                    <a:pt x="20665" y="5136"/>
                    <a:pt x="20644" y="5106"/>
                  </a:cubicBezTo>
                  <a:close/>
                  <a:moveTo>
                    <a:pt x="20594" y="4480"/>
                  </a:moveTo>
                  <a:cubicBezTo>
                    <a:pt x="20542" y="4459"/>
                    <a:pt x="20491" y="4459"/>
                    <a:pt x="20430" y="4470"/>
                  </a:cubicBezTo>
                  <a:lnTo>
                    <a:pt x="20286" y="4491"/>
                  </a:lnTo>
                  <a:cubicBezTo>
                    <a:pt x="20266" y="4491"/>
                    <a:pt x="20245" y="4500"/>
                    <a:pt x="20234" y="4500"/>
                  </a:cubicBezTo>
                  <a:cubicBezTo>
                    <a:pt x="20214" y="4500"/>
                    <a:pt x="20193" y="4500"/>
                    <a:pt x="20173" y="4511"/>
                  </a:cubicBezTo>
                  <a:lnTo>
                    <a:pt x="19794" y="4573"/>
                  </a:lnTo>
                  <a:lnTo>
                    <a:pt x="19578" y="4254"/>
                  </a:lnTo>
                  <a:cubicBezTo>
                    <a:pt x="19528" y="4172"/>
                    <a:pt x="19446" y="4131"/>
                    <a:pt x="19353" y="4122"/>
                  </a:cubicBezTo>
                  <a:lnTo>
                    <a:pt x="19148" y="4101"/>
                  </a:lnTo>
                  <a:lnTo>
                    <a:pt x="19127" y="4081"/>
                  </a:lnTo>
                  <a:cubicBezTo>
                    <a:pt x="19138" y="4070"/>
                    <a:pt x="19138" y="4049"/>
                    <a:pt x="19148" y="4040"/>
                  </a:cubicBezTo>
                  <a:lnTo>
                    <a:pt x="19332" y="4019"/>
                  </a:lnTo>
                  <a:cubicBezTo>
                    <a:pt x="19405" y="4008"/>
                    <a:pt x="19466" y="3978"/>
                    <a:pt x="19528" y="3926"/>
                  </a:cubicBezTo>
                  <a:lnTo>
                    <a:pt x="19701" y="3742"/>
                  </a:lnTo>
                  <a:lnTo>
                    <a:pt x="19938" y="3762"/>
                  </a:lnTo>
                  <a:lnTo>
                    <a:pt x="20122" y="3906"/>
                  </a:lnTo>
                  <a:cubicBezTo>
                    <a:pt x="20173" y="3958"/>
                    <a:pt x="20234" y="3978"/>
                    <a:pt x="20307" y="3978"/>
                  </a:cubicBezTo>
                  <a:lnTo>
                    <a:pt x="20501" y="3978"/>
                  </a:lnTo>
                  <a:lnTo>
                    <a:pt x="20573" y="4163"/>
                  </a:lnTo>
                  <a:cubicBezTo>
                    <a:pt x="20583" y="4265"/>
                    <a:pt x="20594" y="4377"/>
                    <a:pt x="20594" y="4480"/>
                  </a:cubicBezTo>
                  <a:close/>
                  <a:moveTo>
                    <a:pt x="17938" y="2154"/>
                  </a:moveTo>
                  <a:lnTo>
                    <a:pt x="17990" y="2441"/>
                  </a:lnTo>
                  <a:lnTo>
                    <a:pt x="17990" y="2441"/>
                  </a:lnTo>
                  <a:cubicBezTo>
                    <a:pt x="18031" y="2409"/>
                    <a:pt x="18072" y="2389"/>
                    <a:pt x="18113" y="2389"/>
                  </a:cubicBezTo>
                  <a:cubicBezTo>
                    <a:pt x="18113" y="2338"/>
                    <a:pt x="18123" y="2286"/>
                    <a:pt x="18143" y="2245"/>
                  </a:cubicBezTo>
                  <a:cubicBezTo>
                    <a:pt x="18123" y="2245"/>
                    <a:pt x="18093" y="2236"/>
                    <a:pt x="18072" y="2225"/>
                  </a:cubicBezTo>
                  <a:cubicBezTo>
                    <a:pt x="18020" y="2215"/>
                    <a:pt x="17979" y="2184"/>
                    <a:pt x="17938" y="2154"/>
                  </a:cubicBezTo>
                  <a:close/>
                  <a:moveTo>
                    <a:pt x="13992" y="5987"/>
                  </a:moveTo>
                  <a:lnTo>
                    <a:pt x="13992" y="6028"/>
                  </a:lnTo>
                  <a:lnTo>
                    <a:pt x="14177" y="6049"/>
                  </a:lnTo>
                  <a:lnTo>
                    <a:pt x="14177" y="5546"/>
                  </a:lnTo>
                  <a:lnTo>
                    <a:pt x="14177" y="5044"/>
                  </a:lnTo>
                  <a:lnTo>
                    <a:pt x="14177" y="4880"/>
                  </a:lnTo>
                  <a:lnTo>
                    <a:pt x="14177" y="4849"/>
                  </a:lnTo>
                  <a:cubicBezTo>
                    <a:pt x="14166" y="4839"/>
                    <a:pt x="14166" y="4828"/>
                    <a:pt x="14156" y="4828"/>
                  </a:cubicBezTo>
                  <a:cubicBezTo>
                    <a:pt x="14136" y="4808"/>
                    <a:pt x="14115" y="4778"/>
                    <a:pt x="14095" y="4746"/>
                  </a:cubicBezTo>
                  <a:cubicBezTo>
                    <a:pt x="14105" y="4778"/>
                    <a:pt x="14115" y="4808"/>
                    <a:pt x="14115" y="4839"/>
                  </a:cubicBezTo>
                  <a:cubicBezTo>
                    <a:pt x="14125" y="4890"/>
                    <a:pt x="14125" y="4942"/>
                    <a:pt x="14125" y="4992"/>
                  </a:cubicBezTo>
                  <a:cubicBezTo>
                    <a:pt x="14136" y="5044"/>
                    <a:pt x="14136" y="5095"/>
                    <a:pt x="14136" y="5147"/>
                  </a:cubicBezTo>
                  <a:lnTo>
                    <a:pt x="14136" y="5279"/>
                  </a:lnTo>
                  <a:cubicBezTo>
                    <a:pt x="14125" y="5311"/>
                    <a:pt x="14125" y="5331"/>
                    <a:pt x="14125" y="5362"/>
                  </a:cubicBezTo>
                  <a:lnTo>
                    <a:pt x="14125" y="5505"/>
                  </a:lnTo>
                  <a:lnTo>
                    <a:pt x="14125" y="5721"/>
                  </a:lnTo>
                  <a:cubicBezTo>
                    <a:pt x="14125" y="5823"/>
                    <a:pt x="14095" y="5905"/>
                    <a:pt x="14023" y="5967"/>
                  </a:cubicBezTo>
                  <a:close/>
                  <a:moveTo>
                    <a:pt x="14084" y="4716"/>
                  </a:moveTo>
                  <a:cubicBezTo>
                    <a:pt x="14064" y="4675"/>
                    <a:pt x="14033" y="4644"/>
                    <a:pt x="13992" y="4614"/>
                  </a:cubicBezTo>
                  <a:cubicBezTo>
                    <a:pt x="13920" y="4552"/>
                    <a:pt x="13838" y="4532"/>
                    <a:pt x="13746" y="4552"/>
                  </a:cubicBezTo>
                  <a:cubicBezTo>
                    <a:pt x="13736" y="4552"/>
                    <a:pt x="13715" y="4552"/>
                    <a:pt x="13705" y="4562"/>
                  </a:cubicBezTo>
                  <a:lnTo>
                    <a:pt x="13674" y="4500"/>
                  </a:lnTo>
                  <a:lnTo>
                    <a:pt x="13736" y="4275"/>
                  </a:lnTo>
                  <a:cubicBezTo>
                    <a:pt x="13767" y="4172"/>
                    <a:pt x="13808" y="4070"/>
                    <a:pt x="13838" y="3978"/>
                  </a:cubicBezTo>
                  <a:cubicBezTo>
                    <a:pt x="13859" y="3906"/>
                    <a:pt x="13890" y="3844"/>
                    <a:pt x="13910" y="3783"/>
                  </a:cubicBezTo>
                  <a:cubicBezTo>
                    <a:pt x="13920" y="3732"/>
                    <a:pt x="13941" y="3691"/>
                    <a:pt x="13951" y="3639"/>
                  </a:cubicBezTo>
                  <a:lnTo>
                    <a:pt x="13951" y="3568"/>
                  </a:lnTo>
                  <a:cubicBezTo>
                    <a:pt x="13951" y="3527"/>
                    <a:pt x="13941" y="3496"/>
                    <a:pt x="13941" y="3455"/>
                  </a:cubicBezTo>
                  <a:cubicBezTo>
                    <a:pt x="13931" y="3393"/>
                    <a:pt x="13920" y="3343"/>
                    <a:pt x="13910" y="3291"/>
                  </a:cubicBezTo>
                  <a:cubicBezTo>
                    <a:pt x="13900" y="3229"/>
                    <a:pt x="13890" y="3168"/>
                    <a:pt x="13879" y="3117"/>
                  </a:cubicBezTo>
                  <a:lnTo>
                    <a:pt x="13992" y="2983"/>
                  </a:lnTo>
                  <a:cubicBezTo>
                    <a:pt x="14002" y="3015"/>
                    <a:pt x="14013" y="3045"/>
                    <a:pt x="14043" y="3076"/>
                  </a:cubicBezTo>
                  <a:lnTo>
                    <a:pt x="14300" y="3404"/>
                  </a:lnTo>
                  <a:cubicBezTo>
                    <a:pt x="14371" y="3496"/>
                    <a:pt x="14474" y="3537"/>
                    <a:pt x="14587" y="3527"/>
                  </a:cubicBezTo>
                  <a:lnTo>
                    <a:pt x="14699" y="3507"/>
                  </a:lnTo>
                  <a:lnTo>
                    <a:pt x="14730" y="3507"/>
                  </a:lnTo>
                  <a:cubicBezTo>
                    <a:pt x="14710" y="3548"/>
                    <a:pt x="14689" y="3589"/>
                    <a:pt x="14689" y="3639"/>
                  </a:cubicBezTo>
                  <a:lnTo>
                    <a:pt x="14689" y="3701"/>
                  </a:lnTo>
                  <a:cubicBezTo>
                    <a:pt x="14689" y="3773"/>
                    <a:pt x="14710" y="3844"/>
                    <a:pt x="14761" y="3906"/>
                  </a:cubicBezTo>
                  <a:lnTo>
                    <a:pt x="15314" y="4603"/>
                  </a:lnTo>
                  <a:lnTo>
                    <a:pt x="15253" y="4726"/>
                  </a:lnTo>
                  <a:cubicBezTo>
                    <a:pt x="15191" y="4828"/>
                    <a:pt x="15202" y="4962"/>
                    <a:pt x="15273" y="5065"/>
                  </a:cubicBezTo>
                  <a:lnTo>
                    <a:pt x="15458" y="5311"/>
                  </a:lnTo>
                  <a:cubicBezTo>
                    <a:pt x="15396" y="5321"/>
                    <a:pt x="15335" y="5341"/>
                    <a:pt x="15284" y="5382"/>
                  </a:cubicBezTo>
                  <a:lnTo>
                    <a:pt x="15273" y="5229"/>
                  </a:lnTo>
                  <a:cubicBezTo>
                    <a:pt x="15263" y="5147"/>
                    <a:pt x="15232" y="5074"/>
                    <a:pt x="15171" y="5024"/>
                  </a:cubicBezTo>
                  <a:lnTo>
                    <a:pt x="14915" y="4798"/>
                  </a:lnTo>
                  <a:lnTo>
                    <a:pt x="14925" y="4685"/>
                  </a:lnTo>
                  <a:cubicBezTo>
                    <a:pt x="15017" y="4614"/>
                    <a:pt x="15048" y="4491"/>
                    <a:pt x="15017" y="4368"/>
                  </a:cubicBezTo>
                  <a:cubicBezTo>
                    <a:pt x="15007" y="4327"/>
                    <a:pt x="14986" y="4286"/>
                    <a:pt x="14976" y="4245"/>
                  </a:cubicBezTo>
                  <a:cubicBezTo>
                    <a:pt x="14925" y="4131"/>
                    <a:pt x="14853" y="4029"/>
                    <a:pt x="14740" y="3988"/>
                  </a:cubicBezTo>
                  <a:cubicBezTo>
                    <a:pt x="14515" y="3896"/>
                    <a:pt x="14300" y="3999"/>
                    <a:pt x="14187" y="4193"/>
                  </a:cubicBezTo>
                  <a:cubicBezTo>
                    <a:pt x="14166" y="4213"/>
                    <a:pt x="14156" y="4234"/>
                    <a:pt x="14146" y="4254"/>
                  </a:cubicBezTo>
                  <a:cubicBezTo>
                    <a:pt x="14115" y="4327"/>
                    <a:pt x="14084" y="4409"/>
                    <a:pt x="14074" y="4500"/>
                  </a:cubicBezTo>
                  <a:cubicBezTo>
                    <a:pt x="14064" y="4562"/>
                    <a:pt x="14064" y="4634"/>
                    <a:pt x="14084" y="4705"/>
                  </a:cubicBezTo>
                  <a:close/>
                  <a:moveTo>
                    <a:pt x="14976" y="3332"/>
                  </a:moveTo>
                  <a:lnTo>
                    <a:pt x="15089" y="3311"/>
                  </a:lnTo>
                  <a:lnTo>
                    <a:pt x="15448" y="3229"/>
                  </a:lnTo>
                  <a:lnTo>
                    <a:pt x="15519" y="3138"/>
                  </a:lnTo>
                  <a:lnTo>
                    <a:pt x="15068" y="3250"/>
                  </a:lnTo>
                  <a:close/>
                  <a:moveTo>
                    <a:pt x="14628" y="1835"/>
                  </a:moveTo>
                  <a:lnTo>
                    <a:pt x="15314" y="1785"/>
                  </a:lnTo>
                  <a:cubicBezTo>
                    <a:pt x="15294" y="1774"/>
                    <a:pt x="15273" y="1774"/>
                    <a:pt x="15253" y="1764"/>
                  </a:cubicBezTo>
                  <a:lnTo>
                    <a:pt x="15171" y="1764"/>
                  </a:lnTo>
                  <a:cubicBezTo>
                    <a:pt x="15048" y="1794"/>
                    <a:pt x="14925" y="1753"/>
                    <a:pt x="14853" y="1662"/>
                  </a:cubicBezTo>
                  <a:lnTo>
                    <a:pt x="14822" y="1630"/>
                  </a:lnTo>
                  <a:lnTo>
                    <a:pt x="14730" y="1630"/>
                  </a:lnTo>
                  <a:lnTo>
                    <a:pt x="14648" y="1805"/>
                  </a:lnTo>
                  <a:cubicBezTo>
                    <a:pt x="14638" y="1815"/>
                    <a:pt x="14638" y="1826"/>
                    <a:pt x="14628" y="1835"/>
                  </a:cubicBezTo>
                  <a:close/>
                  <a:moveTo>
                    <a:pt x="7463" y="1867"/>
                  </a:moveTo>
                  <a:cubicBezTo>
                    <a:pt x="7422" y="1949"/>
                    <a:pt x="7371" y="2031"/>
                    <a:pt x="7330" y="2102"/>
                  </a:cubicBezTo>
                  <a:cubicBezTo>
                    <a:pt x="7309" y="2133"/>
                    <a:pt x="7299" y="2154"/>
                    <a:pt x="7278" y="2184"/>
                  </a:cubicBezTo>
                  <a:lnTo>
                    <a:pt x="7494" y="2933"/>
                  </a:lnTo>
                  <a:cubicBezTo>
                    <a:pt x="7504" y="2963"/>
                    <a:pt x="7504" y="2994"/>
                    <a:pt x="7504" y="3035"/>
                  </a:cubicBezTo>
                  <a:lnTo>
                    <a:pt x="7504" y="3097"/>
                  </a:lnTo>
                  <a:lnTo>
                    <a:pt x="7791" y="3343"/>
                  </a:lnTo>
                  <a:cubicBezTo>
                    <a:pt x="7852" y="3404"/>
                    <a:pt x="7883" y="3466"/>
                    <a:pt x="7893" y="3548"/>
                  </a:cubicBezTo>
                  <a:lnTo>
                    <a:pt x="8027" y="4450"/>
                  </a:lnTo>
                  <a:lnTo>
                    <a:pt x="8150" y="4726"/>
                  </a:lnTo>
                  <a:lnTo>
                    <a:pt x="8693" y="4726"/>
                  </a:lnTo>
                  <a:cubicBezTo>
                    <a:pt x="8847" y="4726"/>
                    <a:pt x="8980" y="4839"/>
                    <a:pt x="9000" y="4992"/>
                  </a:cubicBezTo>
                  <a:lnTo>
                    <a:pt x="9011" y="5054"/>
                  </a:lnTo>
                  <a:lnTo>
                    <a:pt x="9277" y="5003"/>
                  </a:lnTo>
                  <a:cubicBezTo>
                    <a:pt x="9308" y="4931"/>
                    <a:pt x="9359" y="4880"/>
                    <a:pt x="9431" y="4839"/>
                  </a:cubicBezTo>
                  <a:cubicBezTo>
                    <a:pt x="9503" y="4798"/>
                    <a:pt x="9595" y="4798"/>
                    <a:pt x="9677" y="4828"/>
                  </a:cubicBezTo>
                  <a:lnTo>
                    <a:pt x="9974" y="4942"/>
                  </a:lnTo>
                  <a:cubicBezTo>
                    <a:pt x="10036" y="4962"/>
                    <a:pt x="10087" y="5003"/>
                    <a:pt x="10128" y="5065"/>
                  </a:cubicBezTo>
                  <a:lnTo>
                    <a:pt x="10394" y="5074"/>
                  </a:lnTo>
                  <a:cubicBezTo>
                    <a:pt x="10507" y="5074"/>
                    <a:pt x="10610" y="5136"/>
                    <a:pt x="10661" y="5238"/>
                  </a:cubicBezTo>
                  <a:lnTo>
                    <a:pt x="10743" y="5393"/>
                  </a:lnTo>
                  <a:cubicBezTo>
                    <a:pt x="10763" y="5423"/>
                    <a:pt x="10774" y="5444"/>
                    <a:pt x="10774" y="5485"/>
                  </a:cubicBezTo>
                  <a:lnTo>
                    <a:pt x="10774" y="5485"/>
                  </a:lnTo>
                  <a:lnTo>
                    <a:pt x="10794" y="5485"/>
                  </a:lnTo>
                  <a:lnTo>
                    <a:pt x="11153" y="5238"/>
                  </a:lnTo>
                  <a:lnTo>
                    <a:pt x="11430" y="4644"/>
                  </a:lnTo>
                  <a:lnTo>
                    <a:pt x="11378" y="4254"/>
                  </a:lnTo>
                  <a:cubicBezTo>
                    <a:pt x="11358" y="4152"/>
                    <a:pt x="11399" y="4070"/>
                    <a:pt x="11460" y="3999"/>
                  </a:cubicBezTo>
                  <a:lnTo>
                    <a:pt x="11778" y="3680"/>
                  </a:lnTo>
                  <a:lnTo>
                    <a:pt x="12014" y="3147"/>
                  </a:lnTo>
                  <a:lnTo>
                    <a:pt x="12014" y="2769"/>
                  </a:lnTo>
                  <a:cubicBezTo>
                    <a:pt x="12014" y="2687"/>
                    <a:pt x="12034" y="2625"/>
                    <a:pt x="12075" y="2564"/>
                  </a:cubicBezTo>
                  <a:lnTo>
                    <a:pt x="12393" y="2163"/>
                  </a:lnTo>
                  <a:cubicBezTo>
                    <a:pt x="12465" y="2072"/>
                    <a:pt x="12567" y="2031"/>
                    <a:pt x="12680" y="2040"/>
                  </a:cubicBezTo>
                  <a:lnTo>
                    <a:pt x="12721" y="2051"/>
                  </a:lnTo>
                  <a:lnTo>
                    <a:pt x="12383" y="1723"/>
                  </a:lnTo>
                  <a:cubicBezTo>
                    <a:pt x="12301" y="1651"/>
                    <a:pt x="12270" y="1559"/>
                    <a:pt x="12280" y="1457"/>
                  </a:cubicBezTo>
                  <a:lnTo>
                    <a:pt x="12311" y="1231"/>
                  </a:lnTo>
                  <a:lnTo>
                    <a:pt x="12045" y="851"/>
                  </a:lnTo>
                  <a:cubicBezTo>
                    <a:pt x="12014" y="801"/>
                    <a:pt x="11993" y="760"/>
                    <a:pt x="11993" y="708"/>
                  </a:cubicBezTo>
                  <a:lnTo>
                    <a:pt x="11983" y="636"/>
                  </a:lnTo>
                  <a:cubicBezTo>
                    <a:pt x="11911" y="554"/>
                    <a:pt x="11891" y="452"/>
                    <a:pt x="11922" y="339"/>
                  </a:cubicBezTo>
                  <a:cubicBezTo>
                    <a:pt x="11942" y="267"/>
                    <a:pt x="11993" y="206"/>
                    <a:pt x="12055" y="165"/>
                  </a:cubicBezTo>
                  <a:lnTo>
                    <a:pt x="11901" y="1"/>
                  </a:lnTo>
                  <a:lnTo>
                    <a:pt x="11399" y="11"/>
                  </a:lnTo>
                  <a:lnTo>
                    <a:pt x="11337" y="431"/>
                  </a:lnTo>
                  <a:cubicBezTo>
                    <a:pt x="11327" y="503"/>
                    <a:pt x="11307" y="554"/>
                    <a:pt x="11255" y="605"/>
                  </a:cubicBezTo>
                  <a:lnTo>
                    <a:pt x="10876" y="1015"/>
                  </a:lnTo>
                  <a:lnTo>
                    <a:pt x="10692" y="1794"/>
                  </a:lnTo>
                  <a:cubicBezTo>
                    <a:pt x="10681" y="1826"/>
                    <a:pt x="10671" y="1856"/>
                    <a:pt x="10651" y="1887"/>
                  </a:cubicBezTo>
                  <a:cubicBezTo>
                    <a:pt x="10569" y="2020"/>
                    <a:pt x="10415" y="2133"/>
                    <a:pt x="10251" y="2133"/>
                  </a:cubicBezTo>
                  <a:cubicBezTo>
                    <a:pt x="10200" y="2133"/>
                    <a:pt x="10148" y="2122"/>
                    <a:pt x="10107" y="2122"/>
                  </a:cubicBezTo>
                  <a:lnTo>
                    <a:pt x="10056" y="2163"/>
                  </a:lnTo>
                  <a:cubicBezTo>
                    <a:pt x="9974" y="2236"/>
                    <a:pt x="9882" y="2266"/>
                    <a:pt x="9779" y="2245"/>
                  </a:cubicBezTo>
                  <a:cubicBezTo>
                    <a:pt x="9646" y="2215"/>
                    <a:pt x="9482" y="2174"/>
                    <a:pt x="9390" y="2081"/>
                  </a:cubicBezTo>
                  <a:lnTo>
                    <a:pt x="9380" y="2081"/>
                  </a:lnTo>
                  <a:lnTo>
                    <a:pt x="9134" y="2143"/>
                  </a:lnTo>
                  <a:lnTo>
                    <a:pt x="8990" y="2307"/>
                  </a:lnTo>
                  <a:cubicBezTo>
                    <a:pt x="8929" y="2368"/>
                    <a:pt x="8857" y="2400"/>
                    <a:pt x="8775" y="2400"/>
                  </a:cubicBezTo>
                  <a:lnTo>
                    <a:pt x="8068" y="2441"/>
                  </a:lnTo>
                  <a:cubicBezTo>
                    <a:pt x="7965" y="2441"/>
                    <a:pt x="7873" y="2400"/>
                    <a:pt x="7801" y="2318"/>
                  </a:cubicBezTo>
                  <a:close/>
                </a:path>
              </a:pathLst>
            </a:custGeom>
            <a:solidFill>
              <a:srgbClr val="317C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TextBox 5">
            <a:extLst>
              <a:ext uri="{FF2B5EF4-FFF2-40B4-BE49-F238E27FC236}">
                <a16:creationId xmlns:a16="http://schemas.microsoft.com/office/drawing/2014/main" id="{9F1ADF10-33C0-B9E0-0AB0-5C1C12900573}"/>
              </a:ext>
            </a:extLst>
          </p:cNvPr>
          <p:cNvSpPr txBox="1"/>
          <p:nvPr/>
        </p:nvSpPr>
        <p:spPr>
          <a:xfrm>
            <a:off x="5787390" y="1507043"/>
            <a:ext cx="5593080" cy="641758"/>
          </a:xfrm>
          <a:prstGeom prst="rect">
            <a:avLst/>
          </a:prstGeom>
        </p:spPr>
        <p:style>
          <a:lnRef idx="0">
            <a:scrgbClr r="0" g="0" b="0"/>
          </a:lnRef>
          <a:fillRef idx="0">
            <a:scrgbClr r="0" g="0" b="0"/>
          </a:fillRef>
          <a:effectRef idx="0">
            <a:scrgbClr r="0" g="0" b="0"/>
          </a:effectRef>
          <a:fontRef idx="minor">
            <a:schemeClr val="lt1"/>
          </a:fontRef>
        </p:style>
        <p:txBody>
          <a:bodyPr vert="horz" lIns="91440" tIns="45720" rIns="91440" bIns="45720" rtlCol="0" anchor="t">
            <a:noAutofit/>
          </a:bodyPr>
          <a:lstStyle/>
          <a:p>
            <a:pPr marL="514350" indent="-514350">
              <a:lnSpc>
                <a:spcPct val="150000"/>
              </a:lnSpc>
              <a:spcBef>
                <a:spcPct val="0"/>
              </a:spcBef>
              <a:spcAft>
                <a:spcPts val="600"/>
              </a:spcAft>
              <a:buFont typeface="+mj-lt"/>
              <a:buAutoNum type="alphaUcPeriod" startAt="3"/>
            </a:pPr>
            <a:r>
              <a:rPr lang="en-US" sz="3200" b="1" kern="1200" dirty="0" err="1">
                <a:ln w="9525">
                  <a:solidFill>
                    <a:schemeClr val="bg1"/>
                  </a:solidFill>
                  <a:prstDash val="solid"/>
                </a:ln>
                <a:solidFill>
                  <a:srgbClr val="3C978A"/>
                </a:solidFill>
                <a:effectLst>
                  <a:outerShdw blurRad="12700" dist="38100" dir="2700000" algn="tl" rotWithShape="0">
                    <a:schemeClr val="bg1">
                      <a:lumMod val="50000"/>
                    </a:schemeClr>
                  </a:outerShdw>
                </a:effectLst>
                <a:latin typeface="Hiragino Kaku Gothic StdN W8" panose="020B0800000000000000" pitchFamily="34" charset="-128"/>
                <a:ea typeface="Hiragino Kaku Gothic StdN W8" panose="020B0800000000000000" pitchFamily="34" charset="-128"/>
                <a:cs typeface="+mj-cs"/>
              </a:rPr>
              <a:t>Dinamika</a:t>
            </a:r>
            <a:r>
              <a:rPr lang="en-US" sz="3200" b="1" kern="120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Hiragino Kaku Gothic StdN W8" panose="020B0800000000000000" pitchFamily="34" charset="-128"/>
                <a:ea typeface="Hiragino Kaku Gothic StdN W8" panose="020B0800000000000000" pitchFamily="34" charset="-128"/>
                <a:cs typeface="+mj-cs"/>
              </a:rPr>
              <a:t> </a:t>
            </a:r>
            <a:r>
              <a:rPr lang="en-US" sz="3200" b="1" kern="1200" dirty="0" err="1">
                <a:ln w="9525">
                  <a:solidFill>
                    <a:schemeClr val="bg1"/>
                  </a:solidFill>
                  <a:prstDash val="solid"/>
                </a:ln>
                <a:solidFill>
                  <a:srgbClr val="3C978A"/>
                </a:solidFill>
                <a:effectLst>
                  <a:outerShdw blurRad="12700" dist="38100" dir="2700000" algn="tl" rotWithShape="0">
                    <a:schemeClr val="bg1">
                      <a:lumMod val="50000"/>
                    </a:schemeClr>
                  </a:outerShdw>
                </a:effectLst>
                <a:latin typeface="Hiragino Kaku Gothic StdN W8" panose="020B0800000000000000" pitchFamily="34" charset="-128"/>
                <a:ea typeface="Hiragino Kaku Gothic StdN W8" panose="020B0800000000000000" pitchFamily="34" charset="-128"/>
                <a:cs typeface="+mj-cs"/>
              </a:rPr>
              <a:t>Penduduk</a:t>
            </a:r>
            <a:endParaRPr lang="en-US" sz="3200" b="1" kern="1200" dirty="0">
              <a:ln w="9525">
                <a:solidFill>
                  <a:schemeClr val="bg1"/>
                </a:solidFill>
                <a:prstDash val="solid"/>
              </a:ln>
              <a:solidFill>
                <a:srgbClr val="3C978A"/>
              </a:solidFill>
              <a:effectLst>
                <a:outerShdw blurRad="12700" dist="38100" dir="2700000" algn="tl" rotWithShape="0">
                  <a:schemeClr val="bg1">
                    <a:lumMod val="50000"/>
                  </a:schemeClr>
                </a:outerShdw>
              </a:effectLst>
              <a:latin typeface="Hiragino Kaku Gothic StdN W8" panose="020B0800000000000000" pitchFamily="34" charset="-128"/>
              <a:ea typeface="Hiragino Kaku Gothic StdN W8" panose="020B0800000000000000" pitchFamily="34" charset="-128"/>
              <a:cs typeface="+mj-cs"/>
            </a:endParaRPr>
          </a:p>
        </p:txBody>
      </p:sp>
    </p:spTree>
    <p:extLst>
      <p:ext uri="{BB962C8B-B14F-4D97-AF65-F5344CB8AC3E}">
        <p14:creationId xmlns:p14="http://schemas.microsoft.com/office/powerpoint/2010/main" val="8060012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sp>
        <p:nvSpPr>
          <p:cNvPr id="9" name="Rectangle 8">
            <a:extLst>
              <a:ext uri="{FF2B5EF4-FFF2-40B4-BE49-F238E27FC236}">
                <a16:creationId xmlns:a16="http://schemas.microsoft.com/office/drawing/2014/main" id="{1AAC049D-525F-FE23-7422-1390D342C7BD}"/>
              </a:ext>
            </a:extLst>
          </p:cNvPr>
          <p:cNvSpPr/>
          <p:nvPr/>
        </p:nvSpPr>
        <p:spPr>
          <a:xfrm flipH="1">
            <a:off x="0" y="0"/>
            <a:ext cx="12192000" cy="6297084"/>
          </a:xfrm>
          <a:prstGeom prst="rect">
            <a:avLst/>
          </a:prstGeom>
          <a:gradFill flip="none" rotWithShape="1">
            <a:gsLst>
              <a:gs pos="0">
                <a:schemeClr val="accent1">
                  <a:lumMod val="5000"/>
                  <a:lumOff val="95000"/>
                  <a:alpha val="0"/>
                </a:schemeClr>
              </a:gs>
              <a:gs pos="74000">
                <a:schemeClr val="bg1"/>
              </a:gs>
              <a:gs pos="83000">
                <a:schemeClr val="bg1"/>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2362A252-B92E-AF79-3C2E-BD98C55C698D}"/>
              </a:ext>
            </a:extLst>
          </p:cNvPr>
          <p:cNvSpPr txBox="1"/>
          <p:nvPr/>
        </p:nvSpPr>
        <p:spPr>
          <a:xfrm>
            <a:off x="1588769" y="423412"/>
            <a:ext cx="5017771" cy="954107"/>
          </a:xfrm>
          <a:prstGeom prst="rect">
            <a:avLst/>
          </a:prstGeom>
          <a:noFill/>
        </p:spPr>
        <p:txBody>
          <a:bodyPr wrap="square" rtlCol="0">
            <a:spAutoFit/>
          </a:bodyPr>
          <a:lstStyle/>
          <a:p>
            <a:r>
              <a:rPr lang="en-US" sz="2800" b="1" dirty="0">
                <a:solidFill>
                  <a:schemeClr val="accent1">
                    <a:lumMod val="50000"/>
                  </a:schemeClr>
                </a:solidFill>
                <a:latin typeface="Eras Bold ITC" panose="020B0602030504020804" pitchFamily="34" charset="77"/>
              </a:rPr>
              <a:t>Pembangunan </a:t>
            </a:r>
            <a:r>
              <a:rPr lang="en-US" sz="2800" b="1" dirty="0" err="1">
                <a:solidFill>
                  <a:schemeClr val="accent1">
                    <a:lumMod val="50000"/>
                  </a:schemeClr>
                </a:solidFill>
                <a:latin typeface="Eras Bold ITC" panose="020B0602030504020804" pitchFamily="34" charset="77"/>
              </a:rPr>
              <a:t>Perekonomian</a:t>
            </a:r>
            <a:r>
              <a:rPr lang="en-US" sz="2800" b="1" dirty="0">
                <a:solidFill>
                  <a:schemeClr val="accent1">
                    <a:lumMod val="50000"/>
                  </a:schemeClr>
                </a:solidFill>
                <a:latin typeface="Eras Bold ITC" panose="020B0602030504020804" pitchFamily="34" charset="77"/>
              </a:rPr>
              <a:t> Indonesia</a:t>
            </a:r>
          </a:p>
        </p:txBody>
      </p:sp>
      <p:grpSp>
        <p:nvGrpSpPr>
          <p:cNvPr id="3" name="Group 2">
            <a:extLst>
              <a:ext uri="{FF2B5EF4-FFF2-40B4-BE49-F238E27FC236}">
                <a16:creationId xmlns:a16="http://schemas.microsoft.com/office/drawing/2014/main" id="{528206BB-2F72-99C5-E7B1-C8FA1BA94BAB}"/>
              </a:ext>
            </a:extLst>
          </p:cNvPr>
          <p:cNvGrpSpPr/>
          <p:nvPr/>
        </p:nvGrpSpPr>
        <p:grpSpPr>
          <a:xfrm>
            <a:off x="271462" y="323674"/>
            <a:ext cx="1285876" cy="1165014"/>
            <a:chOff x="145732" y="323674"/>
            <a:chExt cx="1285876" cy="1165014"/>
          </a:xfrm>
        </p:grpSpPr>
        <p:sp>
          <p:nvSpPr>
            <p:cNvPr id="4" name="Oval 3">
              <a:extLst>
                <a:ext uri="{FF2B5EF4-FFF2-40B4-BE49-F238E27FC236}">
                  <a16:creationId xmlns:a16="http://schemas.microsoft.com/office/drawing/2014/main" id="{93B57ECF-D96F-BE20-2B8B-9C70B4EED5F2}"/>
                </a:ext>
              </a:extLst>
            </p:cNvPr>
            <p:cNvSpPr/>
            <p:nvPr/>
          </p:nvSpPr>
          <p:spPr>
            <a:xfrm>
              <a:off x="202883" y="335104"/>
              <a:ext cx="1228725" cy="1153584"/>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7A627002-1923-646E-557E-5FF488FF2D79}"/>
                </a:ext>
              </a:extLst>
            </p:cNvPr>
            <p:cNvSpPr/>
            <p:nvPr/>
          </p:nvSpPr>
          <p:spPr>
            <a:xfrm>
              <a:off x="145732" y="323674"/>
              <a:ext cx="1228725" cy="115358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04E1DDF-995F-9C5B-31A6-FD2A7CC42C23}"/>
                </a:ext>
              </a:extLst>
            </p:cNvPr>
            <p:cNvSpPr txBox="1"/>
            <p:nvPr/>
          </p:nvSpPr>
          <p:spPr>
            <a:xfrm>
              <a:off x="202883" y="474154"/>
              <a:ext cx="1000125" cy="954107"/>
            </a:xfrm>
            <a:prstGeom prst="rect">
              <a:avLst/>
            </a:prstGeom>
            <a:noFill/>
          </p:spPr>
          <p:txBody>
            <a:bodyPr wrap="square" rtlCol="0">
              <a:spAutoFit/>
            </a:bodyPr>
            <a:lstStyle/>
            <a:p>
              <a:pPr algn="ctr"/>
              <a:r>
                <a:rPr lang="en-US" sz="2800" b="1" dirty="0">
                  <a:solidFill>
                    <a:schemeClr val="bg1"/>
                  </a:solidFill>
                  <a:latin typeface="Eras Bold ITC" panose="020B0602030504020804" pitchFamily="34" charset="77"/>
                </a:rPr>
                <a:t>Bab 4</a:t>
              </a:r>
            </a:p>
          </p:txBody>
        </p:sp>
      </p:grpSp>
      <p:sp>
        <p:nvSpPr>
          <p:cNvPr id="10" name="TextBox 9">
            <a:extLst>
              <a:ext uri="{FF2B5EF4-FFF2-40B4-BE49-F238E27FC236}">
                <a16:creationId xmlns:a16="http://schemas.microsoft.com/office/drawing/2014/main" id="{689EE666-58AF-EA5B-1615-8D2EFD506943}"/>
              </a:ext>
            </a:extLst>
          </p:cNvPr>
          <p:cNvSpPr txBox="1"/>
          <p:nvPr/>
        </p:nvSpPr>
        <p:spPr>
          <a:xfrm>
            <a:off x="427672" y="2733556"/>
            <a:ext cx="6510338" cy="2585323"/>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dirty="0" err="1">
                <a:solidFill>
                  <a:schemeClr val="tx1"/>
                </a:solidFill>
                <a:latin typeface="Oriya MN" pitchFamily="2" charset="0"/>
                <a:cs typeface="Oriya MN" pitchFamily="2" charset="0"/>
              </a:rPr>
              <a:t>Peserta</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didik</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diharapkan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mampu</a:t>
            </a:r>
            <a:r>
              <a:rPr lang="en-US" dirty="0">
                <a:solidFill>
                  <a:schemeClr val="tx1"/>
                </a:solidFill>
                <a:latin typeface="Oriya MN" pitchFamily="2" charset="0"/>
                <a:cs typeface="Oriya MN" pitchFamily="2" charset="0"/>
              </a:rPr>
              <a:t>:</a:t>
            </a:r>
          </a:p>
          <a:p>
            <a:pPr marL="342900" indent="-342900">
              <a:buFont typeface="+mj-lt"/>
              <a:buAutoNum type="arabicPeriod"/>
            </a:pPr>
            <a:r>
              <a:rPr lang="en-US" dirty="0" err="1">
                <a:solidFill>
                  <a:schemeClr val="tx1"/>
                </a:solidFill>
                <a:latin typeface="Oriya MN" pitchFamily="2" charset="0"/>
                <a:cs typeface="Oriya MN" pitchFamily="2" charset="0"/>
              </a:rPr>
              <a:t>enjelaskan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perekonomian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masyarakat</a:t>
            </a:r>
            <a:r>
              <a:rPr lang="en-US" dirty="0">
                <a:solidFill>
                  <a:schemeClr val="tx1"/>
                </a:solidFill>
                <a:latin typeface="Oriya MN" pitchFamily="2" charset="0"/>
                <a:cs typeface="Oriya MN" pitchFamily="2" charset="0"/>
              </a:rPr>
              <a:t> pada masa </a:t>
            </a:r>
            <a:r>
              <a:rPr lang="en-US" dirty="0" err="1">
                <a:solidFill>
                  <a:schemeClr val="tx1"/>
                </a:solidFill>
                <a:latin typeface="Oriya MN" pitchFamily="2" charset="0"/>
                <a:cs typeface="Oriya MN" pitchFamily="2" charset="0"/>
              </a:rPr>
              <a:t>awal</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kemerdekaan</a:t>
            </a:r>
            <a:r>
              <a:rPr lang="en-US" dirty="0">
                <a:solidFill>
                  <a:schemeClr val="tx1"/>
                </a:solidFill>
                <a:latin typeface="Oriya MN" pitchFamily="2" charset="0"/>
                <a:cs typeface="Oriya MN" pitchFamily="2" charset="0"/>
              </a:rPr>
              <a:t>, Orde </a:t>
            </a:r>
            <a:r>
              <a:rPr lang="en-US" dirty="0" err="1">
                <a:solidFill>
                  <a:schemeClr val="tx1"/>
                </a:solidFill>
                <a:latin typeface="Oriya MN" pitchFamily="2" charset="0"/>
                <a:cs typeface="Oriya MN" pitchFamily="2" charset="0"/>
              </a:rPr>
              <a:t>Baru</a:t>
            </a:r>
            <a:r>
              <a:rPr lang="en-US" dirty="0">
                <a:solidFill>
                  <a:schemeClr val="tx1"/>
                </a:solidFill>
                <a:latin typeface="Oriya MN" pitchFamily="2" charset="0"/>
                <a:cs typeface="Oriya MN" pitchFamily="2" charset="0"/>
              </a:rPr>
              <a:t>, dan Reformasi;</a:t>
            </a:r>
          </a:p>
          <a:p>
            <a:pPr marL="342900" indent="-342900">
              <a:buFont typeface="+mj-lt"/>
              <a:buAutoNum type="arabicPeriod"/>
            </a:pPr>
            <a:r>
              <a:rPr lang="en-US" dirty="0" err="1">
                <a:solidFill>
                  <a:schemeClr val="tx1"/>
                </a:solidFill>
                <a:latin typeface="Oriya MN" pitchFamily="2" charset="0"/>
                <a:cs typeface="Oriya MN" pitchFamily="2" charset="0"/>
              </a:rPr>
              <a:t>Menerangkan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kerja</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sama</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ekonomi</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antarbangsa</a:t>
            </a:r>
            <a:r>
              <a:rPr lang="en-US" dirty="0">
                <a:solidFill>
                  <a:schemeClr val="tx1"/>
                </a:solidFill>
                <a:latin typeface="Oriya MN" pitchFamily="2" charset="0"/>
                <a:cs typeface="Oriya MN" pitchFamily="2" charset="0"/>
              </a:rPr>
              <a:t>;</a:t>
            </a:r>
          </a:p>
          <a:p>
            <a:pPr marL="342900" indent="-342900">
              <a:buFont typeface="+mj-lt"/>
              <a:buAutoNum type="arabicPeriod"/>
            </a:pPr>
            <a:r>
              <a:rPr lang="en-US" dirty="0" err="1">
                <a:solidFill>
                  <a:schemeClr val="tx1"/>
                </a:solidFill>
                <a:latin typeface="Oriya MN" pitchFamily="2" charset="0"/>
                <a:cs typeface="Oriya MN" pitchFamily="2" charset="0"/>
              </a:rPr>
              <a:t>Menelaah</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kegiatan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perdagangan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dalam</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perekonomian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internasional</a:t>
            </a:r>
            <a:r>
              <a:rPr lang="en-US" dirty="0">
                <a:solidFill>
                  <a:schemeClr val="tx1"/>
                </a:solidFill>
                <a:latin typeface="Oriya MN" pitchFamily="2" charset="0"/>
                <a:cs typeface="Oriya MN" pitchFamily="2" charset="0"/>
              </a:rPr>
              <a:t>; dan</a:t>
            </a:r>
          </a:p>
          <a:p>
            <a:pPr marL="342900" indent="-342900">
              <a:buFont typeface="+mj-lt"/>
              <a:buAutoNum type="arabicPeriod"/>
            </a:pPr>
            <a:r>
              <a:rPr lang="en-US" dirty="0" err="1">
                <a:solidFill>
                  <a:schemeClr val="tx1"/>
                </a:solidFill>
                <a:latin typeface="Oriya MN" pitchFamily="2" charset="0"/>
                <a:cs typeface="Oriya MN" pitchFamily="2" charset="0"/>
              </a:rPr>
              <a:t>menganalisis</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perkembangan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penduduk</a:t>
            </a:r>
            <a:r>
              <a:rPr lang="en-US" dirty="0">
                <a:solidFill>
                  <a:schemeClr val="tx1"/>
                </a:solidFill>
                <a:latin typeface="Oriya MN" pitchFamily="2" charset="0"/>
                <a:cs typeface="Oriya MN" pitchFamily="2" charset="0"/>
              </a:rPr>
              <a:t> Indonesia, dan </a:t>
            </a:r>
          </a:p>
          <a:p>
            <a:pPr marL="342900" indent="-342900">
              <a:buFont typeface="+mj-lt"/>
              <a:buAutoNum type="arabicPeriod"/>
            </a:pPr>
            <a:r>
              <a:rPr lang="en-US" dirty="0" err="1">
                <a:solidFill>
                  <a:schemeClr val="tx1"/>
                </a:solidFill>
                <a:latin typeface="Oriya MN" pitchFamily="2" charset="0"/>
                <a:cs typeface="Oriya MN" pitchFamily="2" charset="0"/>
              </a:rPr>
              <a:t>mendesain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pengembangan</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ekonomi</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kreatif</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berbasis</a:t>
            </a:r>
            <a:r>
              <a:rPr lang="en-US" dirty="0">
                <a:solidFill>
                  <a:schemeClr val="tx1"/>
                </a:solidFill>
                <a:latin typeface="Oriya MN" pitchFamily="2" charset="0"/>
                <a:cs typeface="Oriya MN" pitchFamily="2" charset="0"/>
              </a:rPr>
              <a:t> </a:t>
            </a:r>
            <a:r>
              <a:rPr lang="en-US" dirty="0" err="1">
                <a:solidFill>
                  <a:schemeClr val="tx1"/>
                </a:solidFill>
                <a:latin typeface="Oriya MN" pitchFamily="2" charset="0"/>
                <a:cs typeface="Oriya MN" pitchFamily="2" charset="0"/>
              </a:rPr>
              <a:t>teknologi</a:t>
            </a:r>
            <a:r>
              <a:rPr lang="en-US" dirty="0">
                <a:solidFill>
                  <a:schemeClr val="tx1"/>
                </a:solidFill>
                <a:latin typeface="Oriya MN" pitchFamily="2" charset="0"/>
                <a:cs typeface="Oriya MN" pitchFamily="2" charset="0"/>
              </a:rPr>
              <a:t>. </a:t>
            </a:r>
          </a:p>
        </p:txBody>
      </p:sp>
      <p:sp>
        <p:nvSpPr>
          <p:cNvPr id="11" name="Rounded Rectangle 10">
            <a:extLst>
              <a:ext uri="{FF2B5EF4-FFF2-40B4-BE49-F238E27FC236}">
                <a16:creationId xmlns:a16="http://schemas.microsoft.com/office/drawing/2014/main" id="{82958696-3298-EC64-2779-6FCE99B0D906}"/>
              </a:ext>
            </a:extLst>
          </p:cNvPr>
          <p:cNvSpPr/>
          <p:nvPr/>
        </p:nvSpPr>
        <p:spPr>
          <a:xfrm>
            <a:off x="394334" y="2162678"/>
            <a:ext cx="2503170" cy="548640"/>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799A3E7-B364-861A-8858-5E729584D707}"/>
              </a:ext>
            </a:extLst>
          </p:cNvPr>
          <p:cNvSpPr txBox="1"/>
          <p:nvPr/>
        </p:nvSpPr>
        <p:spPr>
          <a:xfrm>
            <a:off x="305275" y="2263451"/>
            <a:ext cx="2681288" cy="369332"/>
          </a:xfrm>
          <a:prstGeom prst="rect">
            <a:avLst/>
          </a:prstGeom>
          <a:noFill/>
        </p:spPr>
        <p:txBody>
          <a:bodyPr wrap="square" rtlCol="0">
            <a:spAutoFit/>
          </a:bodyPr>
          <a:lstStyle/>
          <a:p>
            <a:pPr algn="ctr"/>
            <a:r>
              <a:rPr lang="en-US" b="1" dirty="0" err="1">
                <a:latin typeface="Oriya MN" pitchFamily="2" charset="0"/>
                <a:cs typeface="Oriya MN" pitchFamily="2" charset="0"/>
              </a:rPr>
              <a:t>Tujuan</a:t>
            </a:r>
            <a:r>
              <a:rPr lang="en-US" b="1" dirty="0">
                <a:latin typeface="Oriya MN" pitchFamily="2" charset="0"/>
                <a:cs typeface="Oriya MN" pitchFamily="2" charset="0"/>
              </a:rPr>
              <a:t> Pembelajaran</a:t>
            </a:r>
          </a:p>
        </p:txBody>
      </p:sp>
    </p:spTree>
    <p:extLst>
      <p:ext uri="{BB962C8B-B14F-4D97-AF65-F5344CB8AC3E}">
        <p14:creationId xmlns:p14="http://schemas.microsoft.com/office/powerpoint/2010/main" val="5411521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F321B75F-67FB-5E31-D2DC-10EB9FDDAB20}"/>
              </a:ext>
            </a:extLst>
          </p:cNvPr>
          <p:cNvSpPr txBox="1"/>
          <p:nvPr/>
        </p:nvSpPr>
        <p:spPr>
          <a:xfrm>
            <a:off x="265919" y="202616"/>
            <a:ext cx="7255021" cy="369332"/>
          </a:xfrm>
          <a:prstGeom prst="rect">
            <a:avLst/>
          </a:prstGeom>
          <a:noFill/>
        </p:spPr>
        <p:txBody>
          <a:bodyPr wrap="square" rtlCol="0">
            <a:spAutoFit/>
          </a:bodyPr>
          <a:lstStyle/>
          <a:p>
            <a:r>
              <a:rPr lang="id-ID" b="1" dirty="0"/>
              <a:t>1. Dinamika Kependudukan Indonesia</a:t>
            </a:r>
          </a:p>
        </p:txBody>
      </p:sp>
      <p:sp>
        <p:nvSpPr>
          <p:cNvPr id="3" name="TextBox 2">
            <a:extLst>
              <a:ext uri="{FF2B5EF4-FFF2-40B4-BE49-F238E27FC236}">
                <a16:creationId xmlns:a16="http://schemas.microsoft.com/office/drawing/2014/main" id="{F579DD22-EE3E-D86D-62B4-248076C446BE}"/>
              </a:ext>
            </a:extLst>
          </p:cNvPr>
          <p:cNvSpPr txBox="1"/>
          <p:nvPr/>
        </p:nvSpPr>
        <p:spPr>
          <a:xfrm>
            <a:off x="480060" y="597017"/>
            <a:ext cx="10584180" cy="1569660"/>
          </a:xfrm>
          <a:prstGeom prst="rect">
            <a:avLst/>
          </a:prstGeom>
          <a:noFill/>
        </p:spPr>
        <p:txBody>
          <a:bodyPr wrap="square" rtlCol="0">
            <a:spAutoFit/>
          </a:bodyPr>
          <a:lstStyle/>
          <a:p>
            <a:pPr algn="just"/>
            <a:r>
              <a:rPr lang="id-ID" sz="1600" dirty="0"/>
              <a:t>Menurut Sensus Penduduk tahun 2020, jumlah penduduk Indonesia sebanyak 270,20 juta jiwa. Terjadi penambahan sebanyak 32,56 juta jiwa dari </a:t>
            </a:r>
            <a:r>
              <a:rPr lang="id-ID" sz="1600" dirty="0" err="1"/>
              <a:t>jumlag</a:t>
            </a:r>
            <a:r>
              <a:rPr lang="id-ID" sz="1600" dirty="0"/>
              <a:t> penduduk hasil Sensus Penduduk tahun 2010. Walaupun jumlah penduduk Indonesia cukup tinggi, kepadatannya masih tergolong rendah, yaitu 141 penduduk per kilometer persegi. Hal ini terjadi karena Indonesia memiliki daratan yang luas. Meskipun angka kepadatan penduduk Indonesia tergolong rendah, tetapi sebaran penduduk Indonesia tidak merata di seluruh wilayah. Dengan luas geografis sekitar tujuh persen dari seluruh wilayah Indonesia, jumlah penduduk yang mendiami Pulau Jawa mencapai 56,10 persen dari total jumlah penduduk Indonesia.</a:t>
            </a:r>
          </a:p>
        </p:txBody>
      </p:sp>
      <p:sp>
        <p:nvSpPr>
          <p:cNvPr id="4" name="TextBox 3">
            <a:extLst>
              <a:ext uri="{FF2B5EF4-FFF2-40B4-BE49-F238E27FC236}">
                <a16:creationId xmlns:a16="http://schemas.microsoft.com/office/drawing/2014/main" id="{CB10E2DF-2119-B760-3150-B6A749CB428F}"/>
              </a:ext>
            </a:extLst>
          </p:cNvPr>
          <p:cNvSpPr txBox="1"/>
          <p:nvPr/>
        </p:nvSpPr>
        <p:spPr>
          <a:xfrm>
            <a:off x="265919" y="2187416"/>
            <a:ext cx="5040630" cy="338554"/>
          </a:xfrm>
          <a:prstGeom prst="rect">
            <a:avLst/>
          </a:prstGeom>
          <a:noFill/>
        </p:spPr>
        <p:txBody>
          <a:bodyPr wrap="square" rtlCol="0">
            <a:spAutoFit/>
          </a:bodyPr>
          <a:lstStyle/>
          <a:p>
            <a:r>
              <a:rPr lang="id-ID" sz="1600" b="1" dirty="0" err="1"/>
              <a:t>a</a:t>
            </a:r>
            <a:r>
              <a:rPr lang="id-ID" sz="1600" b="1" dirty="0"/>
              <a:t>. Faktor yang Memengaruhi Dinamika Penduduk </a:t>
            </a:r>
          </a:p>
        </p:txBody>
      </p:sp>
      <p:sp>
        <p:nvSpPr>
          <p:cNvPr id="5" name="Google Shape;471;p34">
            <a:extLst>
              <a:ext uri="{FF2B5EF4-FFF2-40B4-BE49-F238E27FC236}">
                <a16:creationId xmlns:a16="http://schemas.microsoft.com/office/drawing/2014/main" id="{3D1E30D8-A962-28D9-4F0B-2B0C0AB9F0CB}"/>
              </a:ext>
            </a:extLst>
          </p:cNvPr>
          <p:cNvSpPr/>
          <p:nvPr/>
        </p:nvSpPr>
        <p:spPr>
          <a:xfrm>
            <a:off x="480060" y="2727914"/>
            <a:ext cx="1771648"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rPr>
              <a:t>Angka </a:t>
            </a:r>
            <a:r>
              <a:rPr lang="en-US" sz="1600" b="1" dirty="0" err="1">
                <a:solidFill>
                  <a:schemeClr val="bg1"/>
                </a:solidFill>
              </a:rPr>
              <a:t>Kelahiran</a:t>
            </a:r>
            <a:endParaRPr sz="1600" b="1" dirty="0">
              <a:solidFill>
                <a:schemeClr val="bg1"/>
              </a:solidFill>
            </a:endParaRPr>
          </a:p>
        </p:txBody>
      </p:sp>
      <p:sp>
        <p:nvSpPr>
          <p:cNvPr id="6" name="Google Shape;471;p34">
            <a:extLst>
              <a:ext uri="{FF2B5EF4-FFF2-40B4-BE49-F238E27FC236}">
                <a16:creationId xmlns:a16="http://schemas.microsoft.com/office/drawing/2014/main" id="{DB8B9C42-8EC6-A860-33FA-7B8CB4F88DE3}"/>
              </a:ext>
            </a:extLst>
          </p:cNvPr>
          <p:cNvSpPr/>
          <p:nvPr/>
        </p:nvSpPr>
        <p:spPr>
          <a:xfrm>
            <a:off x="480062" y="3856682"/>
            <a:ext cx="1771648"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a:solidFill>
                  <a:schemeClr val="bg1"/>
                </a:solidFill>
              </a:rPr>
              <a:t>Angka </a:t>
            </a:r>
            <a:r>
              <a:rPr lang="en-US" sz="1600" b="1" dirty="0" err="1">
                <a:solidFill>
                  <a:schemeClr val="bg1"/>
                </a:solidFill>
              </a:rPr>
              <a:t>Kematian</a:t>
            </a:r>
            <a:endParaRPr sz="1600" b="1" dirty="0">
              <a:solidFill>
                <a:schemeClr val="bg1"/>
              </a:solidFill>
            </a:endParaRPr>
          </a:p>
        </p:txBody>
      </p:sp>
      <p:sp>
        <p:nvSpPr>
          <p:cNvPr id="7" name="Google Shape;471;p34">
            <a:extLst>
              <a:ext uri="{FF2B5EF4-FFF2-40B4-BE49-F238E27FC236}">
                <a16:creationId xmlns:a16="http://schemas.microsoft.com/office/drawing/2014/main" id="{56CEF060-FF82-2B48-419C-CC0220EC1744}"/>
              </a:ext>
            </a:extLst>
          </p:cNvPr>
          <p:cNvSpPr/>
          <p:nvPr/>
        </p:nvSpPr>
        <p:spPr>
          <a:xfrm>
            <a:off x="480065" y="5098886"/>
            <a:ext cx="1674050" cy="422400"/>
          </a:xfrm>
          <a:prstGeom prst="roundRect">
            <a:avLst>
              <a:gd name="adj" fmla="val 50000"/>
            </a:avLst>
          </a:prstGeom>
          <a:solidFill>
            <a:srgbClr val="941100"/>
          </a:solidFill>
          <a:ln>
            <a:noFill/>
          </a:ln>
          <a:effectLst>
            <a:outerShdw dist="38100" dir="3960000" algn="bl" rotWithShape="0">
              <a:schemeClr val="lt2"/>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dirty="0" err="1">
                <a:solidFill>
                  <a:schemeClr val="bg1"/>
                </a:solidFill>
              </a:rPr>
              <a:t>Migrasi</a:t>
            </a:r>
            <a:endParaRPr sz="1600" b="1" dirty="0">
              <a:solidFill>
                <a:schemeClr val="bg1"/>
              </a:solidFill>
            </a:endParaRPr>
          </a:p>
        </p:txBody>
      </p:sp>
      <p:sp>
        <p:nvSpPr>
          <p:cNvPr id="8" name="TextBox 7">
            <a:extLst>
              <a:ext uri="{FF2B5EF4-FFF2-40B4-BE49-F238E27FC236}">
                <a16:creationId xmlns:a16="http://schemas.microsoft.com/office/drawing/2014/main" id="{B98396AF-D527-70B5-D0D0-F0F44083F083}"/>
              </a:ext>
            </a:extLst>
          </p:cNvPr>
          <p:cNvSpPr txBox="1"/>
          <p:nvPr/>
        </p:nvSpPr>
        <p:spPr>
          <a:xfrm>
            <a:off x="2257509" y="2546709"/>
            <a:ext cx="4749069" cy="954107"/>
          </a:xfrm>
          <a:prstGeom prst="rect">
            <a:avLst/>
          </a:prstGeom>
          <a:noFill/>
        </p:spPr>
        <p:txBody>
          <a:bodyPr wrap="square" rtlCol="0">
            <a:spAutoFit/>
          </a:bodyPr>
          <a:lstStyle/>
          <a:p>
            <a:pPr algn="just"/>
            <a:r>
              <a:rPr lang="id-ID" sz="1400" dirty="0"/>
              <a:t>Kelahiran disebut juga dengan natalitas atau fertilitas. Klasifikasi angka kelahiran adalah angka kelahiran kasar </a:t>
            </a:r>
            <a:r>
              <a:rPr lang="id-ID" sz="1400" i="1" dirty="0"/>
              <a:t>(</a:t>
            </a:r>
            <a:r>
              <a:rPr lang="id-ID" sz="1400" i="1" dirty="0" err="1"/>
              <a:t>crude</a:t>
            </a:r>
            <a:r>
              <a:rPr lang="id-ID" sz="1400" i="1" dirty="0"/>
              <a:t> </a:t>
            </a:r>
            <a:r>
              <a:rPr lang="id-ID" sz="1400" i="1" dirty="0" err="1"/>
              <a:t>birth</a:t>
            </a:r>
            <a:r>
              <a:rPr lang="id-ID" sz="1400" i="1" dirty="0"/>
              <a:t> </a:t>
            </a:r>
            <a:r>
              <a:rPr lang="id-ID" sz="1400" i="1" dirty="0" err="1"/>
              <a:t>rate</a:t>
            </a:r>
            <a:r>
              <a:rPr lang="id-ID" sz="1400" i="1" dirty="0"/>
              <a:t> </a:t>
            </a:r>
            <a:r>
              <a:rPr lang="id-ID" sz="1400" dirty="0"/>
              <a:t>[CBR]), yaitu banyaknya kelahiran dalam satu tahun tertentu per seribu penduduk di suatu wilayah.</a:t>
            </a:r>
          </a:p>
        </p:txBody>
      </p:sp>
      <p:sp>
        <p:nvSpPr>
          <p:cNvPr id="9" name="TextBox 8">
            <a:extLst>
              <a:ext uri="{FF2B5EF4-FFF2-40B4-BE49-F238E27FC236}">
                <a16:creationId xmlns:a16="http://schemas.microsoft.com/office/drawing/2014/main" id="{49AABBA0-CD4D-0E45-F4A9-6698DA5A65BC}"/>
              </a:ext>
            </a:extLst>
          </p:cNvPr>
          <p:cNvSpPr txBox="1"/>
          <p:nvPr/>
        </p:nvSpPr>
        <p:spPr>
          <a:xfrm>
            <a:off x="2257509" y="3571113"/>
            <a:ext cx="4749069" cy="954107"/>
          </a:xfrm>
          <a:prstGeom prst="rect">
            <a:avLst/>
          </a:prstGeom>
          <a:noFill/>
        </p:spPr>
        <p:txBody>
          <a:bodyPr wrap="square" rtlCol="0">
            <a:spAutoFit/>
          </a:bodyPr>
          <a:lstStyle/>
          <a:p>
            <a:pPr algn="just"/>
            <a:r>
              <a:rPr lang="id-ID" sz="1400" dirty="0"/>
              <a:t>Kematian disebut juga dengan mortalitas. Klasifikasi angka kelahiran adalah angka kematian kasar </a:t>
            </a:r>
            <a:r>
              <a:rPr lang="id-ID" sz="1400" i="1" dirty="0"/>
              <a:t>(</a:t>
            </a:r>
            <a:r>
              <a:rPr lang="id-ID" sz="1400" i="1" dirty="0" err="1"/>
              <a:t>crude</a:t>
            </a:r>
            <a:r>
              <a:rPr lang="id-ID" sz="1400" i="1" dirty="0"/>
              <a:t> </a:t>
            </a:r>
            <a:r>
              <a:rPr lang="id-ID" sz="1400" i="1" dirty="0" err="1"/>
              <a:t>death</a:t>
            </a:r>
            <a:r>
              <a:rPr lang="id-ID" sz="1400" i="1" dirty="0"/>
              <a:t> </a:t>
            </a:r>
            <a:r>
              <a:rPr lang="id-ID" sz="1400" i="1" dirty="0" err="1"/>
              <a:t>rate</a:t>
            </a:r>
            <a:r>
              <a:rPr lang="id-ID" sz="1400" i="1" dirty="0"/>
              <a:t> </a:t>
            </a:r>
            <a:r>
              <a:rPr lang="id-ID" sz="1400" dirty="0"/>
              <a:t>[CDR]), yaitu jumlah </a:t>
            </a:r>
            <a:r>
              <a:rPr lang="id-ID" sz="1400" dirty="0" err="1"/>
              <a:t>kematiann</a:t>
            </a:r>
            <a:r>
              <a:rPr lang="id-ID" sz="1400" dirty="0"/>
              <a:t> dari setiap seribu penduduk dalam periode waktu tertentu di suatu wilayah.</a:t>
            </a:r>
          </a:p>
        </p:txBody>
      </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9C1C670C-13BB-CB88-F878-1CF993497E02}"/>
                  </a:ext>
                </a:extLst>
              </p:cNvPr>
              <p:cNvSpPr/>
              <p:nvPr/>
            </p:nvSpPr>
            <p:spPr>
              <a:xfrm>
                <a:off x="7389492" y="2525970"/>
                <a:ext cx="1680210" cy="781868"/>
              </a:xfrm>
              <a:prstGeom prst="rect">
                <a:avLst/>
              </a:prstGeom>
              <a:solidFill>
                <a:srgbClr val="941100">
                  <a:alpha val="4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CBR = </a:t>
                </a:r>
                <a14:m>
                  <m:oMath xmlns:m="http://schemas.openxmlformats.org/officeDocument/2006/math">
                    <m:f>
                      <m:fPr>
                        <m:ctrlPr>
                          <a:rPr lang="id-ID" i="1" smtClean="0">
                            <a:latin typeface="Cambria Math" panose="02040503050406030204" pitchFamily="18" charset="0"/>
                          </a:rPr>
                        </m:ctrlPr>
                      </m:fPr>
                      <m:num>
                        <m:r>
                          <a:rPr lang="en-US" b="0" i="1" smtClean="0">
                            <a:latin typeface="Cambria Math" panose="02040503050406030204" pitchFamily="18" charset="0"/>
                          </a:rPr>
                          <m:t>𝐵</m:t>
                        </m:r>
                      </m:num>
                      <m:den>
                        <m:r>
                          <a:rPr lang="en-US" b="0" i="1" smtClean="0">
                            <a:latin typeface="Cambria Math" panose="02040503050406030204" pitchFamily="18" charset="0"/>
                          </a:rPr>
                          <m:t>𝑃</m:t>
                        </m:r>
                      </m:den>
                    </m:f>
                  </m:oMath>
                </a14:m>
                <a:r>
                  <a:rPr lang="id-ID" dirty="0"/>
                  <a:t> x </a:t>
                </a:r>
                <a:r>
                  <a:rPr lang="id-ID" dirty="0" err="1"/>
                  <a:t>k</a:t>
                </a:r>
                <a:endParaRPr lang="id-ID" dirty="0"/>
              </a:p>
            </p:txBody>
          </p:sp>
        </mc:Choice>
        <mc:Fallback xmlns="">
          <p:sp>
            <p:nvSpPr>
              <p:cNvPr id="11" name="Rectangle 10">
                <a:extLst>
                  <a:ext uri="{FF2B5EF4-FFF2-40B4-BE49-F238E27FC236}">
                    <a16:creationId xmlns:a16="http://schemas.microsoft.com/office/drawing/2014/main" id="{9C1C670C-13BB-CB88-F878-1CF993497E02}"/>
                  </a:ext>
                </a:extLst>
              </p:cNvPr>
              <p:cNvSpPr>
                <a:spLocks noRot="1" noChangeAspect="1" noMove="1" noResize="1" noEditPoints="1" noAdjustHandles="1" noChangeArrowheads="1" noChangeShapeType="1" noTextEdit="1"/>
              </p:cNvSpPr>
              <p:nvPr/>
            </p:nvSpPr>
            <p:spPr>
              <a:xfrm>
                <a:off x="7389492" y="2525970"/>
                <a:ext cx="1680210" cy="781868"/>
              </a:xfrm>
              <a:prstGeom prst="rect">
                <a:avLst/>
              </a:prstGeom>
              <a:blipFill>
                <a:blip r:embed="rId5"/>
                <a:stretch>
                  <a:fillRect/>
                </a:stretch>
              </a:blipFill>
              <a:ln>
                <a:noFill/>
              </a:ln>
            </p:spPr>
            <p:txBody>
              <a:bodyPr/>
              <a:lstStyle/>
              <a:p>
                <a:r>
                  <a:rPr lang="id-ID">
                    <a:noFill/>
                  </a:rPr>
                  <a:t> </a:t>
                </a:r>
              </a:p>
            </p:txBody>
          </p:sp>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2072F3EE-B5B8-A2F7-3E89-CE14B354FCC7}"/>
                  </a:ext>
                </a:extLst>
              </p:cNvPr>
              <p:cNvSpPr/>
              <p:nvPr/>
            </p:nvSpPr>
            <p:spPr>
              <a:xfrm>
                <a:off x="7389492" y="3528005"/>
                <a:ext cx="1680210" cy="781868"/>
              </a:xfrm>
              <a:prstGeom prst="rect">
                <a:avLst/>
              </a:prstGeom>
              <a:solidFill>
                <a:srgbClr val="941100">
                  <a:alpha val="4352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CDR = </a:t>
                </a:r>
                <a14:m>
                  <m:oMath xmlns:m="http://schemas.openxmlformats.org/officeDocument/2006/math">
                    <m:f>
                      <m:fPr>
                        <m:ctrlPr>
                          <a:rPr lang="id-ID" i="1" smtClean="0">
                            <a:latin typeface="Cambria Math" panose="02040503050406030204" pitchFamily="18" charset="0"/>
                          </a:rPr>
                        </m:ctrlPr>
                      </m:fPr>
                      <m:num>
                        <m:r>
                          <a:rPr lang="en-US" b="0" i="1" smtClean="0">
                            <a:latin typeface="Cambria Math" panose="02040503050406030204" pitchFamily="18" charset="0"/>
                          </a:rPr>
                          <m:t>𝐷</m:t>
                        </m:r>
                      </m:num>
                      <m:den>
                        <m:r>
                          <a:rPr lang="en-US" b="0" i="1" smtClean="0">
                            <a:latin typeface="Cambria Math" panose="02040503050406030204" pitchFamily="18" charset="0"/>
                          </a:rPr>
                          <m:t>𝑃</m:t>
                        </m:r>
                      </m:den>
                    </m:f>
                  </m:oMath>
                </a14:m>
                <a:r>
                  <a:rPr lang="id-ID" dirty="0"/>
                  <a:t> x </a:t>
                </a:r>
                <a:r>
                  <a:rPr lang="id-ID" dirty="0" err="1"/>
                  <a:t>k</a:t>
                </a:r>
                <a:endParaRPr lang="id-ID" dirty="0"/>
              </a:p>
            </p:txBody>
          </p:sp>
        </mc:Choice>
        <mc:Fallback xmlns="">
          <p:sp>
            <p:nvSpPr>
              <p:cNvPr id="12" name="Rectangle 11">
                <a:extLst>
                  <a:ext uri="{FF2B5EF4-FFF2-40B4-BE49-F238E27FC236}">
                    <a16:creationId xmlns:a16="http://schemas.microsoft.com/office/drawing/2014/main" id="{2072F3EE-B5B8-A2F7-3E89-CE14B354FCC7}"/>
                  </a:ext>
                </a:extLst>
              </p:cNvPr>
              <p:cNvSpPr>
                <a:spLocks noRot="1" noChangeAspect="1" noMove="1" noResize="1" noEditPoints="1" noAdjustHandles="1" noChangeArrowheads="1" noChangeShapeType="1" noTextEdit="1"/>
              </p:cNvSpPr>
              <p:nvPr/>
            </p:nvSpPr>
            <p:spPr>
              <a:xfrm>
                <a:off x="7389492" y="3528005"/>
                <a:ext cx="1680210" cy="781868"/>
              </a:xfrm>
              <a:prstGeom prst="rect">
                <a:avLst/>
              </a:prstGeom>
              <a:blipFill>
                <a:blip r:embed="rId6"/>
                <a:stretch>
                  <a:fillRect/>
                </a:stretch>
              </a:blipFill>
              <a:ln>
                <a:noFill/>
              </a:ln>
            </p:spPr>
            <p:txBody>
              <a:bodyPr/>
              <a:lstStyle/>
              <a:p>
                <a:r>
                  <a:rPr lang="id-ID">
                    <a:noFill/>
                  </a:rPr>
                  <a:t> </a:t>
                </a:r>
              </a:p>
            </p:txBody>
          </p:sp>
        </mc:Fallback>
      </mc:AlternateContent>
      <p:sp>
        <p:nvSpPr>
          <p:cNvPr id="13" name="TextBox 12">
            <a:extLst>
              <a:ext uri="{FF2B5EF4-FFF2-40B4-BE49-F238E27FC236}">
                <a16:creationId xmlns:a16="http://schemas.microsoft.com/office/drawing/2014/main" id="{CB3B5F39-B68E-2E32-A919-79BE9237BA67}"/>
              </a:ext>
            </a:extLst>
          </p:cNvPr>
          <p:cNvSpPr txBox="1"/>
          <p:nvPr/>
        </p:nvSpPr>
        <p:spPr>
          <a:xfrm>
            <a:off x="9258297" y="2466751"/>
            <a:ext cx="2453638" cy="1015663"/>
          </a:xfrm>
          <a:prstGeom prst="rect">
            <a:avLst/>
          </a:prstGeom>
          <a:noFill/>
        </p:spPr>
        <p:txBody>
          <a:bodyPr wrap="square" rtlCol="0">
            <a:spAutoFit/>
          </a:bodyPr>
          <a:lstStyle/>
          <a:p>
            <a:r>
              <a:rPr lang="id-ID" sz="1200" dirty="0"/>
              <a:t>Keterangan:</a:t>
            </a:r>
          </a:p>
          <a:p>
            <a:r>
              <a:rPr lang="id-ID" sz="1200" dirty="0"/>
              <a:t>CBR = angka kelahiran kasar</a:t>
            </a:r>
          </a:p>
          <a:p>
            <a:r>
              <a:rPr lang="id-ID" sz="1200" dirty="0" err="1"/>
              <a:t>B</a:t>
            </a:r>
            <a:r>
              <a:rPr lang="id-ID" sz="1200" dirty="0"/>
              <a:t>      = jumlah bayi lahir dihidup</a:t>
            </a:r>
          </a:p>
          <a:p>
            <a:r>
              <a:rPr lang="id-ID" sz="1200" dirty="0" err="1"/>
              <a:t>P</a:t>
            </a:r>
            <a:r>
              <a:rPr lang="id-ID" sz="1200" dirty="0"/>
              <a:t>      = jumlah penduduk</a:t>
            </a:r>
          </a:p>
          <a:p>
            <a:r>
              <a:rPr lang="id-ID" sz="1200" dirty="0" err="1"/>
              <a:t>K</a:t>
            </a:r>
            <a:r>
              <a:rPr lang="id-ID" sz="1200" dirty="0"/>
              <a:t>      =konstanta, biasanya 1.000</a:t>
            </a:r>
          </a:p>
        </p:txBody>
      </p:sp>
      <p:sp>
        <p:nvSpPr>
          <p:cNvPr id="14" name="TextBox 13">
            <a:extLst>
              <a:ext uri="{FF2B5EF4-FFF2-40B4-BE49-F238E27FC236}">
                <a16:creationId xmlns:a16="http://schemas.microsoft.com/office/drawing/2014/main" id="{40AA02E1-93EF-47CF-2757-4FD5509B609F}"/>
              </a:ext>
            </a:extLst>
          </p:cNvPr>
          <p:cNvSpPr txBox="1"/>
          <p:nvPr/>
        </p:nvSpPr>
        <p:spPr>
          <a:xfrm>
            <a:off x="9258297" y="3466361"/>
            <a:ext cx="2453638" cy="1015663"/>
          </a:xfrm>
          <a:prstGeom prst="rect">
            <a:avLst/>
          </a:prstGeom>
          <a:noFill/>
        </p:spPr>
        <p:txBody>
          <a:bodyPr wrap="square" rtlCol="0">
            <a:spAutoFit/>
          </a:bodyPr>
          <a:lstStyle/>
          <a:p>
            <a:r>
              <a:rPr lang="id-ID" sz="1200" dirty="0"/>
              <a:t>Keterangan:</a:t>
            </a:r>
          </a:p>
          <a:p>
            <a:r>
              <a:rPr lang="id-ID" sz="1200" dirty="0"/>
              <a:t>CDR = angka kematian kasar</a:t>
            </a:r>
          </a:p>
          <a:p>
            <a:r>
              <a:rPr lang="id-ID" sz="1200" dirty="0" err="1"/>
              <a:t>B</a:t>
            </a:r>
            <a:r>
              <a:rPr lang="id-ID" sz="1200" dirty="0"/>
              <a:t>      = jumlah kematian</a:t>
            </a:r>
          </a:p>
          <a:p>
            <a:r>
              <a:rPr lang="id-ID" sz="1200" dirty="0" err="1"/>
              <a:t>P</a:t>
            </a:r>
            <a:r>
              <a:rPr lang="id-ID" sz="1200" dirty="0"/>
              <a:t>      = jumlah penduduk</a:t>
            </a:r>
          </a:p>
          <a:p>
            <a:r>
              <a:rPr lang="id-ID" sz="1200" dirty="0" err="1"/>
              <a:t>K</a:t>
            </a:r>
            <a:r>
              <a:rPr lang="id-ID" sz="1200" dirty="0"/>
              <a:t>      =konstanta, biasanya 1.000</a:t>
            </a:r>
          </a:p>
        </p:txBody>
      </p:sp>
      <p:sp>
        <p:nvSpPr>
          <p:cNvPr id="15" name="TextBox 14">
            <a:extLst>
              <a:ext uri="{FF2B5EF4-FFF2-40B4-BE49-F238E27FC236}">
                <a16:creationId xmlns:a16="http://schemas.microsoft.com/office/drawing/2014/main" id="{E48A75D7-C0EA-502B-721F-21B139FDD334}"/>
              </a:ext>
            </a:extLst>
          </p:cNvPr>
          <p:cNvSpPr txBox="1"/>
          <p:nvPr/>
        </p:nvSpPr>
        <p:spPr>
          <a:xfrm>
            <a:off x="2257509" y="4881086"/>
            <a:ext cx="4749069" cy="738664"/>
          </a:xfrm>
          <a:prstGeom prst="rect">
            <a:avLst/>
          </a:prstGeom>
          <a:noFill/>
        </p:spPr>
        <p:txBody>
          <a:bodyPr wrap="square" rtlCol="0">
            <a:spAutoFit/>
          </a:bodyPr>
          <a:lstStyle/>
          <a:p>
            <a:pPr algn="just"/>
            <a:r>
              <a:rPr lang="id-ID" sz="1400" dirty="0"/>
              <a:t>Migrasi merupakan faktor </a:t>
            </a:r>
            <a:r>
              <a:rPr lang="id-ID" sz="1400" dirty="0" err="1"/>
              <a:t>nonalami</a:t>
            </a:r>
            <a:r>
              <a:rPr lang="id-ID" sz="1400" dirty="0"/>
              <a:t> yang memengaruhi perubahan atau dinamika penduduk, terdiri dari migrasi masuk dan migrasi keluar. </a:t>
            </a:r>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3016C9CE-40AD-5CFB-3AEE-18681E060609}"/>
                  </a:ext>
                </a:extLst>
              </p:cNvPr>
              <p:cNvSpPr/>
              <p:nvPr/>
            </p:nvSpPr>
            <p:spPr>
              <a:xfrm>
                <a:off x="7389492" y="4562195"/>
                <a:ext cx="1680210" cy="781868"/>
              </a:xfrm>
              <a:prstGeom prst="rect">
                <a:avLst/>
              </a:prstGeom>
              <a:solidFill>
                <a:srgbClr val="941100">
                  <a:alpha val="4352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M</a:t>
                </a:r>
                <a:r>
                  <a:rPr lang="id-ID" baseline="-25000" dirty="0" err="1"/>
                  <a:t>i</a:t>
                </a:r>
                <a:r>
                  <a:rPr lang="id-ID" dirty="0"/>
                  <a:t> = </a:t>
                </a:r>
                <a14:m>
                  <m:oMath xmlns:m="http://schemas.openxmlformats.org/officeDocument/2006/math">
                    <m:f>
                      <m:fPr>
                        <m:ctrlPr>
                          <a:rPr lang="id-ID" i="1" smtClean="0">
                            <a:latin typeface="Cambria Math" panose="02040503050406030204" pitchFamily="18" charset="0"/>
                          </a:rPr>
                        </m:ctrlPr>
                      </m:fPr>
                      <m:num>
                        <m:r>
                          <a:rPr lang="en-US" b="0" i="1" smtClean="0">
                            <a:latin typeface="Cambria Math" panose="02040503050406030204" pitchFamily="18" charset="0"/>
                          </a:rPr>
                          <m:t>𝐼</m:t>
                        </m:r>
                      </m:num>
                      <m:den>
                        <m:r>
                          <a:rPr lang="en-US" b="0" i="1" smtClean="0">
                            <a:latin typeface="Cambria Math" panose="02040503050406030204" pitchFamily="18" charset="0"/>
                          </a:rPr>
                          <m:t>𝑃</m:t>
                        </m:r>
                      </m:den>
                    </m:f>
                  </m:oMath>
                </a14:m>
                <a:r>
                  <a:rPr lang="id-ID" dirty="0"/>
                  <a:t> x </a:t>
                </a:r>
                <a:r>
                  <a:rPr lang="id-ID" dirty="0" err="1"/>
                  <a:t>k</a:t>
                </a:r>
                <a:endParaRPr lang="id-ID" dirty="0"/>
              </a:p>
            </p:txBody>
          </p:sp>
        </mc:Choice>
        <mc:Fallback xmlns="">
          <p:sp>
            <p:nvSpPr>
              <p:cNvPr id="16" name="Rectangle 15">
                <a:extLst>
                  <a:ext uri="{FF2B5EF4-FFF2-40B4-BE49-F238E27FC236}">
                    <a16:creationId xmlns:a16="http://schemas.microsoft.com/office/drawing/2014/main" id="{3016C9CE-40AD-5CFB-3AEE-18681E060609}"/>
                  </a:ext>
                </a:extLst>
              </p:cNvPr>
              <p:cNvSpPr>
                <a:spLocks noRot="1" noChangeAspect="1" noMove="1" noResize="1" noEditPoints="1" noAdjustHandles="1" noChangeArrowheads="1" noChangeShapeType="1" noTextEdit="1"/>
              </p:cNvSpPr>
              <p:nvPr/>
            </p:nvSpPr>
            <p:spPr>
              <a:xfrm>
                <a:off x="7389492" y="4562195"/>
                <a:ext cx="1680210" cy="781868"/>
              </a:xfrm>
              <a:prstGeom prst="rect">
                <a:avLst/>
              </a:prstGeom>
              <a:blipFill>
                <a:blip r:embed="rId7"/>
                <a:stretch>
                  <a:fillRect/>
                </a:stretch>
              </a:blipFill>
              <a:ln>
                <a:noFill/>
              </a:ln>
            </p:spPr>
            <p:txBody>
              <a:bodyPr/>
              <a:lstStyle/>
              <a:p>
                <a:r>
                  <a:rPr lang="id-ID">
                    <a:noFill/>
                  </a:rPr>
                  <a:t> </a:t>
                </a:r>
              </a:p>
            </p:txBody>
          </p:sp>
        </mc:Fallback>
      </mc:AlternateContent>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ACE398DD-7B72-618B-C51F-2CB3B745A2E0}"/>
                  </a:ext>
                </a:extLst>
              </p:cNvPr>
              <p:cNvSpPr/>
              <p:nvPr/>
            </p:nvSpPr>
            <p:spPr>
              <a:xfrm>
                <a:off x="7389492" y="5389842"/>
                <a:ext cx="1680210" cy="781868"/>
              </a:xfrm>
              <a:prstGeom prst="rect">
                <a:avLst/>
              </a:prstGeom>
              <a:solidFill>
                <a:srgbClr val="941100">
                  <a:alpha val="4352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M</a:t>
                </a:r>
                <a:r>
                  <a:rPr lang="id-ID" baseline="-25000" dirty="0" err="1"/>
                  <a:t>o</a:t>
                </a:r>
                <a:r>
                  <a:rPr lang="id-ID" dirty="0"/>
                  <a:t> = </a:t>
                </a:r>
                <a14:m>
                  <m:oMath xmlns:m="http://schemas.openxmlformats.org/officeDocument/2006/math">
                    <m:f>
                      <m:fPr>
                        <m:ctrlPr>
                          <a:rPr lang="id-ID" i="1" smtClean="0">
                            <a:latin typeface="Cambria Math" panose="02040503050406030204" pitchFamily="18" charset="0"/>
                          </a:rPr>
                        </m:ctrlPr>
                      </m:fPr>
                      <m:num>
                        <m:r>
                          <a:rPr lang="en-US" b="0" i="1" smtClean="0">
                            <a:latin typeface="Cambria Math" panose="02040503050406030204" pitchFamily="18" charset="0"/>
                          </a:rPr>
                          <m:t>𝑂</m:t>
                        </m:r>
                      </m:num>
                      <m:den>
                        <m:r>
                          <a:rPr lang="en-US" b="0" i="1" smtClean="0">
                            <a:latin typeface="Cambria Math" panose="02040503050406030204" pitchFamily="18" charset="0"/>
                          </a:rPr>
                          <m:t>𝑃</m:t>
                        </m:r>
                      </m:den>
                    </m:f>
                  </m:oMath>
                </a14:m>
                <a:r>
                  <a:rPr lang="id-ID" dirty="0"/>
                  <a:t> x </a:t>
                </a:r>
                <a:r>
                  <a:rPr lang="id-ID" dirty="0" err="1"/>
                  <a:t>k</a:t>
                </a:r>
                <a:endParaRPr lang="id-ID" dirty="0"/>
              </a:p>
            </p:txBody>
          </p:sp>
        </mc:Choice>
        <mc:Fallback xmlns="">
          <p:sp>
            <p:nvSpPr>
              <p:cNvPr id="17" name="Rectangle 16">
                <a:extLst>
                  <a:ext uri="{FF2B5EF4-FFF2-40B4-BE49-F238E27FC236}">
                    <a16:creationId xmlns:a16="http://schemas.microsoft.com/office/drawing/2014/main" id="{ACE398DD-7B72-618B-C51F-2CB3B745A2E0}"/>
                  </a:ext>
                </a:extLst>
              </p:cNvPr>
              <p:cNvSpPr>
                <a:spLocks noRot="1" noChangeAspect="1" noMove="1" noResize="1" noEditPoints="1" noAdjustHandles="1" noChangeArrowheads="1" noChangeShapeType="1" noTextEdit="1"/>
              </p:cNvSpPr>
              <p:nvPr/>
            </p:nvSpPr>
            <p:spPr>
              <a:xfrm>
                <a:off x="7389492" y="5389842"/>
                <a:ext cx="1680210" cy="781868"/>
              </a:xfrm>
              <a:prstGeom prst="rect">
                <a:avLst/>
              </a:prstGeom>
              <a:blipFill>
                <a:blip r:embed="rId8"/>
                <a:stretch>
                  <a:fillRect/>
                </a:stretch>
              </a:blipFill>
              <a:ln>
                <a:noFill/>
              </a:ln>
            </p:spPr>
            <p:txBody>
              <a:bodyPr/>
              <a:lstStyle/>
              <a:p>
                <a:r>
                  <a:rPr lang="id-ID">
                    <a:noFill/>
                  </a:rPr>
                  <a:t> </a:t>
                </a:r>
              </a:p>
            </p:txBody>
          </p:sp>
        </mc:Fallback>
      </mc:AlternateContent>
      <p:sp>
        <p:nvSpPr>
          <p:cNvPr id="18" name="TextBox 17">
            <a:extLst>
              <a:ext uri="{FF2B5EF4-FFF2-40B4-BE49-F238E27FC236}">
                <a16:creationId xmlns:a16="http://schemas.microsoft.com/office/drawing/2014/main" id="{3AF1A621-1B8A-57EB-BD3F-46A2E2CDB778}"/>
              </a:ext>
            </a:extLst>
          </p:cNvPr>
          <p:cNvSpPr txBox="1"/>
          <p:nvPr/>
        </p:nvSpPr>
        <p:spPr>
          <a:xfrm>
            <a:off x="9258294" y="4524129"/>
            <a:ext cx="2453638" cy="1384995"/>
          </a:xfrm>
          <a:prstGeom prst="rect">
            <a:avLst/>
          </a:prstGeom>
          <a:noFill/>
        </p:spPr>
        <p:txBody>
          <a:bodyPr wrap="square" rtlCol="0">
            <a:spAutoFit/>
          </a:bodyPr>
          <a:lstStyle/>
          <a:p>
            <a:r>
              <a:rPr lang="id-ID" sz="1200" dirty="0"/>
              <a:t>Keterangan:</a:t>
            </a:r>
          </a:p>
          <a:p>
            <a:r>
              <a:rPr lang="id-ID" sz="1200" dirty="0" err="1"/>
              <a:t>M</a:t>
            </a:r>
            <a:r>
              <a:rPr lang="id-ID" sz="1200" baseline="-25000" dirty="0" err="1"/>
              <a:t>i</a:t>
            </a:r>
            <a:r>
              <a:rPr lang="id-ID" sz="1200" dirty="0"/>
              <a:t>  = angka migrasi masuk</a:t>
            </a:r>
          </a:p>
          <a:p>
            <a:r>
              <a:rPr lang="id-ID" sz="1200" dirty="0" err="1"/>
              <a:t>M</a:t>
            </a:r>
            <a:r>
              <a:rPr lang="id-ID" sz="1200" baseline="-25000" dirty="0" err="1"/>
              <a:t>o</a:t>
            </a:r>
            <a:r>
              <a:rPr lang="id-ID" sz="1200" baseline="-25000" dirty="0"/>
              <a:t>  </a:t>
            </a:r>
            <a:r>
              <a:rPr lang="id-ID" sz="1200" dirty="0"/>
              <a:t>= angka migrasi keluar</a:t>
            </a:r>
          </a:p>
          <a:p>
            <a:r>
              <a:rPr lang="id-ID" sz="1200" dirty="0"/>
              <a:t>I      = jumlah migran masuk</a:t>
            </a:r>
          </a:p>
          <a:p>
            <a:r>
              <a:rPr lang="id-ID" sz="1200" dirty="0" err="1"/>
              <a:t>O</a:t>
            </a:r>
            <a:r>
              <a:rPr lang="id-ID" sz="1200" dirty="0"/>
              <a:t>    = jumlah migran keluar</a:t>
            </a:r>
          </a:p>
          <a:p>
            <a:r>
              <a:rPr lang="id-ID" sz="1200" dirty="0" err="1"/>
              <a:t>P</a:t>
            </a:r>
            <a:r>
              <a:rPr lang="id-ID" sz="1200" dirty="0"/>
              <a:t>     = jumlah penduduk</a:t>
            </a:r>
          </a:p>
          <a:p>
            <a:r>
              <a:rPr lang="id-ID" sz="1200" dirty="0" err="1"/>
              <a:t>K</a:t>
            </a:r>
            <a:r>
              <a:rPr lang="id-ID" sz="1200" dirty="0"/>
              <a:t>     =konstanta, biasanya 1.000</a:t>
            </a:r>
          </a:p>
        </p:txBody>
      </p:sp>
    </p:spTree>
    <p:extLst>
      <p:ext uri="{BB962C8B-B14F-4D97-AF65-F5344CB8AC3E}">
        <p14:creationId xmlns:p14="http://schemas.microsoft.com/office/powerpoint/2010/main" val="1430657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5" name="Picture 4">
            <a:extLst>
              <a:ext uri="{FF2B5EF4-FFF2-40B4-BE49-F238E27FC236}">
                <a16:creationId xmlns:a16="http://schemas.microsoft.com/office/drawing/2014/main" id="{D6F6E742-0177-2235-C95A-9B4891C4563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9544" y="2601552"/>
            <a:ext cx="4296931" cy="4177826"/>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6" name="TextBox 5">
            <a:extLst>
              <a:ext uri="{FF2B5EF4-FFF2-40B4-BE49-F238E27FC236}">
                <a16:creationId xmlns:a16="http://schemas.microsoft.com/office/drawing/2014/main" id="{828C9C3A-211C-C997-C7B9-871AE04D252D}"/>
              </a:ext>
            </a:extLst>
          </p:cNvPr>
          <p:cNvSpPr txBox="1"/>
          <p:nvPr/>
        </p:nvSpPr>
        <p:spPr>
          <a:xfrm>
            <a:off x="718188" y="759082"/>
            <a:ext cx="4744746" cy="338554"/>
          </a:xfrm>
          <a:prstGeom prst="rect">
            <a:avLst/>
          </a:prstGeom>
          <a:noFill/>
        </p:spPr>
        <p:txBody>
          <a:bodyPr wrap="square" rtlCol="0">
            <a:spAutoFit/>
          </a:bodyPr>
          <a:lstStyle/>
          <a:p>
            <a:pPr algn="ctr"/>
            <a:r>
              <a:rPr lang="en-US" sz="1600" b="1" dirty="0" err="1">
                <a:solidFill>
                  <a:srgbClr val="941100"/>
                </a:solidFill>
                <a:latin typeface="Eras Bold ITC" panose="020B0602030504020804" pitchFamily="34" charset="77"/>
              </a:rPr>
              <a:t>Pertumbuhan</a:t>
            </a:r>
            <a:r>
              <a:rPr lang="en-US" sz="1600" b="1" dirty="0">
                <a:solidFill>
                  <a:srgbClr val="941100"/>
                </a:solidFill>
                <a:latin typeface="Eras Bold ITC" panose="020B0602030504020804" pitchFamily="34" charset="77"/>
              </a:rPr>
              <a:t> </a:t>
            </a:r>
            <a:r>
              <a:rPr lang="en-US" sz="1600" b="1" dirty="0" err="1">
                <a:solidFill>
                  <a:srgbClr val="941100"/>
                </a:solidFill>
                <a:latin typeface="Eras Bold ITC" panose="020B0602030504020804" pitchFamily="34" charset="77"/>
              </a:rPr>
              <a:t>Penduduk</a:t>
            </a:r>
            <a:r>
              <a:rPr lang="en-US" sz="1600" b="1" dirty="0">
                <a:solidFill>
                  <a:srgbClr val="941100"/>
                </a:solidFill>
                <a:latin typeface="Eras Bold ITC" panose="020B0602030504020804" pitchFamily="34" charset="77"/>
              </a:rPr>
              <a:t> Total</a:t>
            </a:r>
          </a:p>
        </p:txBody>
      </p:sp>
      <p:sp>
        <p:nvSpPr>
          <p:cNvPr id="7" name="Rounded Rectangular Callout 6">
            <a:extLst>
              <a:ext uri="{FF2B5EF4-FFF2-40B4-BE49-F238E27FC236}">
                <a16:creationId xmlns:a16="http://schemas.microsoft.com/office/drawing/2014/main" id="{569560D5-110C-C4FF-5A78-B63EA44225A7}"/>
              </a:ext>
            </a:extLst>
          </p:cNvPr>
          <p:cNvSpPr/>
          <p:nvPr/>
        </p:nvSpPr>
        <p:spPr>
          <a:xfrm>
            <a:off x="486645" y="1385702"/>
            <a:ext cx="5207831" cy="1055209"/>
          </a:xfrm>
          <a:prstGeom prst="wedgeRoundRectCallout">
            <a:avLst>
              <a:gd name="adj1" fmla="val -46646"/>
              <a:gd name="adj2" fmla="val 67646"/>
              <a:gd name="adj3" fmla="val 16667"/>
            </a:avLst>
          </a:prstGeom>
          <a:solidFill>
            <a:srgbClr val="941100">
              <a:alpha val="43137"/>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800" b="1" dirty="0">
                <a:solidFill>
                  <a:schemeClr val="bg1"/>
                </a:solidFill>
                <a:latin typeface="Eras Demi ITC" panose="020B0602030504020804" pitchFamily="34" charset="77"/>
              </a:rPr>
              <a:t>P = (L–M) + (I–E)</a:t>
            </a:r>
            <a:endParaRPr sz="2800" b="1" dirty="0">
              <a:solidFill>
                <a:schemeClr val="bg1"/>
              </a:solidFill>
              <a:latin typeface="Eras Demi ITC" panose="020B0602030504020804" pitchFamily="34" charset="77"/>
            </a:endParaRPr>
          </a:p>
        </p:txBody>
      </p:sp>
      <p:sp>
        <p:nvSpPr>
          <p:cNvPr id="8" name="TextBox 7">
            <a:extLst>
              <a:ext uri="{FF2B5EF4-FFF2-40B4-BE49-F238E27FC236}">
                <a16:creationId xmlns:a16="http://schemas.microsoft.com/office/drawing/2014/main" id="{F038AD13-3FD1-D46D-0729-D1E66E89570F}"/>
              </a:ext>
            </a:extLst>
          </p:cNvPr>
          <p:cNvSpPr txBox="1"/>
          <p:nvPr/>
        </p:nvSpPr>
        <p:spPr>
          <a:xfrm>
            <a:off x="4417044" y="4313651"/>
            <a:ext cx="6002501" cy="1708160"/>
          </a:xfrm>
          <a:prstGeom prst="rect">
            <a:avLst/>
          </a:prstGeom>
          <a:noFill/>
        </p:spPr>
        <p:txBody>
          <a:bodyPr wrap="square" rtlCol="0">
            <a:spAutoFit/>
          </a:bodyPr>
          <a:lstStyle/>
          <a:p>
            <a:r>
              <a:rPr lang="en-US" sz="1500" dirty="0" err="1"/>
              <a:t>Keterangan</a:t>
            </a:r>
            <a:r>
              <a:rPr lang="en-US" sz="1500" dirty="0"/>
              <a:t>:</a:t>
            </a:r>
          </a:p>
          <a:p>
            <a:r>
              <a:rPr lang="en-US" sz="1500" dirty="0"/>
              <a:t>P   = </a:t>
            </a:r>
            <a:r>
              <a:rPr lang="en-US" sz="1500" dirty="0" err="1"/>
              <a:t>jumlah</a:t>
            </a:r>
            <a:r>
              <a:rPr lang="en-US" sz="1500" dirty="0"/>
              <a:t> </a:t>
            </a:r>
            <a:r>
              <a:rPr lang="en-US" sz="1500" dirty="0" err="1"/>
              <a:t>pertumbuhan</a:t>
            </a:r>
            <a:r>
              <a:rPr lang="en-US" sz="1500" dirty="0"/>
              <a:t> </a:t>
            </a:r>
            <a:r>
              <a:rPr lang="en-US" sz="1500" dirty="0" err="1"/>
              <a:t>penduduk</a:t>
            </a:r>
            <a:r>
              <a:rPr lang="en-US" sz="1500" dirty="0"/>
              <a:t> total di </a:t>
            </a:r>
            <a:r>
              <a:rPr lang="en-US" sz="1500" dirty="0" err="1"/>
              <a:t>akhir</a:t>
            </a:r>
            <a:r>
              <a:rPr lang="en-US" sz="1500" dirty="0"/>
              <a:t> </a:t>
            </a:r>
            <a:r>
              <a:rPr lang="en-US" sz="1500" dirty="0" err="1"/>
              <a:t>tahun</a:t>
            </a:r>
            <a:r>
              <a:rPr lang="en-US" sz="1500" dirty="0"/>
              <a:t> </a:t>
            </a:r>
            <a:r>
              <a:rPr lang="en-US" sz="1500" dirty="0" err="1"/>
              <a:t>perhitungan</a:t>
            </a:r>
            <a:endParaRPr lang="en-US" sz="1500" dirty="0"/>
          </a:p>
          <a:p>
            <a:r>
              <a:rPr lang="en-US" sz="1500" dirty="0"/>
              <a:t>P</a:t>
            </a:r>
            <a:r>
              <a:rPr lang="en-US" sz="1500" baseline="-25000" dirty="0"/>
              <a:t>o</a:t>
            </a:r>
            <a:r>
              <a:rPr lang="en-US" sz="1500" dirty="0"/>
              <a:t>  = </a:t>
            </a:r>
            <a:r>
              <a:rPr lang="en-US" sz="1500" dirty="0" err="1"/>
              <a:t>jumlah</a:t>
            </a:r>
            <a:r>
              <a:rPr lang="en-US" sz="1500" dirty="0"/>
              <a:t> </a:t>
            </a:r>
            <a:r>
              <a:rPr lang="en-US" sz="1500" dirty="0" err="1"/>
              <a:t>penduduk</a:t>
            </a:r>
            <a:r>
              <a:rPr lang="en-US" sz="1500" dirty="0"/>
              <a:t> di </a:t>
            </a:r>
            <a:r>
              <a:rPr lang="en-US" sz="1500" dirty="0" err="1"/>
              <a:t>tahun</a:t>
            </a:r>
            <a:r>
              <a:rPr lang="en-US" sz="1500" dirty="0"/>
              <a:t> </a:t>
            </a:r>
            <a:r>
              <a:rPr lang="en-US" sz="1500" dirty="0" err="1"/>
              <a:t>awal</a:t>
            </a:r>
            <a:endParaRPr lang="en-US" sz="1500" dirty="0"/>
          </a:p>
          <a:p>
            <a:r>
              <a:rPr lang="en-US" sz="1500" dirty="0"/>
              <a:t>L    = </a:t>
            </a:r>
            <a:r>
              <a:rPr lang="en-US" sz="1500" dirty="0" err="1"/>
              <a:t>jumlah</a:t>
            </a:r>
            <a:r>
              <a:rPr lang="en-US" sz="1500" dirty="0"/>
              <a:t> </a:t>
            </a:r>
            <a:r>
              <a:rPr lang="en-US" sz="1500" dirty="0" err="1"/>
              <a:t>kelahiran</a:t>
            </a:r>
            <a:r>
              <a:rPr lang="en-US" sz="1500" dirty="0"/>
              <a:t> </a:t>
            </a:r>
            <a:r>
              <a:rPr lang="en-US" sz="1500" dirty="0" err="1"/>
              <a:t>dalam</a:t>
            </a:r>
            <a:r>
              <a:rPr lang="en-US" sz="1500" dirty="0"/>
              <a:t> </a:t>
            </a:r>
            <a:r>
              <a:rPr lang="en-US" sz="1500" dirty="0" err="1"/>
              <a:t>periode</a:t>
            </a:r>
            <a:r>
              <a:rPr lang="en-US" sz="1500" dirty="0"/>
              <a:t> </a:t>
            </a:r>
            <a:r>
              <a:rPr lang="en-US" sz="1500" dirty="0" err="1"/>
              <a:t>tahun</a:t>
            </a:r>
            <a:r>
              <a:rPr lang="en-US" sz="1500" dirty="0"/>
              <a:t> </a:t>
            </a:r>
            <a:r>
              <a:rPr lang="en-US" sz="1500" dirty="0" err="1"/>
              <a:t>tertentu</a:t>
            </a:r>
            <a:endParaRPr lang="en-US" sz="1500" dirty="0"/>
          </a:p>
          <a:p>
            <a:r>
              <a:rPr lang="en-US" sz="1500" dirty="0"/>
              <a:t>M  = </a:t>
            </a:r>
            <a:r>
              <a:rPr lang="en-US" sz="1500" dirty="0" err="1"/>
              <a:t>jumlah</a:t>
            </a:r>
            <a:r>
              <a:rPr lang="en-US" sz="1500" dirty="0"/>
              <a:t> </a:t>
            </a:r>
            <a:r>
              <a:rPr lang="en-US" sz="1500" dirty="0" err="1"/>
              <a:t>kematian</a:t>
            </a:r>
            <a:r>
              <a:rPr lang="en-US" sz="1500" dirty="0"/>
              <a:t> </a:t>
            </a:r>
            <a:r>
              <a:rPr lang="en-US" sz="1500" dirty="0" err="1"/>
              <a:t>dalam</a:t>
            </a:r>
            <a:r>
              <a:rPr lang="en-US" sz="1500" dirty="0"/>
              <a:t> </a:t>
            </a:r>
            <a:r>
              <a:rPr lang="en-US" sz="1500" dirty="0" err="1"/>
              <a:t>periode</a:t>
            </a:r>
            <a:r>
              <a:rPr lang="en-US" sz="1500" dirty="0"/>
              <a:t> </a:t>
            </a:r>
            <a:r>
              <a:rPr lang="en-US" sz="1500" dirty="0" err="1"/>
              <a:t>tahun</a:t>
            </a:r>
            <a:r>
              <a:rPr lang="en-US" sz="1500" dirty="0"/>
              <a:t> </a:t>
            </a:r>
            <a:r>
              <a:rPr lang="en-US" sz="1500" dirty="0" err="1"/>
              <a:t>tertentu</a:t>
            </a:r>
            <a:endParaRPr lang="en-US" sz="1500" dirty="0"/>
          </a:p>
          <a:p>
            <a:r>
              <a:rPr lang="en-US" sz="1500" dirty="0"/>
              <a:t>I     = </a:t>
            </a:r>
            <a:r>
              <a:rPr lang="en-US" sz="1500" dirty="0" err="1"/>
              <a:t>jumlah</a:t>
            </a:r>
            <a:r>
              <a:rPr lang="en-US" sz="1500" dirty="0"/>
              <a:t> </a:t>
            </a:r>
            <a:r>
              <a:rPr lang="en-US" sz="1500" dirty="0" err="1"/>
              <a:t>imigrasi</a:t>
            </a:r>
            <a:r>
              <a:rPr lang="en-US" sz="1500" dirty="0"/>
              <a:t> </a:t>
            </a:r>
            <a:r>
              <a:rPr lang="en-US" sz="1500" dirty="0" err="1"/>
              <a:t>dalam</a:t>
            </a:r>
            <a:r>
              <a:rPr lang="en-US" sz="1500" dirty="0"/>
              <a:t> </a:t>
            </a:r>
            <a:r>
              <a:rPr lang="en-US" sz="1500" dirty="0" err="1"/>
              <a:t>periode</a:t>
            </a:r>
            <a:r>
              <a:rPr lang="en-US" sz="1500" dirty="0"/>
              <a:t> </a:t>
            </a:r>
            <a:r>
              <a:rPr lang="en-US" sz="1500" dirty="0" err="1"/>
              <a:t>tahun</a:t>
            </a:r>
            <a:r>
              <a:rPr lang="en-US" sz="1500" dirty="0"/>
              <a:t> </a:t>
            </a:r>
            <a:r>
              <a:rPr lang="en-US" sz="1500" dirty="0" err="1"/>
              <a:t>tertentu</a:t>
            </a:r>
            <a:endParaRPr lang="en-US" sz="1500" dirty="0"/>
          </a:p>
          <a:p>
            <a:r>
              <a:rPr lang="en-US" sz="1500" dirty="0"/>
              <a:t>E    = </a:t>
            </a:r>
            <a:r>
              <a:rPr lang="en-US" sz="1500" dirty="0" err="1"/>
              <a:t>jumlah</a:t>
            </a:r>
            <a:r>
              <a:rPr lang="en-US" sz="1500" dirty="0"/>
              <a:t> </a:t>
            </a:r>
            <a:r>
              <a:rPr lang="en-US" sz="1500" dirty="0" err="1"/>
              <a:t>emigrasi</a:t>
            </a:r>
            <a:r>
              <a:rPr lang="en-US" sz="1500" dirty="0"/>
              <a:t> </a:t>
            </a:r>
            <a:r>
              <a:rPr lang="en-US" sz="1500" dirty="0" err="1"/>
              <a:t>dalam</a:t>
            </a:r>
            <a:r>
              <a:rPr lang="en-US" sz="1500" dirty="0"/>
              <a:t> </a:t>
            </a:r>
            <a:r>
              <a:rPr lang="en-US" sz="1500" dirty="0" err="1"/>
              <a:t>periode</a:t>
            </a:r>
            <a:r>
              <a:rPr lang="en-US" sz="1500" dirty="0"/>
              <a:t> </a:t>
            </a:r>
            <a:r>
              <a:rPr lang="en-US" sz="1500" dirty="0" err="1"/>
              <a:t>tahun</a:t>
            </a:r>
            <a:r>
              <a:rPr lang="en-US" sz="1500" dirty="0"/>
              <a:t> </a:t>
            </a:r>
            <a:r>
              <a:rPr lang="en-US" sz="1500" dirty="0" err="1"/>
              <a:t>tertentu</a:t>
            </a:r>
            <a:endParaRPr lang="en-US" sz="1500" dirty="0"/>
          </a:p>
        </p:txBody>
      </p:sp>
      <mc:AlternateContent xmlns:mc="http://schemas.openxmlformats.org/markup-compatibility/2006" xmlns:a14="http://schemas.microsoft.com/office/drawing/2010/main">
        <mc:Choice Requires="a14">
          <p:sp>
            <p:nvSpPr>
              <p:cNvPr id="2" name="Rounded Rectangular Callout 1">
                <a:extLst>
                  <a:ext uri="{FF2B5EF4-FFF2-40B4-BE49-F238E27FC236}">
                    <a16:creationId xmlns:a16="http://schemas.microsoft.com/office/drawing/2014/main" id="{7291CABE-A92B-81CE-F07E-4FFF6BC89ED0}"/>
                  </a:ext>
                </a:extLst>
              </p:cNvPr>
              <p:cNvSpPr/>
              <p:nvPr/>
            </p:nvSpPr>
            <p:spPr>
              <a:xfrm>
                <a:off x="6096000" y="1393447"/>
                <a:ext cx="5207831" cy="1055209"/>
              </a:xfrm>
              <a:prstGeom prst="wedgeRoundRectCallout">
                <a:avLst>
                  <a:gd name="adj1" fmla="val -46646"/>
                  <a:gd name="adj2" fmla="val 67646"/>
                  <a:gd name="adj3" fmla="val 16667"/>
                </a:avLst>
              </a:prstGeom>
              <a:solidFill>
                <a:srgbClr val="941100">
                  <a:alpha val="43137"/>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14:m>
                  <m:oMath xmlns:m="http://schemas.openxmlformats.org/officeDocument/2006/math">
                    <m:f>
                      <m:fPr>
                        <m:ctrlPr>
                          <a:rPr lang="en-US" sz="2800" b="1" i="1" smtClean="0">
                            <a:solidFill>
                              <a:schemeClr val="bg1"/>
                            </a:solidFill>
                            <a:latin typeface="Cambria Math" panose="02040503050406030204" pitchFamily="18" charset="0"/>
                            <a:ea typeface="Cambria Math" panose="02040503050406030204" pitchFamily="18" charset="0"/>
                          </a:rPr>
                        </m:ctrlPr>
                      </m:fPr>
                      <m:num>
                        <m:r>
                          <m:rPr>
                            <m:nor/>
                          </m:rPr>
                          <a:rPr lang="en-US" sz="2800" b="1" dirty="0" smtClean="0">
                            <a:solidFill>
                              <a:schemeClr val="bg1"/>
                            </a:solidFill>
                            <a:latin typeface="Eras Demi ITC" panose="020B0602030504020804" pitchFamily="34" charset="77"/>
                            <a:ea typeface="Cambria Math" panose="02040503050406030204" pitchFamily="18" charset="0"/>
                          </a:rPr>
                          <m:t>(</m:t>
                        </m:r>
                        <m:r>
                          <m:rPr>
                            <m:nor/>
                          </m:rPr>
                          <a:rPr lang="en-US" sz="2800" b="1" dirty="0" smtClean="0">
                            <a:solidFill>
                              <a:schemeClr val="bg1"/>
                            </a:solidFill>
                            <a:latin typeface="Eras Demi ITC" panose="020B0602030504020804" pitchFamily="34" charset="77"/>
                            <a:ea typeface="Cambria Math" panose="02040503050406030204" pitchFamily="18" charset="0"/>
                          </a:rPr>
                          <m:t>L</m:t>
                        </m:r>
                        <m:r>
                          <m:rPr>
                            <m:nor/>
                          </m:rPr>
                          <a:rPr lang="en-US" sz="2800" b="1" dirty="0" smtClean="0">
                            <a:solidFill>
                              <a:schemeClr val="bg1"/>
                            </a:solidFill>
                            <a:latin typeface="Eras Demi ITC" panose="020B0602030504020804" pitchFamily="34" charset="77"/>
                            <a:ea typeface="Cambria Math" panose="02040503050406030204" pitchFamily="18" charset="0"/>
                          </a:rPr>
                          <m:t>–</m:t>
                        </m:r>
                        <m:r>
                          <m:rPr>
                            <m:nor/>
                          </m:rPr>
                          <a:rPr lang="en-US" sz="2800" b="1" dirty="0" smtClean="0">
                            <a:solidFill>
                              <a:schemeClr val="bg1"/>
                            </a:solidFill>
                            <a:latin typeface="Eras Demi ITC" panose="020B0602030504020804" pitchFamily="34" charset="77"/>
                            <a:ea typeface="Cambria Math" panose="02040503050406030204" pitchFamily="18" charset="0"/>
                          </a:rPr>
                          <m:t>M</m:t>
                        </m:r>
                        <m:r>
                          <m:rPr>
                            <m:nor/>
                          </m:rPr>
                          <a:rPr lang="en-US" sz="2800" b="1" dirty="0" smtClean="0">
                            <a:solidFill>
                              <a:schemeClr val="bg1"/>
                            </a:solidFill>
                            <a:latin typeface="Eras Demi ITC" panose="020B0602030504020804" pitchFamily="34" charset="77"/>
                            <a:ea typeface="Cambria Math" panose="02040503050406030204" pitchFamily="18" charset="0"/>
                          </a:rPr>
                          <m:t>) + (</m:t>
                        </m:r>
                        <m:r>
                          <m:rPr>
                            <m:nor/>
                          </m:rPr>
                          <a:rPr lang="en-US" sz="2800" b="1" dirty="0" smtClean="0">
                            <a:solidFill>
                              <a:schemeClr val="bg1"/>
                            </a:solidFill>
                            <a:latin typeface="Eras Demi ITC" panose="020B0602030504020804" pitchFamily="34" charset="77"/>
                            <a:ea typeface="Cambria Math" panose="02040503050406030204" pitchFamily="18" charset="0"/>
                          </a:rPr>
                          <m:t>I</m:t>
                        </m:r>
                        <m:r>
                          <m:rPr>
                            <m:nor/>
                          </m:rPr>
                          <a:rPr lang="en-US" sz="2800" b="1" dirty="0" smtClean="0">
                            <a:solidFill>
                              <a:schemeClr val="bg1"/>
                            </a:solidFill>
                            <a:latin typeface="Eras Demi ITC" panose="020B0602030504020804" pitchFamily="34" charset="77"/>
                            <a:ea typeface="Cambria Math" panose="02040503050406030204" pitchFamily="18" charset="0"/>
                          </a:rPr>
                          <m:t>–</m:t>
                        </m:r>
                        <m:r>
                          <m:rPr>
                            <m:nor/>
                          </m:rPr>
                          <a:rPr lang="en-US" sz="2800" b="1" dirty="0" smtClean="0">
                            <a:solidFill>
                              <a:schemeClr val="bg1"/>
                            </a:solidFill>
                            <a:latin typeface="Eras Demi ITC" panose="020B0602030504020804" pitchFamily="34" charset="77"/>
                            <a:ea typeface="Cambria Math" panose="02040503050406030204" pitchFamily="18" charset="0"/>
                          </a:rPr>
                          <m:t>E</m:t>
                        </m:r>
                        <m:r>
                          <m:rPr>
                            <m:nor/>
                          </m:rPr>
                          <a:rPr lang="en-US" sz="2800" b="1" dirty="0" smtClean="0">
                            <a:solidFill>
                              <a:schemeClr val="bg1"/>
                            </a:solidFill>
                            <a:latin typeface="Eras Demi ITC" panose="020B0602030504020804" pitchFamily="34" charset="77"/>
                            <a:ea typeface="Cambria Math" panose="02040503050406030204" pitchFamily="18" charset="0"/>
                          </a:rPr>
                          <m:t>) </m:t>
                        </m:r>
                      </m:num>
                      <m:den>
                        <m:r>
                          <a:rPr lang="en-US" sz="2800" b="1" i="0" smtClean="0">
                            <a:solidFill>
                              <a:schemeClr val="bg1"/>
                            </a:solidFill>
                            <a:latin typeface="Cambria Math" panose="02040503050406030204" pitchFamily="18" charset="0"/>
                            <a:ea typeface="Cambria Math" panose="02040503050406030204" pitchFamily="18" charset="0"/>
                          </a:rPr>
                          <m:t>𝐏𝐨</m:t>
                        </m:r>
                      </m:den>
                    </m:f>
                  </m:oMath>
                </a14:m>
                <a:r>
                  <a:rPr lang="en-US" sz="2800" b="1" dirty="0">
                    <a:solidFill>
                      <a:schemeClr val="bg1"/>
                    </a:solidFill>
                    <a:latin typeface="Eras Demi ITC" panose="020B0602030504020804" pitchFamily="34" charset="77"/>
                    <a:ea typeface="Cambria Math" panose="02040503050406030204" pitchFamily="18" charset="0"/>
                  </a:rPr>
                  <a:t> x 100 %</a:t>
                </a:r>
                <a:endParaRPr sz="2800" b="1" dirty="0">
                  <a:solidFill>
                    <a:schemeClr val="bg1"/>
                  </a:solidFill>
                  <a:latin typeface="Eras Demi ITC" panose="020B0602030504020804" pitchFamily="34" charset="77"/>
                  <a:ea typeface="Cambria Math" panose="02040503050406030204" pitchFamily="18" charset="0"/>
                </a:endParaRPr>
              </a:p>
            </p:txBody>
          </p:sp>
        </mc:Choice>
        <mc:Fallback xmlns="">
          <p:sp>
            <p:nvSpPr>
              <p:cNvPr id="2" name="Rounded Rectangular Callout 1">
                <a:extLst>
                  <a:ext uri="{FF2B5EF4-FFF2-40B4-BE49-F238E27FC236}">
                    <a16:creationId xmlns:a16="http://schemas.microsoft.com/office/drawing/2014/main" id="{7291CABE-A92B-81CE-F07E-4FFF6BC89ED0}"/>
                  </a:ext>
                </a:extLst>
              </p:cNvPr>
              <p:cNvSpPr>
                <a:spLocks noRot="1" noChangeAspect="1" noMove="1" noResize="1" noEditPoints="1" noAdjustHandles="1" noChangeArrowheads="1" noChangeShapeType="1" noTextEdit="1"/>
              </p:cNvSpPr>
              <p:nvPr/>
            </p:nvSpPr>
            <p:spPr>
              <a:xfrm>
                <a:off x="6096000" y="1393447"/>
                <a:ext cx="5207831" cy="1055209"/>
              </a:xfrm>
              <a:prstGeom prst="wedgeRoundRectCallout">
                <a:avLst>
                  <a:gd name="adj1" fmla="val -46646"/>
                  <a:gd name="adj2" fmla="val 67646"/>
                  <a:gd name="adj3" fmla="val 16667"/>
                </a:avLst>
              </a:prstGeom>
              <a:blipFill>
                <a:blip r:embed="rId6"/>
                <a:stretch>
                  <a:fillRect/>
                </a:stretch>
              </a:blipFill>
              <a:ln>
                <a:noFill/>
              </a:ln>
            </p:spPr>
            <p:txBody>
              <a:bodyPr/>
              <a:lstStyle/>
              <a:p>
                <a:r>
                  <a:rPr lang="id-ID">
                    <a:noFill/>
                  </a:rPr>
                  <a:t> </a:t>
                </a:r>
              </a:p>
            </p:txBody>
          </p:sp>
        </mc:Fallback>
      </mc:AlternateContent>
      <p:sp>
        <p:nvSpPr>
          <p:cNvPr id="3" name="TextBox 2">
            <a:extLst>
              <a:ext uri="{FF2B5EF4-FFF2-40B4-BE49-F238E27FC236}">
                <a16:creationId xmlns:a16="http://schemas.microsoft.com/office/drawing/2014/main" id="{6C53DD11-0F89-CB09-00BB-8C8E7BA97027}"/>
              </a:ext>
            </a:extLst>
          </p:cNvPr>
          <p:cNvSpPr txBox="1"/>
          <p:nvPr/>
        </p:nvSpPr>
        <p:spPr>
          <a:xfrm>
            <a:off x="6287770" y="757973"/>
            <a:ext cx="4744746" cy="338554"/>
          </a:xfrm>
          <a:prstGeom prst="rect">
            <a:avLst/>
          </a:prstGeom>
          <a:noFill/>
        </p:spPr>
        <p:txBody>
          <a:bodyPr wrap="square" rtlCol="0">
            <a:spAutoFit/>
          </a:bodyPr>
          <a:lstStyle/>
          <a:p>
            <a:pPr algn="ctr"/>
            <a:r>
              <a:rPr lang="en-US" sz="1600" b="1" dirty="0" err="1">
                <a:solidFill>
                  <a:srgbClr val="941100"/>
                </a:solidFill>
                <a:latin typeface="Eras Bold ITC" panose="020B0602030504020804" pitchFamily="34" charset="77"/>
              </a:rPr>
              <a:t>Persentase</a:t>
            </a:r>
            <a:r>
              <a:rPr lang="en-US" sz="1600" b="1" dirty="0">
                <a:solidFill>
                  <a:srgbClr val="941100"/>
                </a:solidFill>
                <a:latin typeface="Eras Bold ITC" panose="020B0602030504020804" pitchFamily="34" charset="77"/>
              </a:rPr>
              <a:t> </a:t>
            </a:r>
            <a:r>
              <a:rPr lang="en-US" sz="1600" b="1" dirty="0" err="1">
                <a:solidFill>
                  <a:srgbClr val="941100"/>
                </a:solidFill>
                <a:latin typeface="Eras Bold ITC" panose="020B0602030504020804" pitchFamily="34" charset="77"/>
              </a:rPr>
              <a:t>Pertumbuhan</a:t>
            </a:r>
            <a:r>
              <a:rPr lang="en-US" sz="1600" b="1" dirty="0">
                <a:solidFill>
                  <a:srgbClr val="941100"/>
                </a:solidFill>
                <a:latin typeface="Eras Bold ITC" panose="020B0602030504020804" pitchFamily="34" charset="77"/>
              </a:rPr>
              <a:t> </a:t>
            </a:r>
            <a:r>
              <a:rPr lang="en-US" sz="1600" b="1" dirty="0" err="1">
                <a:solidFill>
                  <a:srgbClr val="941100"/>
                </a:solidFill>
                <a:latin typeface="Eras Bold ITC" panose="020B0602030504020804" pitchFamily="34" charset="77"/>
              </a:rPr>
              <a:t>Penduduk</a:t>
            </a:r>
            <a:r>
              <a:rPr lang="en-US" sz="1600" b="1" dirty="0">
                <a:solidFill>
                  <a:srgbClr val="941100"/>
                </a:solidFill>
                <a:latin typeface="Eras Bold ITC" panose="020B0602030504020804" pitchFamily="34" charset="77"/>
              </a:rPr>
              <a:t> Total</a:t>
            </a:r>
          </a:p>
        </p:txBody>
      </p:sp>
    </p:spTree>
    <p:extLst>
      <p:ext uri="{BB962C8B-B14F-4D97-AF65-F5344CB8AC3E}">
        <p14:creationId xmlns:p14="http://schemas.microsoft.com/office/powerpoint/2010/main" val="1174545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4" name="Rounded Rectangle 3">
            <a:extLst>
              <a:ext uri="{FF2B5EF4-FFF2-40B4-BE49-F238E27FC236}">
                <a16:creationId xmlns:a16="http://schemas.microsoft.com/office/drawing/2014/main" id="{14180F47-3E40-991B-486F-3BA9F9DAADD7}"/>
              </a:ext>
            </a:extLst>
          </p:cNvPr>
          <p:cNvSpPr/>
          <p:nvPr/>
        </p:nvSpPr>
        <p:spPr>
          <a:xfrm>
            <a:off x="265919" y="558940"/>
            <a:ext cx="11061211" cy="865728"/>
          </a:xfrm>
          <a:prstGeom prst="roundRect">
            <a:avLst>
              <a:gd name="adj" fmla="val 777"/>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just"/>
            <a:r>
              <a:rPr lang="id-ID" sz="1600" b="1" dirty="0" err="1"/>
              <a:t>b</a:t>
            </a:r>
            <a:r>
              <a:rPr lang="id-ID" sz="1600" b="1" dirty="0"/>
              <a:t>. Piramida Penduduk</a:t>
            </a:r>
          </a:p>
          <a:p>
            <a:pPr algn="just"/>
            <a:r>
              <a:rPr lang="id-ID" sz="1600" dirty="0"/>
              <a:t>Ahli demografi menggunakan piramida penduduk untuk menganalisis struktur penduduk. Piramida penduduk sangat berguna bagi pemerintah untuk lebih memahami struktur penduduk yang ada di wilayah pemerintahannya, terutama dalam menyusun rencana pembangunan.</a:t>
            </a:r>
          </a:p>
        </p:txBody>
      </p:sp>
      <p:sp>
        <p:nvSpPr>
          <p:cNvPr id="7" name="Rounded Rectangle 6">
            <a:extLst>
              <a:ext uri="{FF2B5EF4-FFF2-40B4-BE49-F238E27FC236}">
                <a16:creationId xmlns:a16="http://schemas.microsoft.com/office/drawing/2014/main" id="{7FD5F16F-B41A-7509-374B-81894F3963B5}"/>
              </a:ext>
            </a:extLst>
          </p:cNvPr>
          <p:cNvSpPr/>
          <p:nvPr/>
        </p:nvSpPr>
        <p:spPr>
          <a:xfrm>
            <a:off x="596310" y="2449928"/>
            <a:ext cx="10650810" cy="1121832"/>
          </a:xfrm>
          <a:prstGeom prst="roundRect">
            <a:avLst>
              <a:gd name="adj" fmla="val 777"/>
            </a:avLst>
          </a:prstGeom>
        </p:spPr>
        <p:style>
          <a:lnRef idx="2">
            <a:schemeClr val="accent2"/>
          </a:lnRef>
          <a:fillRef idx="1">
            <a:schemeClr val="lt1"/>
          </a:fillRef>
          <a:effectRef idx="0">
            <a:schemeClr val="accent2"/>
          </a:effectRef>
          <a:fontRef idx="minor">
            <a:schemeClr val="dk1"/>
          </a:fontRef>
        </p:style>
        <p:txBody>
          <a:bodyPr rtlCol="0" anchor="ctr"/>
          <a:lstStyle/>
          <a:p>
            <a:pPr algn="just"/>
            <a:endParaRPr lang="id-ID" sz="1400" dirty="0"/>
          </a:p>
          <a:p>
            <a:pPr marL="342900" indent="-342900" algn="just">
              <a:buFont typeface="+mj-lt"/>
              <a:buAutoNum type="arabicParenR"/>
            </a:pPr>
            <a:r>
              <a:rPr lang="id-ID" sz="1400" dirty="0"/>
              <a:t>Perkembangan penduduk memungkinkan penambahan jumlah tenaga kerja dari masa ke masa.</a:t>
            </a:r>
          </a:p>
          <a:p>
            <a:pPr marL="342900" indent="-342900" algn="just">
              <a:buFont typeface="+mj-lt"/>
              <a:buAutoNum type="arabicParenR"/>
            </a:pPr>
            <a:r>
              <a:rPr lang="id-ID" sz="1400" dirty="0"/>
              <a:t>Perkembangan penduduk dapat menyebabkan terjadinya perluasan pasar karena adanya peningkatan permintaan.</a:t>
            </a:r>
          </a:p>
          <a:p>
            <a:pPr marL="342900" indent="-342900" algn="just">
              <a:buFont typeface="+mj-lt"/>
              <a:buAutoNum type="arabicParenR"/>
            </a:pPr>
            <a:r>
              <a:rPr lang="id-ID" sz="1400" dirty="0"/>
              <a:t>Perkembangan penduduk dapat mendorong sektor produksi untuk meningkatkan kegiatannya.</a:t>
            </a:r>
          </a:p>
          <a:p>
            <a:pPr marL="342900" indent="-342900" algn="just">
              <a:buFont typeface="+mj-lt"/>
              <a:buAutoNum type="arabicParenR"/>
            </a:pPr>
            <a:r>
              <a:rPr lang="id-ID" sz="1400" dirty="0"/>
              <a:t>Pertambahan penduduk dapat mendorong pengembangan teknologi.</a:t>
            </a:r>
          </a:p>
        </p:txBody>
      </p:sp>
      <p:sp>
        <p:nvSpPr>
          <p:cNvPr id="8" name="Google Shape;467;p34">
            <a:extLst>
              <a:ext uri="{FF2B5EF4-FFF2-40B4-BE49-F238E27FC236}">
                <a16:creationId xmlns:a16="http://schemas.microsoft.com/office/drawing/2014/main" id="{39C09A5C-083E-AE1B-3B61-C914155D4730}"/>
              </a:ext>
            </a:extLst>
          </p:cNvPr>
          <p:cNvSpPr/>
          <p:nvPr/>
        </p:nvSpPr>
        <p:spPr>
          <a:xfrm>
            <a:off x="573450" y="2008965"/>
            <a:ext cx="742950" cy="691850"/>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a.</a:t>
            </a:r>
          </a:p>
          <a:p>
            <a:pPr marL="0" lvl="0" indent="0" algn="ctr" rtl="0">
              <a:spcBef>
                <a:spcPts val="0"/>
              </a:spcBef>
              <a:spcAft>
                <a:spcPts val="0"/>
              </a:spcAft>
              <a:buNone/>
            </a:pPr>
            <a:endParaRPr sz="2000" dirty="0"/>
          </a:p>
        </p:txBody>
      </p:sp>
      <p:sp>
        <p:nvSpPr>
          <p:cNvPr id="9" name="Google Shape;471;p34">
            <a:extLst>
              <a:ext uri="{FF2B5EF4-FFF2-40B4-BE49-F238E27FC236}">
                <a16:creationId xmlns:a16="http://schemas.microsoft.com/office/drawing/2014/main" id="{EA60F1CB-84B1-A806-F1BF-DFB07C4EB691}"/>
              </a:ext>
            </a:extLst>
          </p:cNvPr>
          <p:cNvSpPr/>
          <p:nvPr/>
        </p:nvSpPr>
        <p:spPr>
          <a:xfrm>
            <a:off x="1073239" y="2178880"/>
            <a:ext cx="3146380" cy="345888"/>
          </a:xfrm>
          <a:prstGeom prst="roundRect">
            <a:avLst>
              <a:gd name="adj" fmla="val 50000"/>
            </a:avLst>
          </a:prstGeom>
          <a:solidFill>
            <a:schemeClr val="accent2">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Dampak</a:t>
            </a:r>
            <a:r>
              <a:rPr lang="en-US" b="1" dirty="0">
                <a:solidFill>
                  <a:schemeClr val="bg1"/>
                </a:solidFill>
              </a:rPr>
              <a:t> </a:t>
            </a:r>
            <a:r>
              <a:rPr lang="en-US" b="1" dirty="0" err="1">
                <a:solidFill>
                  <a:schemeClr val="bg1"/>
                </a:solidFill>
              </a:rPr>
              <a:t>Positif</a:t>
            </a:r>
            <a:endParaRPr b="1" dirty="0">
              <a:solidFill>
                <a:schemeClr val="bg1"/>
              </a:solidFill>
            </a:endParaRPr>
          </a:p>
        </p:txBody>
      </p:sp>
      <p:sp>
        <p:nvSpPr>
          <p:cNvPr id="10" name="Rounded Rectangle 9">
            <a:extLst>
              <a:ext uri="{FF2B5EF4-FFF2-40B4-BE49-F238E27FC236}">
                <a16:creationId xmlns:a16="http://schemas.microsoft.com/office/drawing/2014/main" id="{F8474ED6-0069-A114-1CDC-2B389183B6AB}"/>
              </a:ext>
            </a:extLst>
          </p:cNvPr>
          <p:cNvSpPr/>
          <p:nvPr/>
        </p:nvSpPr>
        <p:spPr>
          <a:xfrm>
            <a:off x="596310" y="4194673"/>
            <a:ext cx="10650810" cy="1840367"/>
          </a:xfrm>
          <a:prstGeom prst="roundRect">
            <a:avLst>
              <a:gd name="adj" fmla="val 777"/>
            </a:avLst>
          </a:prstGeom>
        </p:spPr>
        <p:style>
          <a:lnRef idx="2">
            <a:schemeClr val="accent2"/>
          </a:lnRef>
          <a:fillRef idx="1">
            <a:schemeClr val="lt1"/>
          </a:fillRef>
          <a:effectRef idx="0">
            <a:schemeClr val="accent2"/>
          </a:effectRef>
          <a:fontRef idx="minor">
            <a:schemeClr val="dk1"/>
          </a:fontRef>
        </p:style>
        <p:txBody>
          <a:bodyPr rtlCol="0" anchor="ctr"/>
          <a:lstStyle/>
          <a:p>
            <a:pPr marL="342900" indent="-342900" algn="just">
              <a:buFont typeface="+mj-lt"/>
              <a:buAutoNum type="arabicParenR"/>
            </a:pPr>
            <a:endParaRPr lang="id-ID" sz="1400" dirty="0"/>
          </a:p>
          <a:p>
            <a:pPr marL="342900" indent="-342900" algn="just">
              <a:buFont typeface="+mj-lt"/>
              <a:buAutoNum type="arabicParenR"/>
            </a:pPr>
            <a:r>
              <a:rPr lang="id-ID" sz="1400" dirty="0"/>
              <a:t>Meningkatkan beban ketergantungan apabila jumlah penduduk usia produktif lebih kecil dibandingkan penduduk usia nonproduktif.</a:t>
            </a:r>
          </a:p>
          <a:p>
            <a:pPr marL="342900" indent="-342900" algn="just">
              <a:buFont typeface="+mj-lt"/>
              <a:buAutoNum type="arabicParenR"/>
            </a:pPr>
            <a:r>
              <a:rPr lang="id-ID" sz="1400" dirty="0"/>
              <a:t>Meningkatkan angka pengangguran jika pertumbuhan penduduk tidak diimbangi dengan peningkatan lapangan pekerjaan dan kualitas sumber daya manusia.</a:t>
            </a:r>
          </a:p>
          <a:p>
            <a:pPr marL="342900" indent="-342900" algn="just">
              <a:buFont typeface="+mj-lt"/>
              <a:buAutoNum type="arabicParenR"/>
            </a:pPr>
            <a:r>
              <a:rPr lang="id-ID" sz="1400" dirty="0"/>
              <a:t>Terjadi penyebaran penduduk yang tidak merata akibat proses migrasi ke wilayah-wilayah yang dianggap lebih baik.</a:t>
            </a:r>
          </a:p>
          <a:p>
            <a:pPr marL="342900" indent="-342900" algn="just">
              <a:buFont typeface="+mj-lt"/>
              <a:buAutoNum type="arabicParenR"/>
            </a:pPr>
            <a:r>
              <a:rPr lang="id-ID" sz="1400" dirty="0"/>
              <a:t>Berkurangnya ketersediaan lahan untuk berbagai sarana dan prasarana penunjang hidup layak.</a:t>
            </a:r>
          </a:p>
          <a:p>
            <a:pPr marL="342900" indent="-342900" algn="just">
              <a:buFont typeface="+mj-lt"/>
              <a:buAutoNum type="arabicParenR"/>
            </a:pPr>
            <a:r>
              <a:rPr lang="id-ID" sz="1400" dirty="0"/>
              <a:t>Terjadinya kerusakan alam akibat eksploitasi yang berlebihan untuk memenuhi kebutuhan hidup masyarakat.</a:t>
            </a:r>
          </a:p>
          <a:p>
            <a:pPr marL="342900" indent="-342900" algn="just">
              <a:buFont typeface="+mj-lt"/>
              <a:buAutoNum type="arabicParenR"/>
            </a:pPr>
            <a:r>
              <a:rPr lang="id-ID" sz="1400" dirty="0"/>
              <a:t>Meningkatkan limbah dan polusi, baik dari aktivitas rumah tangga maupun dari kegiatan ekonomi dan sosial. </a:t>
            </a:r>
          </a:p>
        </p:txBody>
      </p:sp>
      <p:sp>
        <p:nvSpPr>
          <p:cNvPr id="11" name="Google Shape;467;p34">
            <a:extLst>
              <a:ext uri="{FF2B5EF4-FFF2-40B4-BE49-F238E27FC236}">
                <a16:creationId xmlns:a16="http://schemas.microsoft.com/office/drawing/2014/main" id="{78F217E4-83CC-7D6C-A148-B17D165E0AA5}"/>
              </a:ext>
            </a:extLst>
          </p:cNvPr>
          <p:cNvSpPr/>
          <p:nvPr/>
        </p:nvSpPr>
        <p:spPr>
          <a:xfrm>
            <a:off x="573450" y="3753711"/>
            <a:ext cx="742950" cy="691850"/>
          </a:xfrm>
          <a:prstGeom prst="roundRect">
            <a:avLst>
              <a:gd name="adj" fmla="val 50000"/>
            </a:avLst>
          </a:prstGeom>
          <a:solidFill>
            <a:schemeClr val="accent2">
              <a:lumMod val="60000"/>
              <a:lumOff val="40000"/>
            </a:schemeClr>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b.</a:t>
            </a:r>
          </a:p>
          <a:p>
            <a:pPr marL="0" lvl="0" indent="0" algn="ctr" rtl="0">
              <a:spcBef>
                <a:spcPts val="0"/>
              </a:spcBef>
              <a:spcAft>
                <a:spcPts val="0"/>
              </a:spcAft>
              <a:buNone/>
            </a:pPr>
            <a:endParaRPr sz="2000" dirty="0"/>
          </a:p>
        </p:txBody>
      </p:sp>
      <p:sp>
        <p:nvSpPr>
          <p:cNvPr id="12" name="Google Shape;471;p34">
            <a:extLst>
              <a:ext uri="{FF2B5EF4-FFF2-40B4-BE49-F238E27FC236}">
                <a16:creationId xmlns:a16="http://schemas.microsoft.com/office/drawing/2014/main" id="{1864736F-C6A8-5155-1CBB-8B5CEB1AE400}"/>
              </a:ext>
            </a:extLst>
          </p:cNvPr>
          <p:cNvSpPr/>
          <p:nvPr/>
        </p:nvSpPr>
        <p:spPr>
          <a:xfrm>
            <a:off x="1073239" y="3923626"/>
            <a:ext cx="3146380" cy="345888"/>
          </a:xfrm>
          <a:prstGeom prst="roundRect">
            <a:avLst>
              <a:gd name="adj" fmla="val 50000"/>
            </a:avLst>
          </a:prstGeom>
          <a:solidFill>
            <a:schemeClr val="accent2">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err="1">
                <a:solidFill>
                  <a:schemeClr val="bg1"/>
                </a:solidFill>
              </a:rPr>
              <a:t>Dampak</a:t>
            </a:r>
            <a:r>
              <a:rPr lang="en-US" b="1" dirty="0">
                <a:solidFill>
                  <a:schemeClr val="bg1"/>
                </a:solidFill>
              </a:rPr>
              <a:t> </a:t>
            </a:r>
            <a:r>
              <a:rPr lang="en-US" b="1" dirty="0" err="1">
                <a:solidFill>
                  <a:schemeClr val="bg1"/>
                </a:solidFill>
              </a:rPr>
              <a:t>Negatif</a:t>
            </a:r>
            <a:endParaRPr b="1" dirty="0">
              <a:solidFill>
                <a:schemeClr val="bg1"/>
              </a:solidFill>
            </a:endParaRPr>
          </a:p>
        </p:txBody>
      </p:sp>
      <p:sp>
        <p:nvSpPr>
          <p:cNvPr id="13" name="TextBox 12">
            <a:extLst>
              <a:ext uri="{FF2B5EF4-FFF2-40B4-BE49-F238E27FC236}">
                <a16:creationId xmlns:a16="http://schemas.microsoft.com/office/drawing/2014/main" id="{C8C2AD4C-C366-3CD9-5CAB-3EE4CD52449B}"/>
              </a:ext>
            </a:extLst>
          </p:cNvPr>
          <p:cNvSpPr txBox="1"/>
          <p:nvPr/>
        </p:nvSpPr>
        <p:spPr>
          <a:xfrm>
            <a:off x="265919" y="1617108"/>
            <a:ext cx="7255021" cy="369332"/>
          </a:xfrm>
          <a:prstGeom prst="rect">
            <a:avLst/>
          </a:prstGeom>
          <a:noFill/>
        </p:spPr>
        <p:txBody>
          <a:bodyPr wrap="square" rtlCol="0">
            <a:spAutoFit/>
          </a:bodyPr>
          <a:lstStyle/>
          <a:p>
            <a:r>
              <a:rPr lang="id-ID" b="1" dirty="0"/>
              <a:t>2. Dampak Dinamika Penduduk terhadap Suatu Negara</a:t>
            </a:r>
          </a:p>
        </p:txBody>
      </p:sp>
      <p:sp>
        <p:nvSpPr>
          <p:cNvPr id="14" name="TextBox 13">
            <a:extLst>
              <a:ext uri="{FF2B5EF4-FFF2-40B4-BE49-F238E27FC236}">
                <a16:creationId xmlns:a16="http://schemas.microsoft.com/office/drawing/2014/main" id="{FA0F4761-15F8-0140-3C93-91D9A596F637}"/>
              </a:ext>
            </a:extLst>
          </p:cNvPr>
          <p:cNvSpPr txBox="1"/>
          <p:nvPr/>
        </p:nvSpPr>
        <p:spPr>
          <a:xfrm>
            <a:off x="265919" y="202616"/>
            <a:ext cx="7255021" cy="369332"/>
          </a:xfrm>
          <a:prstGeom prst="rect">
            <a:avLst/>
          </a:prstGeom>
          <a:noFill/>
        </p:spPr>
        <p:txBody>
          <a:bodyPr wrap="square" rtlCol="0">
            <a:spAutoFit/>
          </a:bodyPr>
          <a:lstStyle/>
          <a:p>
            <a:r>
              <a:rPr lang="id-ID" b="1" dirty="0"/>
              <a:t>1. Dinamika Kependudukan Indonesia</a:t>
            </a:r>
          </a:p>
        </p:txBody>
      </p:sp>
    </p:spTree>
    <p:extLst>
      <p:ext uri="{BB962C8B-B14F-4D97-AF65-F5344CB8AC3E}">
        <p14:creationId xmlns:p14="http://schemas.microsoft.com/office/powerpoint/2010/main" val="6735151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13" name="Picture 12" descr="A group of people standing together&#10;&#10;Description automatically generated with low confidence">
            <a:extLst>
              <a:ext uri="{FF2B5EF4-FFF2-40B4-BE49-F238E27FC236}">
                <a16:creationId xmlns:a16="http://schemas.microsoft.com/office/drawing/2014/main" id="{4AD39974-5ACB-71E2-9060-6498D69182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29550" y="4052845"/>
            <a:ext cx="4362450" cy="2726532"/>
          </a:xfrm>
          <a:prstGeom prst="rect">
            <a:avLst/>
          </a:prstGeom>
        </p:spPr>
      </p:pic>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BAA3FB68-C1B2-83E7-6738-D0B7DD29417E}"/>
              </a:ext>
            </a:extLst>
          </p:cNvPr>
          <p:cNvSpPr txBox="1"/>
          <p:nvPr/>
        </p:nvSpPr>
        <p:spPr>
          <a:xfrm>
            <a:off x="368789" y="529415"/>
            <a:ext cx="7255021" cy="369332"/>
          </a:xfrm>
          <a:prstGeom prst="rect">
            <a:avLst/>
          </a:prstGeom>
          <a:noFill/>
        </p:spPr>
        <p:txBody>
          <a:bodyPr wrap="square" rtlCol="0">
            <a:spAutoFit/>
          </a:bodyPr>
          <a:lstStyle/>
          <a:p>
            <a:r>
              <a:rPr lang="id-ID" b="1" dirty="0"/>
              <a:t>3. Cara Mengatasi Permasalahan Dinamika Penduduk</a:t>
            </a:r>
          </a:p>
        </p:txBody>
      </p:sp>
      <p:sp>
        <p:nvSpPr>
          <p:cNvPr id="3" name="Rounded Rectangle 2">
            <a:extLst>
              <a:ext uri="{FF2B5EF4-FFF2-40B4-BE49-F238E27FC236}">
                <a16:creationId xmlns:a16="http://schemas.microsoft.com/office/drawing/2014/main" id="{9AE147D6-3AF0-68EA-82B5-1C28E9BB43A7}"/>
              </a:ext>
            </a:extLst>
          </p:cNvPr>
          <p:cNvSpPr/>
          <p:nvPr/>
        </p:nvSpPr>
        <p:spPr>
          <a:xfrm>
            <a:off x="1044402" y="1231135"/>
            <a:ext cx="4737913" cy="1358390"/>
          </a:xfrm>
          <a:prstGeom prst="roundRect">
            <a:avLst>
              <a:gd name="adj" fmla="val 6141"/>
            </a:avLst>
          </a:prstGeom>
          <a:solidFill>
            <a:srgbClr val="DEEBF7"/>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id-ID" sz="1600" noProof="1">
                <a:solidFill>
                  <a:srgbClr val="0070C0"/>
                </a:solidFill>
              </a:rPr>
              <a:t>Meningkatkan kualitas penduduk dengan perluasan akses pendidikan bagi seluruh warga negara melalui pembangunan berbagai fasilitas pendidikan, peningkatan kualitas pembelajaran, dan penyediaan dana bagi penduduk yang kurang mampu.</a:t>
            </a:r>
          </a:p>
        </p:txBody>
      </p:sp>
      <p:sp>
        <p:nvSpPr>
          <p:cNvPr id="4" name="Rectangle 3">
            <a:extLst>
              <a:ext uri="{FF2B5EF4-FFF2-40B4-BE49-F238E27FC236}">
                <a16:creationId xmlns:a16="http://schemas.microsoft.com/office/drawing/2014/main" id="{A879DCA2-30E7-7BE1-5646-0FE3579E76B2}"/>
              </a:ext>
            </a:extLst>
          </p:cNvPr>
          <p:cNvSpPr/>
          <p:nvPr/>
        </p:nvSpPr>
        <p:spPr>
          <a:xfrm>
            <a:off x="1204409" y="2226076"/>
            <a:ext cx="5916706" cy="18153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noProof="1"/>
          </a:p>
        </p:txBody>
      </p:sp>
      <p:sp>
        <p:nvSpPr>
          <p:cNvPr id="5" name="Oval 4">
            <a:extLst>
              <a:ext uri="{FF2B5EF4-FFF2-40B4-BE49-F238E27FC236}">
                <a16:creationId xmlns:a16="http://schemas.microsoft.com/office/drawing/2014/main" id="{1A71FF79-BC5D-5388-3A8E-3E001132B6A9}"/>
              </a:ext>
            </a:extLst>
          </p:cNvPr>
          <p:cNvSpPr/>
          <p:nvPr/>
        </p:nvSpPr>
        <p:spPr>
          <a:xfrm>
            <a:off x="621569" y="936152"/>
            <a:ext cx="582839" cy="51875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id-ID" sz="2400" b="1" noProof="1">
                <a:solidFill>
                  <a:srgbClr val="002060"/>
                </a:solidFill>
              </a:rPr>
              <a:t>1</a:t>
            </a:r>
          </a:p>
        </p:txBody>
      </p:sp>
      <p:sp>
        <p:nvSpPr>
          <p:cNvPr id="6" name="Rounded Rectangle 5">
            <a:extLst>
              <a:ext uri="{FF2B5EF4-FFF2-40B4-BE49-F238E27FC236}">
                <a16:creationId xmlns:a16="http://schemas.microsoft.com/office/drawing/2014/main" id="{D8642FF4-F0DF-5937-996C-EC703706DC44}"/>
              </a:ext>
            </a:extLst>
          </p:cNvPr>
          <p:cNvSpPr/>
          <p:nvPr/>
        </p:nvSpPr>
        <p:spPr>
          <a:xfrm>
            <a:off x="1044401" y="3089559"/>
            <a:ext cx="4737913" cy="1905029"/>
          </a:xfrm>
          <a:prstGeom prst="roundRect">
            <a:avLst>
              <a:gd name="adj" fmla="val 6141"/>
            </a:avLst>
          </a:prstGeom>
          <a:solidFill>
            <a:srgbClr val="DEEBF7"/>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id-ID" sz="1600" noProof="1">
                <a:solidFill>
                  <a:srgbClr val="0070C0"/>
                </a:solidFill>
              </a:rPr>
              <a:t>Menerapkan program Keluarga Berencana (KB). UU RI No. 10 tahun 1992 menjelaskan keluarga berencana sebagai upaya peningkatan kepedulian dan peran serta masyarakat melalui pendewasaan usia perkawinan, pengaturan kelahiran, pembinaan ketahanan keluarga, peningkatan kesejahteraan keluarga. </a:t>
            </a:r>
          </a:p>
        </p:txBody>
      </p:sp>
      <p:sp>
        <p:nvSpPr>
          <p:cNvPr id="7" name="Oval 6">
            <a:extLst>
              <a:ext uri="{FF2B5EF4-FFF2-40B4-BE49-F238E27FC236}">
                <a16:creationId xmlns:a16="http://schemas.microsoft.com/office/drawing/2014/main" id="{D4BBD1ED-872F-59B1-9313-E94AEEBC1F49}"/>
              </a:ext>
            </a:extLst>
          </p:cNvPr>
          <p:cNvSpPr/>
          <p:nvPr/>
        </p:nvSpPr>
        <p:spPr>
          <a:xfrm>
            <a:off x="621569" y="2772400"/>
            <a:ext cx="582839" cy="51875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id-ID" sz="2400" b="1" noProof="1">
                <a:solidFill>
                  <a:srgbClr val="002060"/>
                </a:solidFill>
              </a:rPr>
              <a:t>2</a:t>
            </a:r>
          </a:p>
        </p:txBody>
      </p:sp>
      <p:sp>
        <p:nvSpPr>
          <p:cNvPr id="8" name="Rounded Rectangle 7">
            <a:extLst>
              <a:ext uri="{FF2B5EF4-FFF2-40B4-BE49-F238E27FC236}">
                <a16:creationId xmlns:a16="http://schemas.microsoft.com/office/drawing/2014/main" id="{2B1FAA30-9766-E173-E787-8B4A7D6F153E}"/>
              </a:ext>
            </a:extLst>
          </p:cNvPr>
          <p:cNvSpPr/>
          <p:nvPr/>
        </p:nvSpPr>
        <p:spPr>
          <a:xfrm>
            <a:off x="6287770" y="1192890"/>
            <a:ext cx="4737913" cy="1396635"/>
          </a:xfrm>
          <a:prstGeom prst="roundRect">
            <a:avLst>
              <a:gd name="adj" fmla="val 6141"/>
            </a:avLst>
          </a:prstGeom>
          <a:solidFill>
            <a:srgbClr val="DEEBF7"/>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id-ID" sz="1600" noProof="1">
                <a:solidFill>
                  <a:srgbClr val="0070C0"/>
                </a:solidFill>
              </a:rPr>
              <a:t>Menentukan batas terendah usia perkawinan pertama. Menurut UU RI No. 16 tahun 2019, batas terendah usia perkawinan bagi laki-laki dan perempuan adalah 19 tahun. </a:t>
            </a:r>
          </a:p>
        </p:txBody>
      </p:sp>
      <p:sp>
        <p:nvSpPr>
          <p:cNvPr id="9" name="Oval 8">
            <a:extLst>
              <a:ext uri="{FF2B5EF4-FFF2-40B4-BE49-F238E27FC236}">
                <a16:creationId xmlns:a16="http://schemas.microsoft.com/office/drawing/2014/main" id="{B12F1218-E4C4-D355-34A2-269146C0B2AA}"/>
              </a:ext>
            </a:extLst>
          </p:cNvPr>
          <p:cNvSpPr/>
          <p:nvPr/>
        </p:nvSpPr>
        <p:spPr>
          <a:xfrm>
            <a:off x="5942322" y="838760"/>
            <a:ext cx="582839" cy="51875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id-ID" sz="2400" b="1" noProof="1">
                <a:solidFill>
                  <a:srgbClr val="002060"/>
                </a:solidFill>
              </a:rPr>
              <a:t>3</a:t>
            </a:r>
          </a:p>
        </p:txBody>
      </p:sp>
      <p:sp>
        <p:nvSpPr>
          <p:cNvPr id="10" name="Rounded Rectangle 9">
            <a:extLst>
              <a:ext uri="{FF2B5EF4-FFF2-40B4-BE49-F238E27FC236}">
                <a16:creationId xmlns:a16="http://schemas.microsoft.com/office/drawing/2014/main" id="{DB314D7D-B0B3-06CF-84E5-057598EA7D47}"/>
              </a:ext>
            </a:extLst>
          </p:cNvPr>
          <p:cNvSpPr/>
          <p:nvPr/>
        </p:nvSpPr>
        <p:spPr>
          <a:xfrm>
            <a:off x="6365153" y="3130570"/>
            <a:ext cx="4737913" cy="1052945"/>
          </a:xfrm>
          <a:prstGeom prst="roundRect">
            <a:avLst>
              <a:gd name="adj" fmla="val 6141"/>
            </a:avLst>
          </a:prstGeom>
          <a:solidFill>
            <a:srgbClr val="DEEBF7"/>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id-ID" sz="1600" noProof="1">
                <a:solidFill>
                  <a:srgbClr val="0070C0"/>
                </a:solidFill>
              </a:rPr>
              <a:t>Berupaya mengatasi masalah persebaran penduduk yang tidak merata antara lain melalui program transmmigrasi dan pemerataan pembangunan sebagai strategi untuk pemerataan pertumbuhan ekonomi. </a:t>
            </a:r>
          </a:p>
        </p:txBody>
      </p:sp>
      <p:sp>
        <p:nvSpPr>
          <p:cNvPr id="11" name="Oval 10">
            <a:extLst>
              <a:ext uri="{FF2B5EF4-FFF2-40B4-BE49-F238E27FC236}">
                <a16:creationId xmlns:a16="http://schemas.microsoft.com/office/drawing/2014/main" id="{10A9EC0E-33FD-984B-C961-B672DA8253C8}"/>
              </a:ext>
            </a:extLst>
          </p:cNvPr>
          <p:cNvSpPr/>
          <p:nvPr/>
        </p:nvSpPr>
        <p:spPr>
          <a:xfrm>
            <a:off x="5942321" y="2813411"/>
            <a:ext cx="582839" cy="51875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id-ID" sz="2400" b="1" noProof="1">
                <a:solidFill>
                  <a:srgbClr val="002060"/>
                </a:solidFill>
              </a:rPr>
              <a:t>4</a:t>
            </a:r>
          </a:p>
        </p:txBody>
      </p:sp>
    </p:spTree>
    <p:extLst>
      <p:ext uri="{BB962C8B-B14F-4D97-AF65-F5344CB8AC3E}">
        <p14:creationId xmlns:p14="http://schemas.microsoft.com/office/powerpoint/2010/main" val="3634711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3"/>
        <p:cNvGrpSpPr/>
        <p:nvPr/>
      </p:nvGrpSpPr>
      <p:grpSpPr>
        <a:xfrm>
          <a:off x="0" y="0"/>
          <a:ext cx="0" cy="0"/>
          <a:chOff x="0" y="0"/>
          <a:chExt cx="0" cy="0"/>
        </a:xfrm>
      </p:grpSpPr>
      <p:sp useBgFill="1">
        <p:nvSpPr>
          <p:cNvPr id="107" name="Rectangle 106">
            <a:extLst>
              <a:ext uri="{FF2B5EF4-FFF2-40B4-BE49-F238E27FC236}">
                <a16:creationId xmlns:a16="http://schemas.microsoft.com/office/drawing/2014/main" id="{8950AD4C-6AF3-49F8-94E1-DBCAFB394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sp>
        <p:nvSpPr>
          <p:cNvPr id="109" name="Freeform: Shape 108">
            <a:extLst>
              <a:ext uri="{FF2B5EF4-FFF2-40B4-BE49-F238E27FC236}">
                <a16:creationId xmlns:a16="http://schemas.microsoft.com/office/drawing/2014/main" id="{8DBEAE55-3EA1-41D7-A212-5F7D8986C1F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212206"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11" name="Freeform: Shape 110">
            <a:extLst>
              <a:ext uri="{FF2B5EF4-FFF2-40B4-BE49-F238E27FC236}">
                <a16:creationId xmlns:a16="http://schemas.microsoft.com/office/drawing/2014/main" id="{CFC5F0E7-644F-4101-BE72-12825CF537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17551"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13" name="Freeform: Shape 112">
            <a:extLst>
              <a:ext uri="{FF2B5EF4-FFF2-40B4-BE49-F238E27FC236}">
                <a16:creationId xmlns:a16="http://schemas.microsoft.com/office/drawing/2014/main" id="{B1F9B6B4-B0C4-45C6-A086-901C960D03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644774" y="0"/>
            <a:ext cx="2756893" cy="6858000"/>
          </a:xfrm>
          <a:custGeom>
            <a:avLst/>
            <a:gdLst>
              <a:gd name="connsiteX0" fmla="*/ 1133870 w 2756893"/>
              <a:gd name="connsiteY0" fmla="*/ 0 h 6858000"/>
              <a:gd name="connsiteX1" fmla="*/ 898082 w 2756893"/>
              <a:gd name="connsiteY1" fmla="*/ 0 h 6858000"/>
              <a:gd name="connsiteX2" fmla="*/ 920668 w 2756893"/>
              <a:gd name="connsiteY2" fmla="*/ 14997 h 6858000"/>
              <a:gd name="connsiteX3" fmla="*/ 2554961 w 2756893"/>
              <a:gd name="connsiteY3" fmla="*/ 3621656 h 6858000"/>
              <a:gd name="connsiteX4" fmla="*/ 641513 w 2756893"/>
              <a:gd name="connsiteY4" fmla="*/ 6374814 h 6858000"/>
              <a:gd name="connsiteX5" fmla="*/ 114086 w 2756893"/>
              <a:gd name="connsiteY5" fmla="*/ 6780599 h 6858000"/>
              <a:gd name="connsiteX6" fmla="*/ 0 w 2756893"/>
              <a:gd name="connsiteY6" fmla="*/ 6858000 h 6858000"/>
              <a:gd name="connsiteX7" fmla="*/ 40637 w 2756893"/>
              <a:gd name="connsiteY7" fmla="*/ 6858000 h 6858000"/>
              <a:gd name="connsiteX8" fmla="*/ 254139 w 2756893"/>
              <a:gd name="connsiteY8" fmla="*/ 6858000 h 6858000"/>
              <a:gd name="connsiteX9" fmla="*/ 365895 w 2756893"/>
              <a:gd name="connsiteY9" fmla="*/ 6780599 h 6858000"/>
              <a:gd name="connsiteX10" fmla="*/ 882543 w 2756893"/>
              <a:gd name="connsiteY10" fmla="*/ 6374814 h 6858000"/>
              <a:gd name="connsiteX11" fmla="*/ 2756893 w 2756893"/>
              <a:gd name="connsiteY11" fmla="*/ 3621656 h 6858000"/>
              <a:gd name="connsiteX12" fmla="*/ 1155994 w 2756893"/>
              <a:gd name="connsiteY12"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56893" h="6858000">
                <a:moveTo>
                  <a:pt x="1133870" y="0"/>
                </a:moveTo>
                <a:lnTo>
                  <a:pt x="898082" y="0"/>
                </a:lnTo>
                <a:lnTo>
                  <a:pt x="920668" y="14997"/>
                </a:lnTo>
                <a:cubicBezTo>
                  <a:pt x="1969257" y="754641"/>
                  <a:pt x="2554961" y="2093192"/>
                  <a:pt x="2554961" y="3621656"/>
                </a:cubicBezTo>
                <a:cubicBezTo>
                  <a:pt x="2554961" y="4969131"/>
                  <a:pt x="1606863" y="5602839"/>
                  <a:pt x="641513" y="6374814"/>
                </a:cubicBezTo>
                <a:cubicBezTo>
                  <a:pt x="465717" y="6515397"/>
                  <a:pt x="291531" y="6653108"/>
                  <a:pt x="114086" y="6780599"/>
                </a:cubicBezTo>
                <a:lnTo>
                  <a:pt x="0" y="6858000"/>
                </a:lnTo>
                <a:lnTo>
                  <a:pt x="40637" y="6858000"/>
                </a:lnTo>
                <a:lnTo>
                  <a:pt x="254139" y="6858000"/>
                </a:lnTo>
                <a:lnTo>
                  <a:pt x="365895" y="6780599"/>
                </a:lnTo>
                <a:cubicBezTo>
                  <a:pt x="539713" y="6653108"/>
                  <a:pt x="710340" y="6515397"/>
                  <a:pt x="882543" y="6374814"/>
                </a:cubicBezTo>
                <a:cubicBezTo>
                  <a:pt x="1828168" y="5602839"/>
                  <a:pt x="2756893" y="4969131"/>
                  <a:pt x="2756893" y="3621656"/>
                </a:cubicBezTo>
                <a:cubicBezTo>
                  <a:pt x="2756893" y="2093192"/>
                  <a:pt x="2183157" y="754641"/>
                  <a:pt x="1155994" y="14997"/>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Rectangle 4">
            <a:extLst>
              <a:ext uri="{FF2B5EF4-FFF2-40B4-BE49-F238E27FC236}">
                <a16:creationId xmlns:a16="http://schemas.microsoft.com/office/drawing/2014/main" id="{5B0E930C-4493-1848-9D11-8F0BD0993004}"/>
              </a:ext>
            </a:extLst>
          </p:cNvPr>
          <p:cNvSpPr/>
          <p:nvPr/>
        </p:nvSpPr>
        <p:spPr>
          <a:xfrm>
            <a:off x="1185" y="0"/>
            <a:ext cx="8044070" cy="6307442"/>
          </a:xfrm>
          <a:prstGeom prst="rect">
            <a:avLst/>
          </a:prstGeom>
          <a:solidFill>
            <a:srgbClr val="EA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pPr>
                  <a:spcAft>
                    <a:spcPts val="600"/>
                  </a:spcAft>
                </a:pPr>
                <a:r>
                  <a:rPr lang="en-US" sz="2267" b="1">
                    <a:solidFill>
                      <a:srgbClr val="002060"/>
                    </a:solidFill>
                    <a:latin typeface="Arial"/>
                    <a:ea typeface="Arial"/>
                    <a:cs typeface="Arial"/>
                    <a:sym typeface="Arial"/>
                  </a:rPr>
                  <a:t>ILMU PENGETAHUAN SOSIAL</a:t>
                </a:r>
                <a:endParaRPr sz="2267">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pic>
        <p:nvPicPr>
          <p:cNvPr id="3" name="Picture 2" descr="A person sitting on a couch using a computer and a phone&#10;&#10;Description automatically generated with low confidence">
            <a:extLst>
              <a:ext uri="{FF2B5EF4-FFF2-40B4-BE49-F238E27FC236}">
                <a16:creationId xmlns:a16="http://schemas.microsoft.com/office/drawing/2014/main" id="{DF96A8A6-DC5C-8410-AC3A-06F609C03AE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1"/>
          <a:stretch/>
        </p:blipFill>
        <p:spPr>
          <a:xfrm>
            <a:off x="5500093" y="-1"/>
            <a:ext cx="6664743" cy="6415089"/>
          </a:xfrm>
          <a:custGeom>
            <a:avLst/>
            <a:gdLst/>
            <a:ahLst/>
            <a:cxnLst/>
            <a:rect l="l" t="t" r="r" b="b"/>
            <a:pathLst>
              <a:path w="9547224" h="6858000">
                <a:moveTo>
                  <a:pt x="1623023" y="0"/>
                </a:moveTo>
                <a:lnTo>
                  <a:pt x="2716256" y="0"/>
                </a:lnTo>
                <a:lnTo>
                  <a:pt x="3032455" y="0"/>
                </a:lnTo>
                <a:lnTo>
                  <a:pt x="3496422" y="0"/>
                </a:lnTo>
                <a:lnTo>
                  <a:pt x="5205951" y="0"/>
                </a:lnTo>
                <a:lnTo>
                  <a:pt x="9547224" y="0"/>
                </a:lnTo>
                <a:lnTo>
                  <a:pt x="9547224" y="6858000"/>
                </a:lnTo>
                <a:lnTo>
                  <a:pt x="5205951" y="6858000"/>
                </a:lnTo>
                <a:lnTo>
                  <a:pt x="3496422" y="6858000"/>
                </a:lnTo>
                <a:lnTo>
                  <a:pt x="3032455"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p:spPr>
      </p:pic>
      <p:sp>
        <p:nvSpPr>
          <p:cNvPr id="6" name="TextBox 5">
            <a:extLst>
              <a:ext uri="{FF2B5EF4-FFF2-40B4-BE49-F238E27FC236}">
                <a16:creationId xmlns:a16="http://schemas.microsoft.com/office/drawing/2014/main" id="{AE4421B2-61E5-A1CD-C8C0-3F0289C2E94D}"/>
              </a:ext>
            </a:extLst>
          </p:cNvPr>
          <p:cNvSpPr txBox="1"/>
          <p:nvPr/>
        </p:nvSpPr>
        <p:spPr>
          <a:xfrm>
            <a:off x="287372" y="1065992"/>
            <a:ext cx="3960416" cy="400110"/>
          </a:xfrm>
          <a:prstGeom prst="rect">
            <a:avLst/>
          </a:prstGeom>
          <a:noFill/>
        </p:spPr>
        <p:txBody>
          <a:bodyPr wrap="square" rtlCol="0">
            <a:spAutoFit/>
          </a:bodyPr>
          <a:lstStyle/>
          <a:p>
            <a:r>
              <a:rPr lang="en-US" sz="2000" b="1" dirty="0" err="1"/>
              <a:t>Perhatikan</a:t>
            </a:r>
            <a:r>
              <a:rPr lang="en-US" sz="2000" b="1" dirty="0"/>
              <a:t> </a:t>
            </a:r>
            <a:r>
              <a:rPr lang="en-US" sz="2000" b="1" dirty="0" err="1"/>
              <a:t>gambar</a:t>
            </a:r>
            <a:r>
              <a:rPr lang="en-US" sz="2000" b="1" dirty="0"/>
              <a:t> </a:t>
            </a:r>
            <a:r>
              <a:rPr lang="en-US" sz="2000" b="1" dirty="0" err="1"/>
              <a:t>berikut</a:t>
            </a:r>
            <a:r>
              <a:rPr lang="en-US" sz="2000" b="1" dirty="0"/>
              <a:t>. </a:t>
            </a:r>
          </a:p>
        </p:txBody>
      </p:sp>
      <p:sp>
        <p:nvSpPr>
          <p:cNvPr id="7" name="TextBox 6">
            <a:extLst>
              <a:ext uri="{FF2B5EF4-FFF2-40B4-BE49-F238E27FC236}">
                <a16:creationId xmlns:a16="http://schemas.microsoft.com/office/drawing/2014/main" id="{668D3955-F6AC-FEAE-0ADE-A9CBD5DDC22A}"/>
              </a:ext>
            </a:extLst>
          </p:cNvPr>
          <p:cNvSpPr txBox="1"/>
          <p:nvPr/>
        </p:nvSpPr>
        <p:spPr>
          <a:xfrm>
            <a:off x="349928" y="1873740"/>
            <a:ext cx="4852337" cy="2862322"/>
          </a:xfrm>
          <a:prstGeom prst="rect">
            <a:avLst/>
          </a:prstGeom>
          <a:noFill/>
        </p:spPr>
        <p:txBody>
          <a:bodyPr wrap="square" rtlCol="0">
            <a:spAutoFit/>
          </a:bodyPr>
          <a:lstStyle/>
          <a:p>
            <a:r>
              <a:rPr lang="en-US" dirty="0" err="1">
                <a:solidFill>
                  <a:schemeClr val="dk1"/>
                </a:solidFill>
                <a:ea typeface="Ayuthaya" pitchFamily="2" charset="-34"/>
                <a:cs typeface="Baghdad" pitchFamily="2" charset="-78"/>
                <a:sym typeface="Calibri"/>
              </a:rPr>
              <a:t>Berdasarkan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gambar</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tersebut</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jawablah</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pertanyaan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berikut</a:t>
            </a:r>
            <a:r>
              <a:rPr lang="en-US" dirty="0">
                <a:solidFill>
                  <a:schemeClr val="dk1"/>
                </a:solidFill>
                <a:ea typeface="Ayuthaya" pitchFamily="2" charset="-34"/>
                <a:cs typeface="Baghdad" pitchFamily="2" charset="-78"/>
                <a:sym typeface="Calibri"/>
              </a:rPr>
              <a:t>.</a:t>
            </a:r>
          </a:p>
          <a:p>
            <a:pPr marL="342900" indent="-342900">
              <a:buFont typeface="+mj-lt"/>
              <a:buAutoNum type="arabicPeriod"/>
            </a:pPr>
            <a:r>
              <a:rPr lang="en-US" dirty="0" err="1">
                <a:solidFill>
                  <a:schemeClr val="dk1"/>
                </a:solidFill>
                <a:ea typeface="Ayuthaya" pitchFamily="2" charset="-34"/>
                <a:cs typeface="Baghdad" pitchFamily="2" charset="-78"/>
                <a:sym typeface="Calibri"/>
              </a:rPr>
              <a:t>Bagaimana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perekonomian</a:t>
            </a:r>
            <a:r>
              <a:rPr lang="en-US" dirty="0">
                <a:solidFill>
                  <a:schemeClr val="dk1"/>
                </a:solidFill>
                <a:ea typeface="Ayuthaya" pitchFamily="2" charset="-34"/>
                <a:cs typeface="Baghdad" pitchFamily="2" charset="-78"/>
                <a:sym typeface="Calibri"/>
              </a:rPr>
              <a:t> Indonesia </a:t>
            </a:r>
            <a:r>
              <a:rPr lang="en-US" dirty="0" err="1">
                <a:solidFill>
                  <a:schemeClr val="dk1"/>
                </a:solidFill>
                <a:ea typeface="Ayuthaya" pitchFamily="2" charset="-34"/>
                <a:cs typeface="Baghdad" pitchFamily="2" charset="-78"/>
                <a:sym typeface="Calibri"/>
              </a:rPr>
              <a:t>sejak</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Proklamasi</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Kemerdekaan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hingga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sekarang</a:t>
            </a:r>
            <a:r>
              <a:rPr lang="en-US" dirty="0">
                <a:solidFill>
                  <a:schemeClr val="dk1"/>
                </a:solidFill>
                <a:ea typeface="Ayuthaya" pitchFamily="2" charset="-34"/>
                <a:cs typeface="Baghdad" pitchFamily="2" charset="-78"/>
                <a:sym typeface="Calibri"/>
              </a:rPr>
              <a:t>?</a:t>
            </a:r>
          </a:p>
          <a:p>
            <a:pPr marL="342900" indent="-342900">
              <a:buFont typeface="+mj-lt"/>
              <a:buAutoNum type="arabicPeriod"/>
            </a:pPr>
            <a:r>
              <a:rPr lang="en-US" dirty="0" err="1">
                <a:solidFill>
                  <a:schemeClr val="dk1"/>
                </a:solidFill>
                <a:ea typeface="Ayuthaya" pitchFamily="2" charset="-34"/>
                <a:cs typeface="Baghdad" pitchFamily="2" charset="-78"/>
                <a:sym typeface="Calibri"/>
              </a:rPr>
              <a:t>Mengapa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terjadi</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kerja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sama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antarnegara</a:t>
            </a:r>
            <a:r>
              <a:rPr lang="en-US" dirty="0">
                <a:solidFill>
                  <a:schemeClr val="dk1"/>
                </a:solidFill>
                <a:ea typeface="Ayuthaya" pitchFamily="2" charset="-34"/>
                <a:cs typeface="Baghdad" pitchFamily="2" charset="-78"/>
                <a:sym typeface="Calibri"/>
              </a:rPr>
              <a:t>?</a:t>
            </a:r>
          </a:p>
          <a:p>
            <a:pPr marL="342900" indent="-342900">
              <a:buFont typeface="+mj-lt"/>
              <a:buAutoNum type="arabicPeriod"/>
            </a:pPr>
            <a:r>
              <a:rPr lang="en-US" dirty="0" err="1">
                <a:solidFill>
                  <a:schemeClr val="dk1"/>
                </a:solidFill>
                <a:ea typeface="Ayuthaya" pitchFamily="2" charset="-34"/>
                <a:cs typeface="Baghdad" pitchFamily="2" charset="-78"/>
                <a:sym typeface="Calibri"/>
              </a:rPr>
              <a:t>Mengapa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iptek</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berpengaruh</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terhadap</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perkembangan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perekonomian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suatu</a:t>
            </a:r>
            <a:r>
              <a:rPr lang="en-US" dirty="0">
                <a:solidFill>
                  <a:schemeClr val="dk1"/>
                </a:solidFill>
                <a:ea typeface="Ayuthaya" pitchFamily="2" charset="-34"/>
                <a:cs typeface="Baghdad" pitchFamily="2" charset="-78"/>
                <a:sym typeface="Calibri"/>
              </a:rPr>
              <a:t> negara?</a:t>
            </a:r>
          </a:p>
          <a:p>
            <a:pPr marL="342900" indent="-342900">
              <a:buFont typeface="+mj-lt"/>
              <a:buAutoNum type="arabicPeriod"/>
            </a:pPr>
            <a:r>
              <a:rPr lang="en-US" dirty="0" err="1">
                <a:solidFill>
                  <a:schemeClr val="dk1"/>
                </a:solidFill>
                <a:ea typeface="Ayuthaya" pitchFamily="2" charset="-34"/>
                <a:cs typeface="Baghdad" pitchFamily="2" charset="-78"/>
                <a:sym typeface="Calibri"/>
              </a:rPr>
              <a:t>Bagaimana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upaya</a:t>
            </a:r>
            <a:r>
              <a:rPr lang="en-US" dirty="0">
                <a:solidFill>
                  <a:schemeClr val="dk1"/>
                </a:solidFill>
                <a:ea typeface="Ayuthaya" pitchFamily="2" charset="-34"/>
                <a:cs typeface="Baghdad" pitchFamily="2" charset="-78"/>
                <a:sym typeface="Calibri"/>
              </a:rPr>
              <a:t> yang </a:t>
            </a:r>
            <a:r>
              <a:rPr lang="en-US" dirty="0" err="1">
                <a:solidFill>
                  <a:schemeClr val="dk1"/>
                </a:solidFill>
                <a:ea typeface="Ayuthaya" pitchFamily="2" charset="-34"/>
                <a:cs typeface="Baghdad" pitchFamily="2" charset="-78"/>
                <a:sym typeface="Calibri"/>
              </a:rPr>
              <a:t>dilakukan</a:t>
            </a:r>
            <a:r>
              <a:rPr lang="en-US" dirty="0">
                <a:solidFill>
                  <a:schemeClr val="dk1"/>
                </a:solidFill>
                <a:ea typeface="Ayuthaya" pitchFamily="2" charset="-34"/>
                <a:cs typeface="Baghdad" pitchFamily="2" charset="-78"/>
                <a:sym typeface="Calibri"/>
              </a:rPr>
              <a:t> untuk </a:t>
            </a:r>
            <a:r>
              <a:rPr lang="en-US" dirty="0" err="1">
                <a:solidFill>
                  <a:schemeClr val="dk1"/>
                </a:solidFill>
                <a:ea typeface="Ayuthaya" pitchFamily="2" charset="-34"/>
                <a:cs typeface="Baghdad" pitchFamily="2" charset="-78"/>
                <a:sym typeface="Calibri"/>
              </a:rPr>
              <a:t>menghadapi</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permasalahan</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dinamika</a:t>
            </a:r>
            <a:r>
              <a:rPr lang="en-US" dirty="0">
                <a:solidFill>
                  <a:schemeClr val="dk1"/>
                </a:solidFill>
                <a:ea typeface="Ayuthaya" pitchFamily="2" charset="-34"/>
                <a:cs typeface="Baghdad" pitchFamily="2" charset="-78"/>
                <a:sym typeface="Calibri"/>
              </a:rPr>
              <a:t> </a:t>
            </a:r>
            <a:r>
              <a:rPr lang="en-US" dirty="0" err="1">
                <a:solidFill>
                  <a:schemeClr val="dk1"/>
                </a:solidFill>
                <a:ea typeface="Ayuthaya" pitchFamily="2" charset="-34"/>
                <a:cs typeface="Baghdad" pitchFamily="2" charset="-78"/>
                <a:sym typeface="Calibri"/>
              </a:rPr>
              <a:t>penduduk</a:t>
            </a:r>
            <a:r>
              <a:rPr lang="en-US" dirty="0">
                <a:solidFill>
                  <a:schemeClr val="dk1"/>
                </a:solidFill>
                <a:ea typeface="Ayuthaya" pitchFamily="2" charset="-34"/>
                <a:cs typeface="Baghdad" pitchFamily="2" charset="-78"/>
                <a:sym typeface="Calibri"/>
              </a:rPr>
              <a:t>?</a:t>
            </a:r>
          </a:p>
        </p:txBody>
      </p:sp>
    </p:spTree>
    <p:extLst>
      <p:ext uri="{BB962C8B-B14F-4D97-AF65-F5344CB8AC3E}">
        <p14:creationId xmlns:p14="http://schemas.microsoft.com/office/powerpoint/2010/main" val="25693568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3DCF4"/>
        </a:solid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3">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pic>
        <p:nvPicPr>
          <p:cNvPr id="4" name="Picture 3" descr="A picture containing screenshot, plastic, design&#10;&#10;Description automatically generated">
            <a:extLst>
              <a:ext uri="{FF2B5EF4-FFF2-40B4-BE49-F238E27FC236}">
                <a16:creationId xmlns:a16="http://schemas.microsoft.com/office/drawing/2014/main" id="{EEB668E5-AADE-71AB-0313-790007CAAAF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97537" y="1212850"/>
            <a:ext cx="5397500" cy="4432300"/>
          </a:xfrm>
          <a:prstGeom prst="rect">
            <a:avLst/>
          </a:prstGeom>
        </p:spPr>
      </p:pic>
      <p:sp>
        <p:nvSpPr>
          <p:cNvPr id="5" name="TextBox 4">
            <a:extLst>
              <a:ext uri="{FF2B5EF4-FFF2-40B4-BE49-F238E27FC236}">
                <a16:creationId xmlns:a16="http://schemas.microsoft.com/office/drawing/2014/main" id="{9BD9F38C-0866-77A6-8932-8D19475B555E}"/>
              </a:ext>
            </a:extLst>
          </p:cNvPr>
          <p:cNvSpPr txBox="1"/>
          <p:nvPr/>
        </p:nvSpPr>
        <p:spPr>
          <a:xfrm>
            <a:off x="1096963" y="1212850"/>
            <a:ext cx="5646737" cy="2006697"/>
          </a:xfrm>
          <a:prstGeom prst="rect">
            <a:avLst/>
          </a:prstGeom>
        </p:spPr>
        <p:style>
          <a:lnRef idx="0">
            <a:scrgbClr r="0" g="0" b="0"/>
          </a:lnRef>
          <a:fillRef idx="0">
            <a:scrgbClr r="0" g="0" b="0"/>
          </a:fillRef>
          <a:effectRef idx="0">
            <a:scrgbClr r="0" g="0" b="0"/>
          </a:effectRef>
          <a:fontRef idx="minor">
            <a:schemeClr val="lt1"/>
          </a:fontRef>
        </p:style>
        <p:txBody>
          <a:bodyPr vert="horz" lIns="91440" tIns="45720" rIns="91440" bIns="45720" rtlCol="0" anchor="t">
            <a:normAutofit lnSpcReduction="10000"/>
          </a:bodyPr>
          <a:lstStyle/>
          <a:p>
            <a:pPr marL="514350" indent="-514350">
              <a:lnSpc>
                <a:spcPct val="150000"/>
              </a:lnSpc>
              <a:spcBef>
                <a:spcPct val="0"/>
              </a:spcBef>
              <a:spcAft>
                <a:spcPts val="600"/>
              </a:spcAft>
              <a:buFont typeface="+mj-lt"/>
              <a:buAutoNum type="alphaUcPeriod"/>
            </a:pPr>
            <a:r>
              <a:rPr lang="en-US" sz="2800" b="1" kern="1200" dirty="0" err="1">
                <a:solidFill>
                  <a:srgbClr val="3C978A"/>
                </a:solidFill>
                <a:latin typeface="Hiragino Kaku Gothic StdN W8" panose="020B0800000000000000" pitchFamily="34" charset="-128"/>
                <a:ea typeface="Hiragino Kaku Gothic StdN W8" panose="020B0800000000000000" pitchFamily="34" charset="-128"/>
                <a:cs typeface="+mj-cs"/>
              </a:rPr>
              <a:t>Kondisi</a:t>
            </a:r>
            <a:r>
              <a:rPr lang="en-US" sz="2800" b="1" kern="1200" dirty="0">
                <a:solidFill>
                  <a:srgbClr val="3C978A"/>
                </a:solidFill>
                <a:latin typeface="Hiragino Kaku Gothic StdN W8" panose="020B0800000000000000" pitchFamily="34" charset="-128"/>
                <a:ea typeface="Hiragino Kaku Gothic StdN W8" panose="020B0800000000000000" pitchFamily="34" charset="-128"/>
                <a:cs typeface="+mj-cs"/>
              </a:rPr>
              <a:t> </a:t>
            </a:r>
            <a:r>
              <a:rPr lang="en-US" sz="2800" b="1" kern="1200" dirty="0" err="1">
                <a:solidFill>
                  <a:srgbClr val="3C978A"/>
                </a:solidFill>
                <a:latin typeface="Hiragino Kaku Gothic StdN W8" panose="020B0800000000000000" pitchFamily="34" charset="-128"/>
                <a:ea typeface="Hiragino Kaku Gothic StdN W8" panose="020B0800000000000000" pitchFamily="34" charset="-128"/>
                <a:cs typeface="+mj-cs"/>
              </a:rPr>
              <a:t>Perekonomian</a:t>
            </a:r>
            <a:r>
              <a:rPr lang="en-US" sz="2800" b="1" kern="1200" dirty="0">
                <a:solidFill>
                  <a:srgbClr val="3C978A"/>
                </a:solidFill>
                <a:latin typeface="Hiragino Kaku Gothic StdN W8" panose="020B0800000000000000" pitchFamily="34" charset="-128"/>
                <a:ea typeface="Hiragino Kaku Gothic StdN W8" panose="020B0800000000000000" pitchFamily="34" charset="-128"/>
                <a:cs typeface="+mj-cs"/>
              </a:rPr>
              <a:t> Indonesia pada Masa </a:t>
            </a:r>
            <a:r>
              <a:rPr lang="en-US" sz="2800" b="1" kern="1200" dirty="0" err="1">
                <a:solidFill>
                  <a:srgbClr val="3C978A"/>
                </a:solidFill>
                <a:latin typeface="Hiragino Kaku Gothic StdN W8" panose="020B0800000000000000" pitchFamily="34" charset="-128"/>
                <a:ea typeface="Hiragino Kaku Gothic StdN W8" panose="020B0800000000000000" pitchFamily="34" charset="-128"/>
                <a:cs typeface="+mj-cs"/>
              </a:rPr>
              <a:t>Kemerdekaan</a:t>
            </a:r>
            <a:endParaRPr lang="en-US" sz="2800" b="1" kern="1200" dirty="0">
              <a:solidFill>
                <a:srgbClr val="3C978A"/>
              </a:solidFill>
              <a:latin typeface="Hiragino Kaku Gothic StdN W8" panose="020B0800000000000000" pitchFamily="34" charset="-128"/>
              <a:ea typeface="Hiragino Kaku Gothic StdN W8" panose="020B0800000000000000" pitchFamily="34" charset="-128"/>
              <a:cs typeface="+mj-cs"/>
            </a:endParaRPr>
          </a:p>
        </p:txBody>
      </p:sp>
    </p:spTree>
    <p:extLst>
      <p:ext uri="{BB962C8B-B14F-4D97-AF65-F5344CB8AC3E}">
        <p14:creationId xmlns:p14="http://schemas.microsoft.com/office/powerpoint/2010/main" val="40448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2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4DD129E4-7C20-1A83-9312-69946CF89188}"/>
              </a:ext>
            </a:extLst>
          </p:cNvPr>
          <p:cNvSpPr txBox="1"/>
          <p:nvPr/>
        </p:nvSpPr>
        <p:spPr>
          <a:xfrm>
            <a:off x="414337" y="713205"/>
            <a:ext cx="6465259" cy="369332"/>
          </a:xfrm>
          <a:prstGeom prst="rect">
            <a:avLst/>
          </a:prstGeom>
          <a:solidFill>
            <a:schemeClr val="accent1">
              <a:lumMod val="50000"/>
            </a:schemeClr>
          </a:solidFill>
        </p:spPr>
        <p:txBody>
          <a:bodyPr wrap="square" rtlCol="0">
            <a:spAutoFit/>
          </a:bodyPr>
          <a:lstStyle/>
          <a:p>
            <a:pPr algn="just"/>
            <a:r>
              <a:rPr lang="id-ID" dirty="0">
                <a:solidFill>
                  <a:schemeClr val="bg1"/>
                </a:solidFill>
              </a:rPr>
              <a:t>1. Kehidupan Ekonomi Indonesia pada Awal Kemerdekaan</a:t>
            </a:r>
          </a:p>
        </p:txBody>
      </p:sp>
      <p:sp>
        <p:nvSpPr>
          <p:cNvPr id="3" name="TextBox 2">
            <a:extLst>
              <a:ext uri="{FF2B5EF4-FFF2-40B4-BE49-F238E27FC236}">
                <a16:creationId xmlns:a16="http://schemas.microsoft.com/office/drawing/2014/main" id="{E92B6F85-14BF-7DAF-BFC5-7AE195D5A387}"/>
              </a:ext>
            </a:extLst>
          </p:cNvPr>
          <p:cNvSpPr txBox="1"/>
          <p:nvPr/>
        </p:nvSpPr>
        <p:spPr>
          <a:xfrm>
            <a:off x="605790" y="1090577"/>
            <a:ext cx="11041380" cy="2800767"/>
          </a:xfrm>
          <a:prstGeom prst="rect">
            <a:avLst/>
          </a:prstGeom>
          <a:noFill/>
        </p:spPr>
        <p:txBody>
          <a:bodyPr wrap="square" rtlCol="0">
            <a:spAutoFit/>
          </a:bodyPr>
          <a:lstStyle/>
          <a:p>
            <a:pPr algn="just"/>
            <a:r>
              <a:rPr lang="id-ID" sz="1600" dirty="0"/>
              <a:t>Salah satu masalah yang dihadapi oleh Negara Indonesia di awal kemerdekaan adalah hiperinflasi atau angka inflasi yang tinggi akibat peredaran uang Jepang yang tidak terkendali. Selain masalah inflasi, Indonesia juga menghadapi masalah akibat pengepungan secara ekonomis oleh pasukan Belanda. </a:t>
            </a:r>
          </a:p>
          <a:p>
            <a:pPr algn="just"/>
            <a:r>
              <a:rPr lang="id-ID" sz="1600" dirty="0"/>
              <a:t>Upaya mengatasi kesulitan ekonomi, Pemerintah RI melakukan beberapa tindakan, antara lain sebagai berikut.</a:t>
            </a:r>
          </a:p>
          <a:p>
            <a:pPr marL="342900" indent="-342900" algn="just">
              <a:buFont typeface="+mj-lt"/>
              <a:buAutoNum type="alphaLcPeriod"/>
            </a:pPr>
            <a:r>
              <a:rPr lang="id-ID" sz="1600" dirty="0"/>
              <a:t>Menjalankan pinjaman nasional melalui persetujuan dari Badan Pekerja KNIP.</a:t>
            </a:r>
          </a:p>
          <a:p>
            <a:pPr marL="342900" indent="-342900" algn="just">
              <a:buFont typeface="+mj-lt"/>
              <a:buAutoNum type="alphaLcPeriod"/>
            </a:pPr>
            <a:r>
              <a:rPr lang="id-ID" sz="1600" dirty="0"/>
              <a:t>Pemerintah RI mengeluarkan uang kertas baru, yaitu </a:t>
            </a:r>
            <a:r>
              <a:rPr lang="id-ID" sz="1600" dirty="0" err="1"/>
              <a:t>Oeang</a:t>
            </a:r>
            <a:r>
              <a:rPr lang="id-ID" sz="1600" dirty="0"/>
              <a:t> </a:t>
            </a:r>
            <a:r>
              <a:rPr lang="id-ID" sz="1600" dirty="0" err="1"/>
              <a:t>Repoeblik</a:t>
            </a:r>
            <a:r>
              <a:rPr lang="id-ID" sz="1600" dirty="0"/>
              <a:t> Indonesia (ORI) dan </a:t>
            </a:r>
            <a:r>
              <a:rPr lang="id-ID" sz="1600" dirty="0" err="1"/>
              <a:t>Oeang</a:t>
            </a:r>
            <a:r>
              <a:rPr lang="id-ID" sz="1600" dirty="0"/>
              <a:t> </a:t>
            </a:r>
            <a:r>
              <a:rPr lang="id-ID" sz="1600" dirty="0" err="1"/>
              <a:t>Repoeblik</a:t>
            </a:r>
            <a:r>
              <a:rPr lang="id-ID" sz="1600" dirty="0"/>
              <a:t> Indonesia Daerah (ORIDA) pada Oktober 1946.</a:t>
            </a:r>
          </a:p>
          <a:p>
            <a:pPr marL="342900" indent="-342900" algn="just">
              <a:buFont typeface="+mj-lt"/>
              <a:buAutoNum type="alphaLcPeriod"/>
            </a:pPr>
            <a:r>
              <a:rPr lang="id-ID" sz="1600" dirty="0"/>
              <a:t>Membentuk Bank Negara </a:t>
            </a:r>
            <a:r>
              <a:rPr lang="id-ID" sz="1600" dirty="0" err="1"/>
              <a:t>Indonesi</a:t>
            </a:r>
            <a:r>
              <a:rPr lang="id-ID" sz="1600" dirty="0"/>
              <a:t> pada 5 Juli 1946.</a:t>
            </a:r>
          </a:p>
          <a:p>
            <a:pPr marL="342900" indent="-342900" algn="just">
              <a:buFont typeface="+mj-lt"/>
              <a:buAutoNum type="alphaLcPeriod"/>
            </a:pPr>
            <a:r>
              <a:rPr lang="id-ID" sz="1600" dirty="0"/>
              <a:t>Untuk menembus blokade ekonomi, pemerintah melakukan langkah politis dengan mengirim bantuan beras ke India yang sedang mengalami bahaya kelaparan.</a:t>
            </a:r>
          </a:p>
          <a:p>
            <a:pPr marL="342900" indent="-342900" algn="just">
              <a:buFont typeface="+mj-lt"/>
              <a:buAutoNum type="alphaLcPeriod"/>
            </a:pPr>
            <a:r>
              <a:rPr lang="id-ID" sz="1600" dirty="0"/>
              <a:t>Mengadakan hubungan dagang langsung dengan luar negeri.</a:t>
            </a:r>
          </a:p>
        </p:txBody>
      </p:sp>
      <p:grpSp>
        <p:nvGrpSpPr>
          <p:cNvPr id="4" name="Google Shape;3040;p57">
            <a:extLst>
              <a:ext uri="{FF2B5EF4-FFF2-40B4-BE49-F238E27FC236}">
                <a16:creationId xmlns:a16="http://schemas.microsoft.com/office/drawing/2014/main" id="{D1CA3755-932E-CCC5-6E87-EAFFF8C34A60}"/>
              </a:ext>
            </a:extLst>
          </p:cNvPr>
          <p:cNvGrpSpPr/>
          <p:nvPr/>
        </p:nvGrpSpPr>
        <p:grpSpPr>
          <a:xfrm>
            <a:off x="8202005" y="3923417"/>
            <a:ext cx="3989995" cy="1868123"/>
            <a:chOff x="2577000" y="1341669"/>
            <a:chExt cx="3989995" cy="1868123"/>
          </a:xfrm>
        </p:grpSpPr>
        <p:sp>
          <p:nvSpPr>
            <p:cNvPr id="5" name="Google Shape;3041;p57">
              <a:extLst>
                <a:ext uri="{FF2B5EF4-FFF2-40B4-BE49-F238E27FC236}">
                  <a16:creationId xmlns:a16="http://schemas.microsoft.com/office/drawing/2014/main" id="{F7051A33-7F94-0D87-7763-1446338C4EEF}"/>
                </a:ext>
              </a:extLst>
            </p:cNvPr>
            <p:cNvSpPr/>
            <p:nvPr/>
          </p:nvSpPr>
          <p:spPr>
            <a:xfrm>
              <a:off x="2577000" y="1341669"/>
              <a:ext cx="3989995" cy="1868123"/>
            </a:xfrm>
            <a:custGeom>
              <a:avLst/>
              <a:gdLst/>
              <a:ahLst/>
              <a:cxnLst/>
              <a:rect l="l" t="t" r="r" b="b"/>
              <a:pathLst>
                <a:path w="25310" h="11850" extrusionOk="0">
                  <a:moveTo>
                    <a:pt x="12189" y="10692"/>
                  </a:moveTo>
                  <a:cubicBezTo>
                    <a:pt x="12158" y="10722"/>
                    <a:pt x="12137" y="10743"/>
                    <a:pt x="12117" y="10774"/>
                  </a:cubicBezTo>
                  <a:cubicBezTo>
                    <a:pt x="12086" y="10804"/>
                    <a:pt x="12045" y="10815"/>
                    <a:pt x="12004" y="10794"/>
                  </a:cubicBezTo>
                  <a:lnTo>
                    <a:pt x="11727" y="10640"/>
                  </a:lnTo>
                  <a:lnTo>
                    <a:pt x="11727" y="10692"/>
                  </a:lnTo>
                  <a:cubicBezTo>
                    <a:pt x="11717" y="10712"/>
                    <a:pt x="11707" y="10743"/>
                    <a:pt x="11686" y="10753"/>
                  </a:cubicBezTo>
                  <a:cubicBezTo>
                    <a:pt x="11656" y="10763"/>
                    <a:pt x="11635" y="10774"/>
                    <a:pt x="11604" y="10763"/>
                  </a:cubicBezTo>
                  <a:lnTo>
                    <a:pt x="11092" y="10589"/>
                  </a:lnTo>
                  <a:cubicBezTo>
                    <a:pt x="10979" y="10569"/>
                    <a:pt x="10877" y="10558"/>
                    <a:pt x="10764" y="10548"/>
                  </a:cubicBezTo>
                  <a:cubicBezTo>
                    <a:pt x="10692" y="10548"/>
                    <a:pt x="10620" y="10538"/>
                    <a:pt x="10559" y="10538"/>
                  </a:cubicBezTo>
                  <a:cubicBezTo>
                    <a:pt x="10528" y="10528"/>
                    <a:pt x="10477" y="10528"/>
                    <a:pt x="10446" y="10528"/>
                  </a:cubicBezTo>
                  <a:lnTo>
                    <a:pt x="10364" y="10528"/>
                  </a:lnTo>
                  <a:cubicBezTo>
                    <a:pt x="10323" y="10517"/>
                    <a:pt x="10282" y="10517"/>
                    <a:pt x="10241" y="10507"/>
                  </a:cubicBezTo>
                  <a:cubicBezTo>
                    <a:pt x="10139" y="10497"/>
                    <a:pt x="10026" y="10487"/>
                    <a:pt x="9923" y="10466"/>
                  </a:cubicBezTo>
                  <a:cubicBezTo>
                    <a:pt x="9749" y="10446"/>
                    <a:pt x="9585" y="10425"/>
                    <a:pt x="9411" y="10394"/>
                  </a:cubicBezTo>
                  <a:cubicBezTo>
                    <a:pt x="9401" y="10394"/>
                    <a:pt x="9390" y="10384"/>
                    <a:pt x="9380" y="10384"/>
                  </a:cubicBezTo>
                  <a:lnTo>
                    <a:pt x="8970" y="10097"/>
                  </a:lnTo>
                  <a:lnTo>
                    <a:pt x="8468" y="10015"/>
                  </a:lnTo>
                  <a:lnTo>
                    <a:pt x="8048" y="10128"/>
                  </a:lnTo>
                  <a:cubicBezTo>
                    <a:pt x="8027" y="10138"/>
                    <a:pt x="8017" y="10138"/>
                    <a:pt x="7996" y="10128"/>
                  </a:cubicBezTo>
                  <a:lnTo>
                    <a:pt x="6777" y="9708"/>
                  </a:lnTo>
                  <a:cubicBezTo>
                    <a:pt x="6746" y="9697"/>
                    <a:pt x="6725" y="9677"/>
                    <a:pt x="6715" y="9656"/>
                  </a:cubicBezTo>
                  <a:cubicBezTo>
                    <a:pt x="6705" y="9626"/>
                    <a:pt x="6705" y="9595"/>
                    <a:pt x="6725" y="9574"/>
                  </a:cubicBezTo>
                  <a:lnTo>
                    <a:pt x="6787" y="9482"/>
                  </a:lnTo>
                  <a:lnTo>
                    <a:pt x="6244" y="9236"/>
                  </a:lnTo>
                  <a:cubicBezTo>
                    <a:pt x="6212" y="9226"/>
                    <a:pt x="6192" y="9195"/>
                    <a:pt x="6192" y="9175"/>
                  </a:cubicBezTo>
                  <a:cubicBezTo>
                    <a:pt x="6182" y="9144"/>
                    <a:pt x="6192" y="9113"/>
                    <a:pt x="6212" y="9093"/>
                  </a:cubicBezTo>
                  <a:cubicBezTo>
                    <a:pt x="6244" y="9052"/>
                    <a:pt x="6264" y="9011"/>
                    <a:pt x="6294" y="8970"/>
                  </a:cubicBezTo>
                  <a:cubicBezTo>
                    <a:pt x="6356" y="8867"/>
                    <a:pt x="6418" y="8765"/>
                    <a:pt x="6469" y="8652"/>
                  </a:cubicBezTo>
                  <a:cubicBezTo>
                    <a:pt x="6490" y="8611"/>
                    <a:pt x="6531" y="8590"/>
                    <a:pt x="6572" y="8601"/>
                  </a:cubicBezTo>
                  <a:lnTo>
                    <a:pt x="7504" y="8785"/>
                  </a:lnTo>
                  <a:cubicBezTo>
                    <a:pt x="7545" y="8785"/>
                    <a:pt x="7597" y="8795"/>
                    <a:pt x="7648" y="8806"/>
                  </a:cubicBezTo>
                  <a:cubicBezTo>
                    <a:pt x="7689" y="8806"/>
                    <a:pt x="7740" y="8816"/>
                    <a:pt x="7781" y="8816"/>
                  </a:cubicBezTo>
                  <a:cubicBezTo>
                    <a:pt x="7904" y="8816"/>
                    <a:pt x="8027" y="8949"/>
                    <a:pt x="8109" y="9041"/>
                  </a:cubicBezTo>
                  <a:cubicBezTo>
                    <a:pt x="8140" y="9082"/>
                    <a:pt x="8201" y="9154"/>
                    <a:pt x="8232" y="9226"/>
                  </a:cubicBezTo>
                  <a:lnTo>
                    <a:pt x="8714" y="9246"/>
                  </a:lnTo>
                  <a:cubicBezTo>
                    <a:pt x="8734" y="9246"/>
                    <a:pt x="8755" y="9257"/>
                    <a:pt x="8765" y="9267"/>
                  </a:cubicBezTo>
                  <a:lnTo>
                    <a:pt x="8857" y="9349"/>
                  </a:lnTo>
                  <a:lnTo>
                    <a:pt x="9103" y="9369"/>
                  </a:lnTo>
                  <a:lnTo>
                    <a:pt x="9319" y="9021"/>
                  </a:lnTo>
                  <a:cubicBezTo>
                    <a:pt x="9329" y="9000"/>
                    <a:pt x="9360" y="8980"/>
                    <a:pt x="9380" y="8980"/>
                  </a:cubicBezTo>
                  <a:lnTo>
                    <a:pt x="9554" y="8949"/>
                  </a:lnTo>
                  <a:cubicBezTo>
                    <a:pt x="9595" y="8939"/>
                    <a:pt x="9626" y="8949"/>
                    <a:pt x="9647" y="8980"/>
                  </a:cubicBezTo>
                  <a:lnTo>
                    <a:pt x="9739" y="9113"/>
                  </a:lnTo>
                  <a:lnTo>
                    <a:pt x="9995" y="9103"/>
                  </a:lnTo>
                  <a:cubicBezTo>
                    <a:pt x="10026" y="9093"/>
                    <a:pt x="10046" y="9103"/>
                    <a:pt x="10067" y="9123"/>
                  </a:cubicBezTo>
                  <a:lnTo>
                    <a:pt x="10272" y="9318"/>
                  </a:lnTo>
                  <a:lnTo>
                    <a:pt x="10538" y="9349"/>
                  </a:lnTo>
                  <a:cubicBezTo>
                    <a:pt x="10569" y="9349"/>
                    <a:pt x="10600" y="9369"/>
                    <a:pt x="10610" y="9400"/>
                  </a:cubicBezTo>
                  <a:lnTo>
                    <a:pt x="10836" y="9831"/>
                  </a:lnTo>
                  <a:lnTo>
                    <a:pt x="11297" y="9810"/>
                  </a:lnTo>
                  <a:lnTo>
                    <a:pt x="11317" y="9810"/>
                  </a:lnTo>
                  <a:cubicBezTo>
                    <a:pt x="11369" y="9820"/>
                    <a:pt x="11420" y="9831"/>
                    <a:pt x="11461" y="9841"/>
                  </a:cubicBezTo>
                  <a:cubicBezTo>
                    <a:pt x="11512" y="9851"/>
                    <a:pt x="11553" y="9851"/>
                    <a:pt x="11594" y="9872"/>
                  </a:cubicBezTo>
                  <a:cubicBezTo>
                    <a:pt x="11686" y="9892"/>
                    <a:pt x="11707" y="9995"/>
                    <a:pt x="11717" y="10066"/>
                  </a:cubicBezTo>
                  <a:cubicBezTo>
                    <a:pt x="11717" y="10097"/>
                    <a:pt x="11717" y="10118"/>
                    <a:pt x="11727" y="10138"/>
                  </a:cubicBezTo>
                  <a:lnTo>
                    <a:pt x="12066" y="10179"/>
                  </a:lnTo>
                  <a:cubicBezTo>
                    <a:pt x="12086" y="10179"/>
                    <a:pt x="12096" y="10179"/>
                    <a:pt x="12107" y="10189"/>
                  </a:cubicBezTo>
                  <a:cubicBezTo>
                    <a:pt x="12168" y="10241"/>
                    <a:pt x="12240" y="10282"/>
                    <a:pt x="12301" y="10323"/>
                  </a:cubicBezTo>
                  <a:lnTo>
                    <a:pt x="12332" y="10353"/>
                  </a:lnTo>
                  <a:lnTo>
                    <a:pt x="12373" y="10353"/>
                  </a:lnTo>
                  <a:lnTo>
                    <a:pt x="12383" y="10333"/>
                  </a:lnTo>
                  <a:cubicBezTo>
                    <a:pt x="12394" y="10302"/>
                    <a:pt x="12424" y="10282"/>
                    <a:pt x="12455" y="10282"/>
                  </a:cubicBezTo>
                  <a:lnTo>
                    <a:pt x="12650" y="10282"/>
                  </a:lnTo>
                  <a:cubicBezTo>
                    <a:pt x="12670" y="10282"/>
                    <a:pt x="12691" y="10292"/>
                    <a:pt x="12711" y="10312"/>
                  </a:cubicBezTo>
                  <a:lnTo>
                    <a:pt x="12773" y="10374"/>
                  </a:lnTo>
                  <a:cubicBezTo>
                    <a:pt x="12793" y="10353"/>
                    <a:pt x="12824" y="10333"/>
                    <a:pt x="12855" y="10333"/>
                  </a:cubicBezTo>
                  <a:lnTo>
                    <a:pt x="13080" y="10333"/>
                  </a:lnTo>
                  <a:cubicBezTo>
                    <a:pt x="13101" y="10333"/>
                    <a:pt x="13132" y="10343"/>
                    <a:pt x="13142" y="10364"/>
                  </a:cubicBezTo>
                  <a:lnTo>
                    <a:pt x="13316" y="10558"/>
                  </a:lnTo>
                  <a:lnTo>
                    <a:pt x="13347" y="10538"/>
                  </a:lnTo>
                  <a:lnTo>
                    <a:pt x="13224" y="10353"/>
                  </a:lnTo>
                  <a:cubicBezTo>
                    <a:pt x="13203" y="10312"/>
                    <a:pt x="13214" y="10271"/>
                    <a:pt x="13234" y="10241"/>
                  </a:cubicBezTo>
                  <a:lnTo>
                    <a:pt x="13306" y="10169"/>
                  </a:lnTo>
                  <a:cubicBezTo>
                    <a:pt x="13326" y="10148"/>
                    <a:pt x="13347" y="10138"/>
                    <a:pt x="13378" y="10138"/>
                  </a:cubicBezTo>
                  <a:cubicBezTo>
                    <a:pt x="13398" y="10138"/>
                    <a:pt x="13419" y="10148"/>
                    <a:pt x="13439" y="10159"/>
                  </a:cubicBezTo>
                  <a:lnTo>
                    <a:pt x="13562" y="10282"/>
                  </a:lnTo>
                  <a:lnTo>
                    <a:pt x="13736" y="10271"/>
                  </a:lnTo>
                  <a:cubicBezTo>
                    <a:pt x="13767" y="10271"/>
                    <a:pt x="13798" y="10292"/>
                    <a:pt x="13818" y="10312"/>
                  </a:cubicBezTo>
                  <a:cubicBezTo>
                    <a:pt x="13818" y="10312"/>
                    <a:pt x="13829" y="10302"/>
                    <a:pt x="13829" y="10292"/>
                  </a:cubicBezTo>
                  <a:cubicBezTo>
                    <a:pt x="13859" y="10271"/>
                    <a:pt x="13880" y="10271"/>
                    <a:pt x="13911" y="10271"/>
                  </a:cubicBezTo>
                  <a:lnTo>
                    <a:pt x="13993" y="10282"/>
                  </a:lnTo>
                  <a:cubicBezTo>
                    <a:pt x="14034" y="10292"/>
                    <a:pt x="14064" y="10323"/>
                    <a:pt x="14075" y="10353"/>
                  </a:cubicBezTo>
                  <a:lnTo>
                    <a:pt x="14075" y="10374"/>
                  </a:lnTo>
                  <a:lnTo>
                    <a:pt x="14075" y="10374"/>
                  </a:lnTo>
                  <a:lnTo>
                    <a:pt x="14608" y="10159"/>
                  </a:lnTo>
                  <a:cubicBezTo>
                    <a:pt x="14638" y="10148"/>
                    <a:pt x="14669" y="10159"/>
                    <a:pt x="14700" y="10169"/>
                  </a:cubicBezTo>
                  <a:lnTo>
                    <a:pt x="15018" y="10405"/>
                  </a:lnTo>
                  <a:lnTo>
                    <a:pt x="15397" y="10312"/>
                  </a:lnTo>
                  <a:cubicBezTo>
                    <a:pt x="15428" y="10302"/>
                    <a:pt x="15448" y="10312"/>
                    <a:pt x="15479" y="10323"/>
                  </a:cubicBezTo>
                  <a:lnTo>
                    <a:pt x="15602" y="10425"/>
                  </a:lnTo>
                  <a:lnTo>
                    <a:pt x="15807" y="10292"/>
                  </a:lnTo>
                  <a:lnTo>
                    <a:pt x="15848" y="10189"/>
                  </a:lnTo>
                  <a:cubicBezTo>
                    <a:pt x="15868" y="10159"/>
                    <a:pt x="15889" y="10138"/>
                    <a:pt x="15920" y="10128"/>
                  </a:cubicBezTo>
                  <a:cubicBezTo>
                    <a:pt x="15961" y="10128"/>
                    <a:pt x="15991" y="10138"/>
                    <a:pt x="16002" y="10169"/>
                  </a:cubicBezTo>
                  <a:lnTo>
                    <a:pt x="16073" y="10251"/>
                  </a:lnTo>
                  <a:cubicBezTo>
                    <a:pt x="16104" y="10292"/>
                    <a:pt x="16094" y="10333"/>
                    <a:pt x="16073" y="10364"/>
                  </a:cubicBezTo>
                  <a:cubicBezTo>
                    <a:pt x="16012" y="10425"/>
                    <a:pt x="15961" y="10487"/>
                    <a:pt x="15909" y="10548"/>
                  </a:cubicBezTo>
                  <a:cubicBezTo>
                    <a:pt x="15868" y="10589"/>
                    <a:pt x="15838" y="10630"/>
                    <a:pt x="15797" y="10661"/>
                  </a:cubicBezTo>
                  <a:cubicBezTo>
                    <a:pt x="15766" y="10692"/>
                    <a:pt x="15725" y="10743"/>
                    <a:pt x="15674" y="10743"/>
                  </a:cubicBezTo>
                  <a:cubicBezTo>
                    <a:pt x="15633" y="10743"/>
                    <a:pt x="15571" y="10753"/>
                    <a:pt x="15530" y="10763"/>
                  </a:cubicBezTo>
                  <a:lnTo>
                    <a:pt x="15223" y="10794"/>
                  </a:lnTo>
                  <a:cubicBezTo>
                    <a:pt x="15069" y="10815"/>
                    <a:pt x="14915" y="10825"/>
                    <a:pt x="14761" y="10845"/>
                  </a:cubicBezTo>
                  <a:cubicBezTo>
                    <a:pt x="14741" y="10845"/>
                    <a:pt x="14720" y="10845"/>
                    <a:pt x="14700" y="10835"/>
                  </a:cubicBezTo>
                  <a:lnTo>
                    <a:pt x="14546" y="10722"/>
                  </a:lnTo>
                  <a:lnTo>
                    <a:pt x="14177" y="10743"/>
                  </a:lnTo>
                  <a:cubicBezTo>
                    <a:pt x="14167" y="10753"/>
                    <a:pt x="14167" y="10763"/>
                    <a:pt x="14157" y="10763"/>
                  </a:cubicBezTo>
                  <a:cubicBezTo>
                    <a:pt x="14136" y="10784"/>
                    <a:pt x="14116" y="10794"/>
                    <a:pt x="14085" y="10794"/>
                  </a:cubicBezTo>
                  <a:lnTo>
                    <a:pt x="14023" y="10794"/>
                  </a:lnTo>
                  <a:cubicBezTo>
                    <a:pt x="14013" y="10825"/>
                    <a:pt x="13982" y="10845"/>
                    <a:pt x="13952" y="10845"/>
                  </a:cubicBezTo>
                  <a:cubicBezTo>
                    <a:pt x="13911" y="10845"/>
                    <a:pt x="13880" y="10856"/>
                    <a:pt x="13839" y="10856"/>
                  </a:cubicBezTo>
                  <a:cubicBezTo>
                    <a:pt x="13798" y="10856"/>
                    <a:pt x="13726" y="10856"/>
                    <a:pt x="13685" y="10825"/>
                  </a:cubicBezTo>
                  <a:cubicBezTo>
                    <a:pt x="13665" y="10815"/>
                    <a:pt x="13634" y="10794"/>
                    <a:pt x="13613" y="10784"/>
                  </a:cubicBezTo>
                  <a:cubicBezTo>
                    <a:pt x="13603" y="10784"/>
                    <a:pt x="13593" y="10774"/>
                    <a:pt x="13572" y="10763"/>
                  </a:cubicBezTo>
                  <a:lnTo>
                    <a:pt x="13296" y="10948"/>
                  </a:lnTo>
                  <a:cubicBezTo>
                    <a:pt x="13285" y="10948"/>
                    <a:pt x="13275" y="10958"/>
                    <a:pt x="13255" y="10958"/>
                  </a:cubicBezTo>
                  <a:lnTo>
                    <a:pt x="12845" y="11020"/>
                  </a:lnTo>
                  <a:cubicBezTo>
                    <a:pt x="12824" y="11020"/>
                    <a:pt x="12804" y="11020"/>
                    <a:pt x="12783" y="11009"/>
                  </a:cubicBezTo>
                  <a:lnTo>
                    <a:pt x="12640" y="10917"/>
                  </a:lnTo>
                  <a:cubicBezTo>
                    <a:pt x="12578" y="10917"/>
                    <a:pt x="12517" y="10907"/>
                    <a:pt x="12455" y="10907"/>
                  </a:cubicBezTo>
                  <a:cubicBezTo>
                    <a:pt x="12373" y="10897"/>
                    <a:pt x="12209" y="10876"/>
                    <a:pt x="12178" y="10774"/>
                  </a:cubicBezTo>
                  <a:cubicBezTo>
                    <a:pt x="12178" y="10753"/>
                    <a:pt x="12178" y="10722"/>
                    <a:pt x="12189" y="10692"/>
                  </a:cubicBezTo>
                  <a:close/>
                  <a:moveTo>
                    <a:pt x="12240" y="10620"/>
                  </a:moveTo>
                  <a:lnTo>
                    <a:pt x="12250" y="10610"/>
                  </a:lnTo>
                  <a:lnTo>
                    <a:pt x="12250" y="10610"/>
                  </a:lnTo>
                  <a:close/>
                  <a:moveTo>
                    <a:pt x="513" y="554"/>
                  </a:moveTo>
                  <a:lnTo>
                    <a:pt x="626" y="554"/>
                  </a:lnTo>
                  <a:cubicBezTo>
                    <a:pt x="657" y="554"/>
                    <a:pt x="688" y="574"/>
                    <a:pt x="698" y="595"/>
                  </a:cubicBezTo>
                  <a:lnTo>
                    <a:pt x="739" y="656"/>
                  </a:lnTo>
                  <a:lnTo>
                    <a:pt x="1436" y="677"/>
                  </a:lnTo>
                  <a:cubicBezTo>
                    <a:pt x="1456" y="677"/>
                    <a:pt x="1477" y="687"/>
                    <a:pt x="1497" y="697"/>
                  </a:cubicBezTo>
                  <a:lnTo>
                    <a:pt x="1661" y="852"/>
                  </a:lnTo>
                  <a:cubicBezTo>
                    <a:pt x="1672" y="861"/>
                    <a:pt x="1682" y="872"/>
                    <a:pt x="1682" y="882"/>
                  </a:cubicBezTo>
                  <a:lnTo>
                    <a:pt x="1734" y="1046"/>
                  </a:lnTo>
                  <a:lnTo>
                    <a:pt x="2123" y="1610"/>
                  </a:lnTo>
                  <a:lnTo>
                    <a:pt x="2481" y="1763"/>
                  </a:lnTo>
                  <a:cubicBezTo>
                    <a:pt x="2502" y="1774"/>
                    <a:pt x="2513" y="1784"/>
                    <a:pt x="2522" y="1795"/>
                  </a:cubicBezTo>
                  <a:lnTo>
                    <a:pt x="3117" y="2522"/>
                  </a:lnTo>
                  <a:lnTo>
                    <a:pt x="3189" y="2501"/>
                  </a:lnTo>
                  <a:cubicBezTo>
                    <a:pt x="3210" y="2492"/>
                    <a:pt x="3230" y="2492"/>
                    <a:pt x="3251" y="2501"/>
                  </a:cubicBezTo>
                  <a:lnTo>
                    <a:pt x="3415" y="2574"/>
                  </a:lnTo>
                  <a:lnTo>
                    <a:pt x="3445" y="2604"/>
                  </a:lnTo>
                  <a:lnTo>
                    <a:pt x="3538" y="2727"/>
                  </a:lnTo>
                  <a:lnTo>
                    <a:pt x="3670" y="2820"/>
                  </a:lnTo>
                  <a:lnTo>
                    <a:pt x="3670" y="2820"/>
                  </a:lnTo>
                  <a:lnTo>
                    <a:pt x="4009" y="3075"/>
                  </a:lnTo>
                  <a:lnTo>
                    <a:pt x="4388" y="3239"/>
                  </a:lnTo>
                  <a:cubicBezTo>
                    <a:pt x="4399" y="3239"/>
                    <a:pt x="4408" y="3250"/>
                    <a:pt x="4419" y="3260"/>
                  </a:cubicBezTo>
                  <a:lnTo>
                    <a:pt x="4747" y="3608"/>
                  </a:lnTo>
                  <a:cubicBezTo>
                    <a:pt x="4747" y="3608"/>
                    <a:pt x="4757" y="3608"/>
                    <a:pt x="4757" y="3619"/>
                  </a:cubicBezTo>
                  <a:lnTo>
                    <a:pt x="4932" y="3875"/>
                  </a:lnTo>
                  <a:cubicBezTo>
                    <a:pt x="4962" y="3916"/>
                    <a:pt x="4952" y="3957"/>
                    <a:pt x="4921" y="3988"/>
                  </a:cubicBezTo>
                  <a:lnTo>
                    <a:pt x="4839" y="4070"/>
                  </a:lnTo>
                  <a:lnTo>
                    <a:pt x="4880" y="4162"/>
                  </a:lnTo>
                  <a:cubicBezTo>
                    <a:pt x="4900" y="4193"/>
                    <a:pt x="4891" y="4234"/>
                    <a:pt x="4870" y="4255"/>
                  </a:cubicBezTo>
                  <a:lnTo>
                    <a:pt x="4777" y="4378"/>
                  </a:lnTo>
                  <a:lnTo>
                    <a:pt x="4932" y="4562"/>
                  </a:lnTo>
                  <a:lnTo>
                    <a:pt x="5228" y="4551"/>
                  </a:lnTo>
                  <a:cubicBezTo>
                    <a:pt x="5269" y="4551"/>
                    <a:pt x="5310" y="4583"/>
                    <a:pt x="5321" y="4624"/>
                  </a:cubicBezTo>
                  <a:lnTo>
                    <a:pt x="5424" y="5105"/>
                  </a:lnTo>
                  <a:lnTo>
                    <a:pt x="5515" y="5157"/>
                  </a:lnTo>
                  <a:cubicBezTo>
                    <a:pt x="5536" y="5166"/>
                    <a:pt x="5547" y="5187"/>
                    <a:pt x="5556" y="5207"/>
                  </a:cubicBezTo>
                  <a:lnTo>
                    <a:pt x="5597" y="5351"/>
                  </a:lnTo>
                  <a:lnTo>
                    <a:pt x="5854" y="5351"/>
                  </a:lnTo>
                  <a:cubicBezTo>
                    <a:pt x="5884" y="5351"/>
                    <a:pt x="5905" y="5372"/>
                    <a:pt x="5925" y="5392"/>
                  </a:cubicBezTo>
                  <a:lnTo>
                    <a:pt x="6233" y="5802"/>
                  </a:lnTo>
                  <a:cubicBezTo>
                    <a:pt x="6244" y="5833"/>
                    <a:pt x="6253" y="5854"/>
                    <a:pt x="6244" y="5884"/>
                  </a:cubicBezTo>
                  <a:lnTo>
                    <a:pt x="6171" y="6110"/>
                  </a:lnTo>
                  <a:lnTo>
                    <a:pt x="6059" y="7483"/>
                  </a:lnTo>
                  <a:cubicBezTo>
                    <a:pt x="6048" y="7524"/>
                    <a:pt x="6018" y="7565"/>
                    <a:pt x="5977" y="7565"/>
                  </a:cubicBezTo>
                  <a:lnTo>
                    <a:pt x="5351" y="7606"/>
                  </a:lnTo>
                  <a:cubicBezTo>
                    <a:pt x="5321" y="7606"/>
                    <a:pt x="5301" y="7596"/>
                    <a:pt x="5280" y="7576"/>
                  </a:cubicBezTo>
                  <a:cubicBezTo>
                    <a:pt x="5260" y="7545"/>
                    <a:pt x="5228" y="7524"/>
                    <a:pt x="5208" y="7494"/>
                  </a:cubicBezTo>
                  <a:cubicBezTo>
                    <a:pt x="5137" y="7432"/>
                    <a:pt x="5075" y="7371"/>
                    <a:pt x="4993" y="7309"/>
                  </a:cubicBezTo>
                  <a:cubicBezTo>
                    <a:pt x="4952" y="7278"/>
                    <a:pt x="4911" y="7237"/>
                    <a:pt x="4870" y="7196"/>
                  </a:cubicBezTo>
                  <a:cubicBezTo>
                    <a:pt x="4809" y="7135"/>
                    <a:pt x="4736" y="7073"/>
                    <a:pt x="4675" y="7002"/>
                  </a:cubicBezTo>
                  <a:lnTo>
                    <a:pt x="4153" y="6479"/>
                  </a:lnTo>
                  <a:cubicBezTo>
                    <a:pt x="3866" y="6192"/>
                    <a:pt x="3588" y="5905"/>
                    <a:pt x="3301" y="5618"/>
                  </a:cubicBezTo>
                  <a:cubicBezTo>
                    <a:pt x="3301" y="5608"/>
                    <a:pt x="3292" y="5608"/>
                    <a:pt x="3292" y="5597"/>
                  </a:cubicBezTo>
                  <a:cubicBezTo>
                    <a:pt x="3240" y="5495"/>
                    <a:pt x="3189" y="5372"/>
                    <a:pt x="3158" y="5259"/>
                  </a:cubicBezTo>
                  <a:cubicBezTo>
                    <a:pt x="3158" y="5239"/>
                    <a:pt x="3148" y="5207"/>
                    <a:pt x="3137" y="5187"/>
                  </a:cubicBezTo>
                  <a:lnTo>
                    <a:pt x="3076" y="5064"/>
                  </a:lnTo>
                  <a:cubicBezTo>
                    <a:pt x="3035" y="4952"/>
                    <a:pt x="2984" y="4838"/>
                    <a:pt x="2932" y="4726"/>
                  </a:cubicBezTo>
                  <a:cubicBezTo>
                    <a:pt x="2871" y="4613"/>
                    <a:pt x="2809" y="4490"/>
                    <a:pt x="2759" y="4367"/>
                  </a:cubicBezTo>
                  <a:cubicBezTo>
                    <a:pt x="2738" y="4326"/>
                    <a:pt x="2718" y="4275"/>
                    <a:pt x="2697" y="4234"/>
                  </a:cubicBezTo>
                  <a:lnTo>
                    <a:pt x="2666" y="4173"/>
                  </a:lnTo>
                  <a:cubicBezTo>
                    <a:pt x="2645" y="4152"/>
                    <a:pt x="2615" y="4111"/>
                    <a:pt x="2604" y="4100"/>
                  </a:cubicBezTo>
                  <a:cubicBezTo>
                    <a:pt x="2563" y="4050"/>
                    <a:pt x="2522" y="4009"/>
                    <a:pt x="2472" y="3968"/>
                  </a:cubicBezTo>
                  <a:lnTo>
                    <a:pt x="2256" y="3752"/>
                  </a:lnTo>
                  <a:cubicBezTo>
                    <a:pt x="2246" y="3742"/>
                    <a:pt x="2235" y="3722"/>
                    <a:pt x="2226" y="3701"/>
                  </a:cubicBezTo>
                  <a:lnTo>
                    <a:pt x="2062" y="2922"/>
                  </a:lnTo>
                  <a:lnTo>
                    <a:pt x="1436" y="2542"/>
                  </a:lnTo>
                  <a:cubicBezTo>
                    <a:pt x="1415" y="2533"/>
                    <a:pt x="1395" y="2501"/>
                    <a:pt x="1395" y="2481"/>
                  </a:cubicBezTo>
                  <a:lnTo>
                    <a:pt x="1374" y="2296"/>
                  </a:lnTo>
                  <a:lnTo>
                    <a:pt x="1272" y="2296"/>
                  </a:lnTo>
                  <a:cubicBezTo>
                    <a:pt x="1242" y="2296"/>
                    <a:pt x="1210" y="2276"/>
                    <a:pt x="1201" y="2246"/>
                  </a:cubicBezTo>
                  <a:lnTo>
                    <a:pt x="975" y="1763"/>
                  </a:lnTo>
                  <a:lnTo>
                    <a:pt x="841" y="1754"/>
                  </a:lnTo>
                  <a:cubicBezTo>
                    <a:pt x="821" y="1754"/>
                    <a:pt x="800" y="1743"/>
                    <a:pt x="780" y="1733"/>
                  </a:cubicBezTo>
                  <a:lnTo>
                    <a:pt x="32" y="913"/>
                  </a:lnTo>
                  <a:cubicBezTo>
                    <a:pt x="11" y="902"/>
                    <a:pt x="1" y="882"/>
                    <a:pt x="1" y="852"/>
                  </a:cubicBezTo>
                  <a:lnTo>
                    <a:pt x="1" y="554"/>
                  </a:lnTo>
                  <a:cubicBezTo>
                    <a:pt x="1" y="503"/>
                    <a:pt x="42" y="462"/>
                    <a:pt x="93" y="462"/>
                  </a:cubicBezTo>
                  <a:lnTo>
                    <a:pt x="411" y="441"/>
                  </a:lnTo>
                  <a:cubicBezTo>
                    <a:pt x="442" y="441"/>
                    <a:pt x="483" y="462"/>
                    <a:pt x="493" y="503"/>
                  </a:cubicBezTo>
                  <a:close/>
                  <a:moveTo>
                    <a:pt x="14228" y="11481"/>
                  </a:moveTo>
                  <a:lnTo>
                    <a:pt x="14638" y="11819"/>
                  </a:lnTo>
                  <a:cubicBezTo>
                    <a:pt x="14669" y="11840"/>
                    <a:pt x="14710" y="11850"/>
                    <a:pt x="14741" y="11829"/>
                  </a:cubicBezTo>
                  <a:lnTo>
                    <a:pt x="15007" y="11676"/>
                  </a:lnTo>
                  <a:cubicBezTo>
                    <a:pt x="15028" y="11665"/>
                    <a:pt x="15048" y="11635"/>
                    <a:pt x="15048" y="11614"/>
                  </a:cubicBezTo>
                  <a:cubicBezTo>
                    <a:pt x="15048" y="11583"/>
                    <a:pt x="15048" y="11553"/>
                    <a:pt x="15028" y="11532"/>
                  </a:cubicBezTo>
                  <a:lnTo>
                    <a:pt x="14567" y="11020"/>
                  </a:lnTo>
                  <a:cubicBezTo>
                    <a:pt x="14546" y="10999"/>
                    <a:pt x="14526" y="10989"/>
                    <a:pt x="14495" y="10989"/>
                  </a:cubicBezTo>
                  <a:lnTo>
                    <a:pt x="13911" y="11030"/>
                  </a:lnTo>
                  <a:cubicBezTo>
                    <a:pt x="13890" y="11040"/>
                    <a:pt x="13859" y="11050"/>
                    <a:pt x="13849" y="11071"/>
                  </a:cubicBezTo>
                  <a:cubicBezTo>
                    <a:pt x="13829" y="11091"/>
                    <a:pt x="13829" y="11112"/>
                    <a:pt x="13829" y="11143"/>
                  </a:cubicBezTo>
                  <a:lnTo>
                    <a:pt x="13859" y="11296"/>
                  </a:lnTo>
                  <a:cubicBezTo>
                    <a:pt x="13859" y="11307"/>
                    <a:pt x="13870" y="11327"/>
                    <a:pt x="13870" y="11337"/>
                  </a:cubicBezTo>
                  <a:cubicBezTo>
                    <a:pt x="13870" y="11378"/>
                    <a:pt x="13900" y="11419"/>
                    <a:pt x="13941" y="11419"/>
                  </a:cubicBezTo>
                  <a:close/>
                  <a:moveTo>
                    <a:pt x="17078" y="11143"/>
                  </a:moveTo>
                  <a:lnTo>
                    <a:pt x="18226" y="10651"/>
                  </a:lnTo>
                  <a:cubicBezTo>
                    <a:pt x="18246" y="10630"/>
                    <a:pt x="18267" y="10610"/>
                    <a:pt x="18278" y="10579"/>
                  </a:cubicBezTo>
                  <a:lnTo>
                    <a:pt x="18319" y="10364"/>
                  </a:lnTo>
                  <a:lnTo>
                    <a:pt x="18319" y="10343"/>
                  </a:lnTo>
                  <a:cubicBezTo>
                    <a:pt x="18319" y="10323"/>
                    <a:pt x="18308" y="10302"/>
                    <a:pt x="18298" y="10282"/>
                  </a:cubicBezTo>
                  <a:cubicBezTo>
                    <a:pt x="18267" y="10251"/>
                    <a:pt x="18226" y="10251"/>
                    <a:pt x="18196" y="10261"/>
                  </a:cubicBezTo>
                  <a:cubicBezTo>
                    <a:pt x="18144" y="10261"/>
                    <a:pt x="18093" y="10271"/>
                    <a:pt x="18041" y="10282"/>
                  </a:cubicBezTo>
                  <a:lnTo>
                    <a:pt x="17057" y="10435"/>
                  </a:lnTo>
                  <a:lnTo>
                    <a:pt x="17057" y="10435"/>
                  </a:lnTo>
                  <a:cubicBezTo>
                    <a:pt x="16893" y="10476"/>
                    <a:pt x="16770" y="10569"/>
                    <a:pt x="16668" y="10702"/>
                  </a:cubicBezTo>
                  <a:lnTo>
                    <a:pt x="16576" y="10856"/>
                  </a:lnTo>
                  <a:cubicBezTo>
                    <a:pt x="16565" y="10876"/>
                    <a:pt x="16545" y="10907"/>
                    <a:pt x="16535" y="10927"/>
                  </a:cubicBezTo>
                  <a:cubicBezTo>
                    <a:pt x="16514" y="10938"/>
                    <a:pt x="16483" y="10948"/>
                    <a:pt x="16463" y="10948"/>
                  </a:cubicBezTo>
                  <a:cubicBezTo>
                    <a:pt x="16412" y="10968"/>
                    <a:pt x="16371" y="10979"/>
                    <a:pt x="16319" y="10999"/>
                  </a:cubicBezTo>
                  <a:cubicBezTo>
                    <a:pt x="16237" y="11020"/>
                    <a:pt x="16155" y="11050"/>
                    <a:pt x="16073" y="11071"/>
                  </a:cubicBezTo>
                  <a:cubicBezTo>
                    <a:pt x="16032" y="11081"/>
                    <a:pt x="16012" y="11112"/>
                    <a:pt x="16012" y="11153"/>
                  </a:cubicBezTo>
                  <a:lnTo>
                    <a:pt x="16012" y="11522"/>
                  </a:lnTo>
                  <a:lnTo>
                    <a:pt x="15961" y="11635"/>
                  </a:lnTo>
                  <a:cubicBezTo>
                    <a:pt x="15940" y="11665"/>
                    <a:pt x="15940" y="11696"/>
                    <a:pt x="15961" y="11727"/>
                  </a:cubicBezTo>
                  <a:cubicBezTo>
                    <a:pt x="15981" y="11758"/>
                    <a:pt x="16012" y="11768"/>
                    <a:pt x="16043" y="11768"/>
                  </a:cubicBezTo>
                  <a:lnTo>
                    <a:pt x="16391" y="11747"/>
                  </a:lnTo>
                  <a:cubicBezTo>
                    <a:pt x="16401" y="11747"/>
                    <a:pt x="16412" y="11737"/>
                    <a:pt x="16432" y="11737"/>
                  </a:cubicBezTo>
                  <a:lnTo>
                    <a:pt x="16975" y="11409"/>
                  </a:lnTo>
                  <a:cubicBezTo>
                    <a:pt x="16996" y="11399"/>
                    <a:pt x="17006" y="11378"/>
                    <a:pt x="17016" y="11358"/>
                  </a:cubicBezTo>
                  <a:close/>
                  <a:moveTo>
                    <a:pt x="19476" y="6171"/>
                  </a:moveTo>
                  <a:cubicBezTo>
                    <a:pt x="19590" y="6141"/>
                    <a:pt x="19702" y="6110"/>
                    <a:pt x="19804" y="6079"/>
                  </a:cubicBezTo>
                  <a:cubicBezTo>
                    <a:pt x="19836" y="6069"/>
                    <a:pt x="19866" y="6079"/>
                    <a:pt x="19897" y="6110"/>
                  </a:cubicBezTo>
                  <a:lnTo>
                    <a:pt x="20214" y="6438"/>
                  </a:lnTo>
                  <a:cubicBezTo>
                    <a:pt x="20235" y="6458"/>
                    <a:pt x="20246" y="6479"/>
                    <a:pt x="20235" y="6499"/>
                  </a:cubicBezTo>
                  <a:cubicBezTo>
                    <a:pt x="20235" y="6530"/>
                    <a:pt x="20225" y="6551"/>
                    <a:pt x="20205" y="6571"/>
                  </a:cubicBezTo>
                  <a:lnTo>
                    <a:pt x="19918" y="6807"/>
                  </a:lnTo>
                  <a:cubicBezTo>
                    <a:pt x="19897" y="6817"/>
                    <a:pt x="19877" y="6827"/>
                    <a:pt x="19856" y="6827"/>
                  </a:cubicBezTo>
                  <a:cubicBezTo>
                    <a:pt x="19774" y="6817"/>
                    <a:pt x="19681" y="6786"/>
                    <a:pt x="19620" y="6735"/>
                  </a:cubicBezTo>
                  <a:cubicBezTo>
                    <a:pt x="19446" y="6622"/>
                    <a:pt x="19394" y="6438"/>
                    <a:pt x="19415" y="6243"/>
                  </a:cubicBezTo>
                  <a:cubicBezTo>
                    <a:pt x="19415" y="6212"/>
                    <a:pt x="19446" y="6182"/>
                    <a:pt x="19476" y="6171"/>
                  </a:cubicBezTo>
                  <a:close/>
                  <a:moveTo>
                    <a:pt x="19681" y="4009"/>
                  </a:moveTo>
                  <a:lnTo>
                    <a:pt x="19385" y="4050"/>
                  </a:lnTo>
                  <a:cubicBezTo>
                    <a:pt x="19344" y="4050"/>
                    <a:pt x="19323" y="4070"/>
                    <a:pt x="19312" y="4100"/>
                  </a:cubicBezTo>
                  <a:cubicBezTo>
                    <a:pt x="19262" y="4193"/>
                    <a:pt x="19221" y="4285"/>
                    <a:pt x="19180" y="4378"/>
                  </a:cubicBezTo>
                  <a:cubicBezTo>
                    <a:pt x="19159" y="4398"/>
                    <a:pt x="19148" y="4428"/>
                    <a:pt x="19148" y="4460"/>
                  </a:cubicBezTo>
                  <a:cubicBezTo>
                    <a:pt x="19148" y="4490"/>
                    <a:pt x="19159" y="4510"/>
                    <a:pt x="19180" y="4531"/>
                  </a:cubicBezTo>
                  <a:lnTo>
                    <a:pt x="19394" y="4695"/>
                  </a:lnTo>
                  <a:cubicBezTo>
                    <a:pt x="19415" y="4706"/>
                    <a:pt x="19426" y="4715"/>
                    <a:pt x="19446" y="4715"/>
                  </a:cubicBezTo>
                  <a:lnTo>
                    <a:pt x="19713" y="4736"/>
                  </a:lnTo>
                  <a:lnTo>
                    <a:pt x="20009" y="5177"/>
                  </a:lnTo>
                  <a:cubicBezTo>
                    <a:pt x="20030" y="5198"/>
                    <a:pt x="20061" y="5218"/>
                    <a:pt x="20102" y="5207"/>
                  </a:cubicBezTo>
                  <a:lnTo>
                    <a:pt x="20615" y="5125"/>
                  </a:lnTo>
                  <a:cubicBezTo>
                    <a:pt x="20583" y="5146"/>
                    <a:pt x="20542" y="5166"/>
                    <a:pt x="20512" y="5177"/>
                  </a:cubicBezTo>
                  <a:cubicBezTo>
                    <a:pt x="20471" y="5198"/>
                    <a:pt x="20440" y="5228"/>
                    <a:pt x="20399" y="5248"/>
                  </a:cubicBezTo>
                  <a:lnTo>
                    <a:pt x="19979" y="5310"/>
                  </a:lnTo>
                  <a:cubicBezTo>
                    <a:pt x="19948" y="5321"/>
                    <a:pt x="19918" y="5341"/>
                    <a:pt x="19907" y="5372"/>
                  </a:cubicBezTo>
                  <a:lnTo>
                    <a:pt x="19856" y="5536"/>
                  </a:lnTo>
                  <a:cubicBezTo>
                    <a:pt x="19845" y="5567"/>
                    <a:pt x="19845" y="5597"/>
                    <a:pt x="19866" y="5618"/>
                  </a:cubicBezTo>
                  <a:cubicBezTo>
                    <a:pt x="19877" y="5638"/>
                    <a:pt x="19907" y="5659"/>
                    <a:pt x="19938" y="5659"/>
                  </a:cubicBezTo>
                  <a:lnTo>
                    <a:pt x="20173" y="5669"/>
                  </a:lnTo>
                  <a:lnTo>
                    <a:pt x="20328" y="5864"/>
                  </a:lnTo>
                  <a:lnTo>
                    <a:pt x="20369" y="6325"/>
                  </a:lnTo>
                  <a:cubicBezTo>
                    <a:pt x="20369" y="6366"/>
                    <a:pt x="20399" y="6397"/>
                    <a:pt x="20440" y="6397"/>
                  </a:cubicBezTo>
                  <a:lnTo>
                    <a:pt x="20665" y="6448"/>
                  </a:lnTo>
                  <a:cubicBezTo>
                    <a:pt x="20717" y="6458"/>
                    <a:pt x="20758" y="6428"/>
                    <a:pt x="20768" y="6387"/>
                  </a:cubicBezTo>
                  <a:lnTo>
                    <a:pt x="20891" y="5987"/>
                  </a:lnTo>
                  <a:lnTo>
                    <a:pt x="20932" y="6100"/>
                  </a:lnTo>
                  <a:cubicBezTo>
                    <a:pt x="20943" y="6120"/>
                    <a:pt x="20952" y="6130"/>
                    <a:pt x="20963" y="6141"/>
                  </a:cubicBezTo>
                  <a:lnTo>
                    <a:pt x="21219" y="6305"/>
                  </a:lnTo>
                  <a:cubicBezTo>
                    <a:pt x="21230" y="6315"/>
                    <a:pt x="21239" y="6315"/>
                    <a:pt x="21260" y="6325"/>
                  </a:cubicBezTo>
                  <a:cubicBezTo>
                    <a:pt x="21321" y="6325"/>
                    <a:pt x="21383" y="6325"/>
                    <a:pt x="21444" y="6335"/>
                  </a:cubicBezTo>
                  <a:cubicBezTo>
                    <a:pt x="21455" y="6335"/>
                    <a:pt x="21476" y="6335"/>
                    <a:pt x="21496" y="6346"/>
                  </a:cubicBezTo>
                  <a:cubicBezTo>
                    <a:pt x="21599" y="6458"/>
                    <a:pt x="21793" y="6643"/>
                    <a:pt x="21936" y="6674"/>
                  </a:cubicBezTo>
                  <a:cubicBezTo>
                    <a:pt x="22141" y="6725"/>
                    <a:pt x="22357" y="6786"/>
                    <a:pt x="22562" y="6848"/>
                  </a:cubicBezTo>
                  <a:cubicBezTo>
                    <a:pt x="22685" y="6879"/>
                    <a:pt x="22818" y="6920"/>
                    <a:pt x="22941" y="6961"/>
                  </a:cubicBezTo>
                  <a:cubicBezTo>
                    <a:pt x="22993" y="6981"/>
                    <a:pt x="23034" y="6991"/>
                    <a:pt x="23085" y="7012"/>
                  </a:cubicBezTo>
                  <a:cubicBezTo>
                    <a:pt x="23095" y="7022"/>
                    <a:pt x="23126" y="7032"/>
                    <a:pt x="23146" y="7043"/>
                  </a:cubicBezTo>
                  <a:lnTo>
                    <a:pt x="23269" y="7135"/>
                  </a:lnTo>
                  <a:cubicBezTo>
                    <a:pt x="23341" y="7186"/>
                    <a:pt x="23413" y="7248"/>
                    <a:pt x="23485" y="7299"/>
                  </a:cubicBezTo>
                  <a:cubicBezTo>
                    <a:pt x="23536" y="7350"/>
                    <a:pt x="23597" y="7391"/>
                    <a:pt x="23649" y="7442"/>
                  </a:cubicBezTo>
                  <a:cubicBezTo>
                    <a:pt x="23669" y="7473"/>
                    <a:pt x="23710" y="7524"/>
                    <a:pt x="23720" y="7565"/>
                  </a:cubicBezTo>
                  <a:cubicBezTo>
                    <a:pt x="23731" y="7617"/>
                    <a:pt x="23741" y="7668"/>
                    <a:pt x="23761" y="7719"/>
                  </a:cubicBezTo>
                  <a:cubicBezTo>
                    <a:pt x="23782" y="7801"/>
                    <a:pt x="23802" y="7873"/>
                    <a:pt x="23823" y="7945"/>
                  </a:cubicBezTo>
                  <a:cubicBezTo>
                    <a:pt x="23854" y="8027"/>
                    <a:pt x="23874" y="8109"/>
                    <a:pt x="23905" y="8180"/>
                  </a:cubicBezTo>
                  <a:cubicBezTo>
                    <a:pt x="23905" y="8211"/>
                    <a:pt x="23915" y="8242"/>
                    <a:pt x="23925" y="8273"/>
                  </a:cubicBezTo>
                  <a:cubicBezTo>
                    <a:pt x="23925" y="8283"/>
                    <a:pt x="23936" y="8303"/>
                    <a:pt x="23936" y="8314"/>
                  </a:cubicBezTo>
                  <a:cubicBezTo>
                    <a:pt x="23936" y="8355"/>
                    <a:pt x="23946" y="8385"/>
                    <a:pt x="23956" y="8426"/>
                  </a:cubicBezTo>
                  <a:cubicBezTo>
                    <a:pt x="23966" y="8457"/>
                    <a:pt x="23966" y="8478"/>
                    <a:pt x="23977" y="8508"/>
                  </a:cubicBezTo>
                  <a:cubicBezTo>
                    <a:pt x="23925" y="8498"/>
                    <a:pt x="23854" y="8508"/>
                    <a:pt x="23802" y="8508"/>
                  </a:cubicBezTo>
                  <a:cubicBezTo>
                    <a:pt x="23741" y="8519"/>
                    <a:pt x="23679" y="8519"/>
                    <a:pt x="23618" y="8529"/>
                  </a:cubicBezTo>
                  <a:cubicBezTo>
                    <a:pt x="23577" y="8539"/>
                    <a:pt x="23546" y="8560"/>
                    <a:pt x="23536" y="8601"/>
                  </a:cubicBezTo>
                  <a:lnTo>
                    <a:pt x="23382" y="9144"/>
                  </a:lnTo>
                  <a:cubicBezTo>
                    <a:pt x="23372" y="9185"/>
                    <a:pt x="23382" y="9216"/>
                    <a:pt x="23403" y="9236"/>
                  </a:cubicBezTo>
                  <a:cubicBezTo>
                    <a:pt x="23433" y="9257"/>
                    <a:pt x="23464" y="9267"/>
                    <a:pt x="23495" y="9257"/>
                  </a:cubicBezTo>
                  <a:lnTo>
                    <a:pt x="24212" y="9103"/>
                  </a:lnTo>
                  <a:lnTo>
                    <a:pt x="24663" y="9103"/>
                  </a:lnTo>
                  <a:lnTo>
                    <a:pt x="25145" y="9790"/>
                  </a:lnTo>
                  <a:cubicBezTo>
                    <a:pt x="25176" y="9820"/>
                    <a:pt x="25217" y="9831"/>
                    <a:pt x="25248" y="9820"/>
                  </a:cubicBezTo>
                  <a:cubicBezTo>
                    <a:pt x="25289" y="9810"/>
                    <a:pt x="25309" y="9779"/>
                    <a:pt x="25309" y="9738"/>
                  </a:cubicBezTo>
                  <a:lnTo>
                    <a:pt x="25309" y="5433"/>
                  </a:lnTo>
                  <a:cubicBezTo>
                    <a:pt x="25309" y="5413"/>
                    <a:pt x="25309" y="5392"/>
                    <a:pt x="25289" y="5372"/>
                  </a:cubicBezTo>
                  <a:lnTo>
                    <a:pt x="25135" y="5207"/>
                  </a:lnTo>
                  <a:lnTo>
                    <a:pt x="25063" y="5105"/>
                  </a:lnTo>
                  <a:cubicBezTo>
                    <a:pt x="25053" y="5075"/>
                    <a:pt x="25022" y="5054"/>
                    <a:pt x="24991" y="5054"/>
                  </a:cubicBezTo>
                  <a:lnTo>
                    <a:pt x="24520" y="5054"/>
                  </a:lnTo>
                  <a:lnTo>
                    <a:pt x="23444" y="4469"/>
                  </a:lnTo>
                  <a:cubicBezTo>
                    <a:pt x="23413" y="4460"/>
                    <a:pt x="23382" y="4460"/>
                    <a:pt x="23351" y="4480"/>
                  </a:cubicBezTo>
                  <a:lnTo>
                    <a:pt x="23013" y="4726"/>
                  </a:lnTo>
                  <a:cubicBezTo>
                    <a:pt x="22993" y="4736"/>
                    <a:pt x="22982" y="4767"/>
                    <a:pt x="22982" y="4797"/>
                  </a:cubicBezTo>
                  <a:lnTo>
                    <a:pt x="22982" y="4900"/>
                  </a:lnTo>
                  <a:lnTo>
                    <a:pt x="22921" y="4920"/>
                  </a:lnTo>
                  <a:lnTo>
                    <a:pt x="22849" y="4797"/>
                  </a:lnTo>
                  <a:cubicBezTo>
                    <a:pt x="22839" y="4777"/>
                    <a:pt x="22808" y="4756"/>
                    <a:pt x="22777" y="4756"/>
                  </a:cubicBezTo>
                  <a:lnTo>
                    <a:pt x="22173" y="4706"/>
                  </a:lnTo>
                  <a:cubicBezTo>
                    <a:pt x="22132" y="4706"/>
                    <a:pt x="22100" y="4715"/>
                    <a:pt x="22080" y="4756"/>
                  </a:cubicBezTo>
                  <a:cubicBezTo>
                    <a:pt x="22070" y="4788"/>
                    <a:pt x="22070" y="4829"/>
                    <a:pt x="22091" y="4849"/>
                  </a:cubicBezTo>
                  <a:lnTo>
                    <a:pt x="22316" y="5125"/>
                  </a:lnTo>
                  <a:cubicBezTo>
                    <a:pt x="22337" y="5136"/>
                    <a:pt x="22346" y="5146"/>
                    <a:pt x="22378" y="5157"/>
                  </a:cubicBezTo>
                  <a:lnTo>
                    <a:pt x="22428" y="5157"/>
                  </a:lnTo>
                  <a:cubicBezTo>
                    <a:pt x="22428" y="5166"/>
                    <a:pt x="22419" y="5166"/>
                    <a:pt x="22419" y="5177"/>
                  </a:cubicBezTo>
                  <a:lnTo>
                    <a:pt x="22378" y="5341"/>
                  </a:lnTo>
                  <a:lnTo>
                    <a:pt x="22193" y="5474"/>
                  </a:lnTo>
                  <a:lnTo>
                    <a:pt x="22162" y="5505"/>
                  </a:lnTo>
                  <a:lnTo>
                    <a:pt x="22029" y="5792"/>
                  </a:lnTo>
                  <a:lnTo>
                    <a:pt x="21742" y="5710"/>
                  </a:lnTo>
                  <a:cubicBezTo>
                    <a:pt x="21711" y="5700"/>
                    <a:pt x="21670" y="5669"/>
                    <a:pt x="21660" y="5649"/>
                  </a:cubicBezTo>
                  <a:cubicBezTo>
                    <a:pt x="21649" y="5608"/>
                    <a:pt x="21649" y="5567"/>
                    <a:pt x="21640" y="5526"/>
                  </a:cubicBezTo>
                  <a:cubicBezTo>
                    <a:pt x="21640" y="5474"/>
                    <a:pt x="21629" y="5392"/>
                    <a:pt x="21608" y="5351"/>
                  </a:cubicBezTo>
                  <a:cubicBezTo>
                    <a:pt x="21599" y="5330"/>
                    <a:pt x="21599" y="5310"/>
                    <a:pt x="21588" y="5300"/>
                  </a:cubicBezTo>
                  <a:cubicBezTo>
                    <a:pt x="21567" y="5228"/>
                    <a:pt x="21526" y="5157"/>
                    <a:pt x="21455" y="5157"/>
                  </a:cubicBezTo>
                  <a:cubicBezTo>
                    <a:pt x="21403" y="5157"/>
                    <a:pt x="21332" y="5187"/>
                    <a:pt x="21280" y="5207"/>
                  </a:cubicBezTo>
                  <a:lnTo>
                    <a:pt x="21280" y="5218"/>
                  </a:lnTo>
                  <a:lnTo>
                    <a:pt x="21280" y="5095"/>
                  </a:lnTo>
                  <a:cubicBezTo>
                    <a:pt x="21280" y="5013"/>
                    <a:pt x="21280" y="4931"/>
                    <a:pt x="21291" y="4859"/>
                  </a:cubicBezTo>
                  <a:cubicBezTo>
                    <a:pt x="21301" y="4706"/>
                    <a:pt x="21291" y="4542"/>
                    <a:pt x="21260" y="4398"/>
                  </a:cubicBezTo>
                  <a:lnTo>
                    <a:pt x="21260" y="4378"/>
                  </a:lnTo>
                  <a:lnTo>
                    <a:pt x="21137" y="4039"/>
                  </a:lnTo>
                  <a:cubicBezTo>
                    <a:pt x="21116" y="3998"/>
                    <a:pt x="21086" y="3977"/>
                    <a:pt x="21045" y="3977"/>
                  </a:cubicBezTo>
                  <a:lnTo>
                    <a:pt x="20706" y="3968"/>
                  </a:lnTo>
                  <a:lnTo>
                    <a:pt x="20471" y="3783"/>
                  </a:lnTo>
                  <a:cubicBezTo>
                    <a:pt x="20460" y="3772"/>
                    <a:pt x="20440" y="3772"/>
                    <a:pt x="20430" y="3763"/>
                  </a:cubicBezTo>
                  <a:lnTo>
                    <a:pt x="20009" y="3722"/>
                  </a:lnTo>
                  <a:cubicBezTo>
                    <a:pt x="19979" y="3722"/>
                    <a:pt x="19959" y="3731"/>
                    <a:pt x="19938" y="3752"/>
                  </a:cubicBezTo>
                  <a:close/>
                  <a:moveTo>
                    <a:pt x="20727" y="5105"/>
                  </a:moveTo>
                  <a:lnTo>
                    <a:pt x="20870" y="5084"/>
                  </a:lnTo>
                  <a:lnTo>
                    <a:pt x="20870" y="5146"/>
                  </a:lnTo>
                  <a:lnTo>
                    <a:pt x="20850" y="5146"/>
                  </a:lnTo>
                  <a:cubicBezTo>
                    <a:pt x="20809" y="5136"/>
                    <a:pt x="20768" y="5116"/>
                    <a:pt x="20727" y="5105"/>
                  </a:cubicBezTo>
                  <a:close/>
                  <a:moveTo>
                    <a:pt x="18554" y="2235"/>
                  </a:moveTo>
                  <a:cubicBezTo>
                    <a:pt x="18554" y="2225"/>
                    <a:pt x="18565" y="2214"/>
                    <a:pt x="18574" y="2214"/>
                  </a:cubicBezTo>
                  <a:cubicBezTo>
                    <a:pt x="18585" y="2194"/>
                    <a:pt x="18606" y="2164"/>
                    <a:pt x="18615" y="2143"/>
                  </a:cubicBezTo>
                  <a:cubicBezTo>
                    <a:pt x="18667" y="2050"/>
                    <a:pt x="18811" y="1968"/>
                    <a:pt x="18913" y="2020"/>
                  </a:cubicBezTo>
                  <a:cubicBezTo>
                    <a:pt x="18954" y="2041"/>
                    <a:pt x="18975" y="2102"/>
                    <a:pt x="18984" y="2143"/>
                  </a:cubicBezTo>
                  <a:cubicBezTo>
                    <a:pt x="18995" y="2184"/>
                    <a:pt x="18995" y="2235"/>
                    <a:pt x="19005" y="2276"/>
                  </a:cubicBezTo>
                  <a:cubicBezTo>
                    <a:pt x="19005" y="2337"/>
                    <a:pt x="19016" y="2399"/>
                    <a:pt x="19016" y="2471"/>
                  </a:cubicBezTo>
                  <a:cubicBezTo>
                    <a:pt x="19016" y="2492"/>
                    <a:pt x="19005" y="2512"/>
                    <a:pt x="18984" y="2533"/>
                  </a:cubicBezTo>
                  <a:lnTo>
                    <a:pt x="18820" y="2697"/>
                  </a:lnTo>
                  <a:lnTo>
                    <a:pt x="19087" y="2902"/>
                  </a:lnTo>
                  <a:cubicBezTo>
                    <a:pt x="19128" y="2932"/>
                    <a:pt x="19139" y="2984"/>
                    <a:pt x="19107" y="3025"/>
                  </a:cubicBezTo>
                  <a:lnTo>
                    <a:pt x="19057" y="3116"/>
                  </a:lnTo>
                  <a:cubicBezTo>
                    <a:pt x="19036" y="3157"/>
                    <a:pt x="18984" y="3178"/>
                    <a:pt x="18943" y="3157"/>
                  </a:cubicBezTo>
                  <a:lnTo>
                    <a:pt x="18554" y="3004"/>
                  </a:lnTo>
                  <a:lnTo>
                    <a:pt x="18554" y="3086"/>
                  </a:lnTo>
                  <a:lnTo>
                    <a:pt x="18554" y="3209"/>
                  </a:lnTo>
                  <a:cubicBezTo>
                    <a:pt x="18554" y="3230"/>
                    <a:pt x="18554" y="3260"/>
                    <a:pt x="18565" y="3280"/>
                  </a:cubicBezTo>
                  <a:cubicBezTo>
                    <a:pt x="18565" y="3291"/>
                    <a:pt x="18585" y="3332"/>
                    <a:pt x="18595" y="3342"/>
                  </a:cubicBezTo>
                  <a:cubicBezTo>
                    <a:pt x="18626" y="3383"/>
                    <a:pt x="18656" y="3424"/>
                    <a:pt x="18677" y="3465"/>
                  </a:cubicBezTo>
                  <a:cubicBezTo>
                    <a:pt x="18729" y="3537"/>
                    <a:pt x="18779" y="3608"/>
                    <a:pt x="18841" y="3670"/>
                  </a:cubicBezTo>
                  <a:cubicBezTo>
                    <a:pt x="18852" y="3701"/>
                    <a:pt x="18861" y="3722"/>
                    <a:pt x="18852" y="3752"/>
                  </a:cubicBezTo>
                  <a:cubicBezTo>
                    <a:pt x="18852" y="3772"/>
                    <a:pt x="18831" y="3793"/>
                    <a:pt x="18811" y="3813"/>
                  </a:cubicBezTo>
                  <a:lnTo>
                    <a:pt x="18697" y="3865"/>
                  </a:lnTo>
                  <a:cubicBezTo>
                    <a:pt x="18667" y="3886"/>
                    <a:pt x="18615" y="3875"/>
                    <a:pt x="18585" y="3845"/>
                  </a:cubicBezTo>
                  <a:lnTo>
                    <a:pt x="18175" y="3332"/>
                  </a:lnTo>
                  <a:cubicBezTo>
                    <a:pt x="18164" y="3321"/>
                    <a:pt x="18164" y="3312"/>
                    <a:pt x="18164" y="3291"/>
                  </a:cubicBezTo>
                  <a:lnTo>
                    <a:pt x="17980" y="2287"/>
                  </a:lnTo>
                  <a:cubicBezTo>
                    <a:pt x="17970" y="2266"/>
                    <a:pt x="17980" y="2246"/>
                    <a:pt x="17991" y="2225"/>
                  </a:cubicBezTo>
                  <a:cubicBezTo>
                    <a:pt x="18103" y="2041"/>
                    <a:pt x="18216" y="1856"/>
                    <a:pt x="18328" y="1661"/>
                  </a:cubicBezTo>
                  <a:cubicBezTo>
                    <a:pt x="18349" y="1631"/>
                    <a:pt x="18380" y="1610"/>
                    <a:pt x="18421" y="1620"/>
                  </a:cubicBezTo>
                  <a:cubicBezTo>
                    <a:pt x="18462" y="1631"/>
                    <a:pt x="18492" y="1661"/>
                    <a:pt x="18492" y="1702"/>
                  </a:cubicBezTo>
                  <a:close/>
                  <a:moveTo>
                    <a:pt x="14198" y="5166"/>
                  </a:moveTo>
                  <a:cubicBezTo>
                    <a:pt x="14177" y="5177"/>
                    <a:pt x="14146" y="5177"/>
                    <a:pt x="14126" y="5177"/>
                  </a:cubicBezTo>
                  <a:cubicBezTo>
                    <a:pt x="14054" y="5187"/>
                    <a:pt x="13962" y="5198"/>
                    <a:pt x="13900" y="5146"/>
                  </a:cubicBezTo>
                  <a:cubicBezTo>
                    <a:pt x="13839" y="5084"/>
                    <a:pt x="13777" y="4941"/>
                    <a:pt x="13747" y="4859"/>
                  </a:cubicBezTo>
                  <a:lnTo>
                    <a:pt x="13747" y="4808"/>
                  </a:lnTo>
                  <a:lnTo>
                    <a:pt x="13818" y="4490"/>
                  </a:lnTo>
                  <a:lnTo>
                    <a:pt x="13818" y="4480"/>
                  </a:lnTo>
                  <a:cubicBezTo>
                    <a:pt x="13859" y="4378"/>
                    <a:pt x="13900" y="4275"/>
                    <a:pt x="13931" y="4173"/>
                  </a:cubicBezTo>
                  <a:lnTo>
                    <a:pt x="13993" y="3988"/>
                  </a:lnTo>
                  <a:cubicBezTo>
                    <a:pt x="14003" y="3968"/>
                    <a:pt x="14023" y="3916"/>
                    <a:pt x="14023" y="3895"/>
                  </a:cubicBezTo>
                  <a:cubicBezTo>
                    <a:pt x="14023" y="3865"/>
                    <a:pt x="14013" y="3834"/>
                    <a:pt x="14013" y="3804"/>
                  </a:cubicBezTo>
                  <a:cubicBezTo>
                    <a:pt x="14003" y="3752"/>
                    <a:pt x="14003" y="3701"/>
                    <a:pt x="13993" y="3640"/>
                  </a:cubicBezTo>
                  <a:cubicBezTo>
                    <a:pt x="13972" y="3558"/>
                    <a:pt x="13962" y="3465"/>
                    <a:pt x="13941" y="3373"/>
                  </a:cubicBezTo>
                  <a:cubicBezTo>
                    <a:pt x="13941" y="3353"/>
                    <a:pt x="13941" y="3321"/>
                    <a:pt x="13962" y="3301"/>
                  </a:cubicBezTo>
                  <a:lnTo>
                    <a:pt x="14208" y="3004"/>
                  </a:lnTo>
                  <a:lnTo>
                    <a:pt x="14228" y="2296"/>
                  </a:lnTo>
                  <a:cubicBezTo>
                    <a:pt x="14228" y="2276"/>
                    <a:pt x="14239" y="2255"/>
                    <a:pt x="14259" y="2235"/>
                  </a:cubicBezTo>
                  <a:lnTo>
                    <a:pt x="14546" y="1938"/>
                  </a:lnTo>
                  <a:cubicBezTo>
                    <a:pt x="14577" y="1907"/>
                    <a:pt x="14618" y="1907"/>
                    <a:pt x="14659" y="1918"/>
                  </a:cubicBezTo>
                  <a:lnTo>
                    <a:pt x="14751" y="1968"/>
                  </a:lnTo>
                  <a:lnTo>
                    <a:pt x="14905" y="1672"/>
                  </a:lnTo>
                  <a:cubicBezTo>
                    <a:pt x="14925" y="1640"/>
                    <a:pt x="14956" y="1620"/>
                    <a:pt x="14987" y="1620"/>
                  </a:cubicBezTo>
                  <a:lnTo>
                    <a:pt x="15325" y="1631"/>
                  </a:lnTo>
                  <a:cubicBezTo>
                    <a:pt x="15356" y="1631"/>
                    <a:pt x="15376" y="1640"/>
                    <a:pt x="15397" y="1661"/>
                  </a:cubicBezTo>
                  <a:lnTo>
                    <a:pt x="15479" y="1763"/>
                  </a:lnTo>
                  <a:cubicBezTo>
                    <a:pt x="15561" y="1754"/>
                    <a:pt x="15643" y="1754"/>
                    <a:pt x="15704" y="1763"/>
                  </a:cubicBezTo>
                  <a:cubicBezTo>
                    <a:pt x="15786" y="1784"/>
                    <a:pt x="15858" y="1804"/>
                    <a:pt x="15940" y="1836"/>
                  </a:cubicBezTo>
                  <a:cubicBezTo>
                    <a:pt x="16022" y="1856"/>
                    <a:pt x="16104" y="1886"/>
                    <a:pt x="16186" y="1918"/>
                  </a:cubicBezTo>
                  <a:lnTo>
                    <a:pt x="16371" y="1856"/>
                  </a:lnTo>
                  <a:cubicBezTo>
                    <a:pt x="16391" y="1845"/>
                    <a:pt x="16401" y="1845"/>
                    <a:pt x="16422" y="1856"/>
                  </a:cubicBezTo>
                  <a:lnTo>
                    <a:pt x="16668" y="1918"/>
                  </a:lnTo>
                  <a:lnTo>
                    <a:pt x="16945" y="1918"/>
                  </a:lnTo>
                  <a:cubicBezTo>
                    <a:pt x="16986" y="1836"/>
                    <a:pt x="17037" y="1754"/>
                    <a:pt x="17088" y="1681"/>
                  </a:cubicBezTo>
                  <a:cubicBezTo>
                    <a:pt x="17129" y="1620"/>
                    <a:pt x="17170" y="1558"/>
                    <a:pt x="17211" y="1508"/>
                  </a:cubicBezTo>
                  <a:cubicBezTo>
                    <a:pt x="17242" y="1467"/>
                    <a:pt x="17293" y="1405"/>
                    <a:pt x="17355" y="1394"/>
                  </a:cubicBezTo>
                  <a:cubicBezTo>
                    <a:pt x="17406" y="1385"/>
                    <a:pt x="17457" y="1374"/>
                    <a:pt x="17519" y="1385"/>
                  </a:cubicBezTo>
                  <a:cubicBezTo>
                    <a:pt x="17672" y="1385"/>
                    <a:pt x="17775" y="1476"/>
                    <a:pt x="17754" y="1640"/>
                  </a:cubicBezTo>
                  <a:cubicBezTo>
                    <a:pt x="17754" y="1661"/>
                    <a:pt x="17745" y="1672"/>
                    <a:pt x="17734" y="1681"/>
                  </a:cubicBezTo>
                  <a:cubicBezTo>
                    <a:pt x="17590" y="1886"/>
                    <a:pt x="17457" y="2091"/>
                    <a:pt x="17303" y="2287"/>
                  </a:cubicBezTo>
                  <a:cubicBezTo>
                    <a:pt x="17283" y="2307"/>
                    <a:pt x="17262" y="2337"/>
                    <a:pt x="17242" y="2369"/>
                  </a:cubicBezTo>
                  <a:cubicBezTo>
                    <a:pt x="17221" y="2389"/>
                    <a:pt x="17201" y="2399"/>
                    <a:pt x="17170" y="2410"/>
                  </a:cubicBezTo>
                  <a:lnTo>
                    <a:pt x="16586" y="2471"/>
                  </a:lnTo>
                  <a:cubicBezTo>
                    <a:pt x="16565" y="2481"/>
                    <a:pt x="16545" y="2471"/>
                    <a:pt x="16535" y="2471"/>
                  </a:cubicBezTo>
                  <a:lnTo>
                    <a:pt x="16309" y="2358"/>
                  </a:lnTo>
                  <a:lnTo>
                    <a:pt x="14792" y="2471"/>
                  </a:lnTo>
                  <a:lnTo>
                    <a:pt x="14659" y="2706"/>
                  </a:lnTo>
                  <a:lnTo>
                    <a:pt x="14679" y="3189"/>
                  </a:lnTo>
                  <a:lnTo>
                    <a:pt x="14936" y="3517"/>
                  </a:lnTo>
                  <a:lnTo>
                    <a:pt x="15048" y="3506"/>
                  </a:lnTo>
                  <a:lnTo>
                    <a:pt x="15294" y="3291"/>
                  </a:lnTo>
                  <a:cubicBezTo>
                    <a:pt x="15305" y="3280"/>
                    <a:pt x="15315" y="3271"/>
                    <a:pt x="15335" y="3271"/>
                  </a:cubicBezTo>
                  <a:lnTo>
                    <a:pt x="16032" y="3096"/>
                  </a:lnTo>
                  <a:lnTo>
                    <a:pt x="16289" y="2902"/>
                  </a:lnTo>
                  <a:cubicBezTo>
                    <a:pt x="16319" y="2881"/>
                    <a:pt x="16360" y="2881"/>
                    <a:pt x="16401" y="2902"/>
                  </a:cubicBezTo>
                  <a:lnTo>
                    <a:pt x="16678" y="3127"/>
                  </a:lnTo>
                  <a:cubicBezTo>
                    <a:pt x="16719" y="3157"/>
                    <a:pt x="16719" y="3209"/>
                    <a:pt x="16699" y="3250"/>
                  </a:cubicBezTo>
                  <a:lnTo>
                    <a:pt x="16627" y="3373"/>
                  </a:lnTo>
                  <a:cubicBezTo>
                    <a:pt x="16596" y="3403"/>
                    <a:pt x="16555" y="3424"/>
                    <a:pt x="16524" y="3403"/>
                  </a:cubicBezTo>
                  <a:lnTo>
                    <a:pt x="16401" y="3373"/>
                  </a:lnTo>
                  <a:lnTo>
                    <a:pt x="16022" y="3793"/>
                  </a:lnTo>
                  <a:cubicBezTo>
                    <a:pt x="16012" y="3813"/>
                    <a:pt x="16002" y="3824"/>
                    <a:pt x="15981" y="3824"/>
                  </a:cubicBezTo>
                  <a:lnTo>
                    <a:pt x="15551" y="3927"/>
                  </a:lnTo>
                  <a:lnTo>
                    <a:pt x="15551" y="3927"/>
                  </a:lnTo>
                  <a:lnTo>
                    <a:pt x="15397" y="3957"/>
                  </a:lnTo>
                  <a:lnTo>
                    <a:pt x="15397" y="4018"/>
                  </a:lnTo>
                  <a:lnTo>
                    <a:pt x="16053" y="4838"/>
                  </a:lnTo>
                  <a:cubicBezTo>
                    <a:pt x="16073" y="4859"/>
                    <a:pt x="16073" y="4900"/>
                    <a:pt x="16053" y="4931"/>
                  </a:cubicBezTo>
                  <a:lnTo>
                    <a:pt x="15920" y="5187"/>
                  </a:lnTo>
                  <a:lnTo>
                    <a:pt x="16289" y="5690"/>
                  </a:lnTo>
                  <a:cubicBezTo>
                    <a:pt x="16299" y="5710"/>
                    <a:pt x="16309" y="5741"/>
                    <a:pt x="16299" y="5761"/>
                  </a:cubicBezTo>
                  <a:lnTo>
                    <a:pt x="16268" y="5915"/>
                  </a:lnTo>
                  <a:cubicBezTo>
                    <a:pt x="16258" y="5956"/>
                    <a:pt x="16217" y="5987"/>
                    <a:pt x="16166" y="5977"/>
                  </a:cubicBezTo>
                  <a:lnTo>
                    <a:pt x="15868" y="5936"/>
                  </a:lnTo>
                  <a:lnTo>
                    <a:pt x="15797" y="6120"/>
                  </a:lnTo>
                  <a:cubicBezTo>
                    <a:pt x="15786" y="6161"/>
                    <a:pt x="15745" y="6182"/>
                    <a:pt x="15704" y="6182"/>
                  </a:cubicBezTo>
                  <a:lnTo>
                    <a:pt x="15469" y="6151"/>
                  </a:lnTo>
                  <a:cubicBezTo>
                    <a:pt x="15428" y="6141"/>
                    <a:pt x="15397" y="6110"/>
                    <a:pt x="15387" y="6069"/>
                  </a:cubicBezTo>
                  <a:lnTo>
                    <a:pt x="15346" y="5567"/>
                  </a:lnTo>
                  <a:lnTo>
                    <a:pt x="15007" y="5269"/>
                  </a:lnTo>
                  <a:cubicBezTo>
                    <a:pt x="14987" y="5248"/>
                    <a:pt x="14977" y="5218"/>
                    <a:pt x="14987" y="5187"/>
                  </a:cubicBezTo>
                  <a:lnTo>
                    <a:pt x="15018" y="4849"/>
                  </a:lnTo>
                  <a:cubicBezTo>
                    <a:pt x="15018" y="4808"/>
                    <a:pt x="15038" y="4788"/>
                    <a:pt x="15079" y="4767"/>
                  </a:cubicBezTo>
                  <a:lnTo>
                    <a:pt x="15110" y="4767"/>
                  </a:lnTo>
                  <a:cubicBezTo>
                    <a:pt x="15100" y="4736"/>
                    <a:pt x="15089" y="4706"/>
                    <a:pt x="15069" y="4674"/>
                  </a:cubicBezTo>
                  <a:cubicBezTo>
                    <a:pt x="15069" y="4654"/>
                    <a:pt x="15038" y="4592"/>
                    <a:pt x="15018" y="4583"/>
                  </a:cubicBezTo>
                  <a:cubicBezTo>
                    <a:pt x="14925" y="4551"/>
                    <a:pt x="14864" y="4624"/>
                    <a:pt x="14823" y="4706"/>
                  </a:cubicBezTo>
                  <a:cubicBezTo>
                    <a:pt x="14802" y="4747"/>
                    <a:pt x="14782" y="4797"/>
                    <a:pt x="14772" y="4849"/>
                  </a:cubicBezTo>
                  <a:cubicBezTo>
                    <a:pt x="14772" y="4870"/>
                    <a:pt x="14761" y="4900"/>
                    <a:pt x="14772" y="4911"/>
                  </a:cubicBezTo>
                  <a:cubicBezTo>
                    <a:pt x="14823" y="4961"/>
                    <a:pt x="14854" y="5002"/>
                    <a:pt x="14874" y="5084"/>
                  </a:cubicBezTo>
                  <a:cubicBezTo>
                    <a:pt x="14884" y="5105"/>
                    <a:pt x="14874" y="5146"/>
                    <a:pt x="14884" y="5177"/>
                  </a:cubicBezTo>
                  <a:lnTo>
                    <a:pt x="14884" y="5351"/>
                  </a:lnTo>
                  <a:lnTo>
                    <a:pt x="14884" y="5854"/>
                  </a:lnTo>
                  <a:cubicBezTo>
                    <a:pt x="14884" y="6110"/>
                    <a:pt x="14874" y="6366"/>
                    <a:pt x="14874" y="6612"/>
                  </a:cubicBezTo>
                  <a:cubicBezTo>
                    <a:pt x="14874" y="6643"/>
                    <a:pt x="14864" y="6663"/>
                    <a:pt x="14843" y="6684"/>
                  </a:cubicBezTo>
                  <a:cubicBezTo>
                    <a:pt x="14823" y="6694"/>
                    <a:pt x="14802" y="6704"/>
                    <a:pt x="14772" y="6704"/>
                  </a:cubicBezTo>
                  <a:lnTo>
                    <a:pt x="14167" y="6633"/>
                  </a:lnTo>
                  <a:cubicBezTo>
                    <a:pt x="14116" y="6622"/>
                    <a:pt x="14085" y="6592"/>
                    <a:pt x="14085" y="6551"/>
                  </a:cubicBezTo>
                  <a:lnTo>
                    <a:pt x="14064" y="6202"/>
                  </a:lnTo>
                  <a:cubicBezTo>
                    <a:pt x="14064" y="6171"/>
                    <a:pt x="14075" y="6151"/>
                    <a:pt x="14095" y="6130"/>
                  </a:cubicBezTo>
                  <a:lnTo>
                    <a:pt x="14208" y="6038"/>
                  </a:lnTo>
                  <a:cubicBezTo>
                    <a:pt x="14198" y="5956"/>
                    <a:pt x="14198" y="5884"/>
                    <a:pt x="14198" y="5813"/>
                  </a:cubicBezTo>
                  <a:cubicBezTo>
                    <a:pt x="14198" y="5761"/>
                    <a:pt x="14208" y="5710"/>
                    <a:pt x="14208" y="5659"/>
                  </a:cubicBezTo>
                  <a:lnTo>
                    <a:pt x="14208" y="5546"/>
                  </a:lnTo>
                  <a:cubicBezTo>
                    <a:pt x="14218" y="5526"/>
                    <a:pt x="14218" y="5485"/>
                    <a:pt x="14208" y="5464"/>
                  </a:cubicBezTo>
                  <a:lnTo>
                    <a:pt x="14208" y="5321"/>
                  </a:lnTo>
                  <a:cubicBezTo>
                    <a:pt x="14198" y="5269"/>
                    <a:pt x="14198" y="5218"/>
                    <a:pt x="14198" y="5166"/>
                  </a:cubicBezTo>
                  <a:close/>
                  <a:moveTo>
                    <a:pt x="8447" y="2430"/>
                  </a:moveTo>
                  <a:lnTo>
                    <a:pt x="9144" y="2399"/>
                  </a:lnTo>
                  <a:lnTo>
                    <a:pt x="9339" y="2194"/>
                  </a:lnTo>
                  <a:cubicBezTo>
                    <a:pt x="9349" y="2173"/>
                    <a:pt x="9360" y="2164"/>
                    <a:pt x="9380" y="2164"/>
                  </a:cubicBezTo>
                  <a:lnTo>
                    <a:pt x="9831" y="2041"/>
                  </a:lnTo>
                  <a:cubicBezTo>
                    <a:pt x="9872" y="2030"/>
                    <a:pt x="9913" y="2050"/>
                    <a:pt x="9934" y="2091"/>
                  </a:cubicBezTo>
                  <a:cubicBezTo>
                    <a:pt x="9954" y="2112"/>
                    <a:pt x="9975" y="2143"/>
                    <a:pt x="9995" y="2164"/>
                  </a:cubicBezTo>
                  <a:cubicBezTo>
                    <a:pt x="10026" y="2194"/>
                    <a:pt x="10149" y="2225"/>
                    <a:pt x="10231" y="2246"/>
                  </a:cubicBezTo>
                  <a:lnTo>
                    <a:pt x="10364" y="2123"/>
                  </a:lnTo>
                  <a:cubicBezTo>
                    <a:pt x="10385" y="2102"/>
                    <a:pt x="10415" y="2091"/>
                    <a:pt x="10446" y="2102"/>
                  </a:cubicBezTo>
                  <a:cubicBezTo>
                    <a:pt x="10508" y="2112"/>
                    <a:pt x="10579" y="2123"/>
                    <a:pt x="10641" y="2123"/>
                  </a:cubicBezTo>
                  <a:cubicBezTo>
                    <a:pt x="10692" y="2123"/>
                    <a:pt x="10743" y="2071"/>
                    <a:pt x="10774" y="2030"/>
                  </a:cubicBezTo>
                  <a:lnTo>
                    <a:pt x="10969" y="1189"/>
                  </a:lnTo>
                  <a:cubicBezTo>
                    <a:pt x="10979" y="1169"/>
                    <a:pt x="10979" y="1159"/>
                    <a:pt x="11000" y="1148"/>
                  </a:cubicBezTo>
                  <a:lnTo>
                    <a:pt x="11420" y="697"/>
                  </a:lnTo>
                  <a:lnTo>
                    <a:pt x="11502" y="82"/>
                  </a:lnTo>
                  <a:cubicBezTo>
                    <a:pt x="11512" y="31"/>
                    <a:pt x="11553" y="0"/>
                    <a:pt x="11594" y="0"/>
                  </a:cubicBezTo>
                  <a:lnTo>
                    <a:pt x="12383" y="0"/>
                  </a:lnTo>
                  <a:cubicBezTo>
                    <a:pt x="12404" y="0"/>
                    <a:pt x="12424" y="11"/>
                    <a:pt x="12445" y="21"/>
                  </a:cubicBezTo>
                  <a:lnTo>
                    <a:pt x="12681" y="267"/>
                  </a:lnTo>
                  <a:lnTo>
                    <a:pt x="12875" y="400"/>
                  </a:lnTo>
                  <a:cubicBezTo>
                    <a:pt x="12896" y="410"/>
                    <a:pt x="12906" y="431"/>
                    <a:pt x="12906" y="451"/>
                  </a:cubicBezTo>
                  <a:lnTo>
                    <a:pt x="12937" y="585"/>
                  </a:lnTo>
                  <a:cubicBezTo>
                    <a:pt x="12947" y="605"/>
                    <a:pt x="12937" y="626"/>
                    <a:pt x="12927" y="646"/>
                  </a:cubicBezTo>
                  <a:cubicBezTo>
                    <a:pt x="12916" y="677"/>
                    <a:pt x="12896" y="687"/>
                    <a:pt x="12865" y="687"/>
                  </a:cubicBezTo>
                  <a:lnTo>
                    <a:pt x="12609" y="738"/>
                  </a:lnTo>
                  <a:lnTo>
                    <a:pt x="12650" y="779"/>
                  </a:lnTo>
                  <a:cubicBezTo>
                    <a:pt x="12670" y="790"/>
                    <a:pt x="12681" y="811"/>
                    <a:pt x="12681" y="831"/>
                  </a:cubicBezTo>
                  <a:lnTo>
                    <a:pt x="12691" y="975"/>
                  </a:lnTo>
                  <a:lnTo>
                    <a:pt x="13009" y="1435"/>
                  </a:lnTo>
                  <a:cubicBezTo>
                    <a:pt x="13029" y="1456"/>
                    <a:pt x="13029" y="1476"/>
                    <a:pt x="13029" y="1497"/>
                  </a:cubicBezTo>
                  <a:lnTo>
                    <a:pt x="12988" y="1804"/>
                  </a:lnTo>
                  <a:lnTo>
                    <a:pt x="13603" y="2389"/>
                  </a:lnTo>
                  <a:cubicBezTo>
                    <a:pt x="13624" y="2410"/>
                    <a:pt x="13634" y="2430"/>
                    <a:pt x="13624" y="2460"/>
                  </a:cubicBezTo>
                  <a:lnTo>
                    <a:pt x="13603" y="2645"/>
                  </a:lnTo>
                  <a:cubicBezTo>
                    <a:pt x="13593" y="2686"/>
                    <a:pt x="13552" y="2727"/>
                    <a:pt x="13501" y="2717"/>
                  </a:cubicBezTo>
                  <a:lnTo>
                    <a:pt x="13029" y="2665"/>
                  </a:lnTo>
                  <a:lnTo>
                    <a:pt x="12722" y="3066"/>
                  </a:lnTo>
                  <a:lnTo>
                    <a:pt x="12722" y="3496"/>
                  </a:lnTo>
                  <a:cubicBezTo>
                    <a:pt x="12722" y="3506"/>
                    <a:pt x="12722" y="3517"/>
                    <a:pt x="12711" y="3537"/>
                  </a:cubicBezTo>
                  <a:lnTo>
                    <a:pt x="12445" y="4152"/>
                  </a:lnTo>
                  <a:cubicBezTo>
                    <a:pt x="12435" y="4162"/>
                    <a:pt x="12435" y="4173"/>
                    <a:pt x="12424" y="4182"/>
                  </a:cubicBezTo>
                  <a:lnTo>
                    <a:pt x="12076" y="4521"/>
                  </a:lnTo>
                  <a:lnTo>
                    <a:pt x="12137" y="4972"/>
                  </a:lnTo>
                  <a:cubicBezTo>
                    <a:pt x="12137" y="4993"/>
                    <a:pt x="12137" y="5002"/>
                    <a:pt x="12127" y="5023"/>
                  </a:cubicBezTo>
                  <a:lnTo>
                    <a:pt x="11799" y="5731"/>
                  </a:lnTo>
                  <a:cubicBezTo>
                    <a:pt x="11799" y="5741"/>
                    <a:pt x="11789" y="5751"/>
                    <a:pt x="11768" y="5761"/>
                  </a:cubicBezTo>
                  <a:lnTo>
                    <a:pt x="11307" y="6089"/>
                  </a:lnTo>
                  <a:cubicBezTo>
                    <a:pt x="11287" y="6100"/>
                    <a:pt x="11276" y="6110"/>
                    <a:pt x="11256" y="6110"/>
                  </a:cubicBezTo>
                  <a:lnTo>
                    <a:pt x="10979" y="6110"/>
                  </a:lnTo>
                  <a:cubicBezTo>
                    <a:pt x="10938" y="6110"/>
                    <a:pt x="10897" y="6079"/>
                    <a:pt x="10897" y="6038"/>
                  </a:cubicBezTo>
                  <a:lnTo>
                    <a:pt x="10856" y="5854"/>
                  </a:lnTo>
                  <a:lnTo>
                    <a:pt x="10774" y="5700"/>
                  </a:lnTo>
                  <a:lnTo>
                    <a:pt x="10385" y="5679"/>
                  </a:lnTo>
                  <a:cubicBezTo>
                    <a:pt x="10354" y="5679"/>
                    <a:pt x="10323" y="5659"/>
                    <a:pt x="10313" y="5638"/>
                  </a:cubicBezTo>
                  <a:lnTo>
                    <a:pt x="10251" y="5546"/>
                  </a:lnTo>
                  <a:lnTo>
                    <a:pt x="9954" y="5433"/>
                  </a:lnTo>
                  <a:lnTo>
                    <a:pt x="9923" y="5526"/>
                  </a:lnTo>
                  <a:cubicBezTo>
                    <a:pt x="9913" y="5556"/>
                    <a:pt x="9893" y="5577"/>
                    <a:pt x="9862" y="5587"/>
                  </a:cubicBezTo>
                  <a:lnTo>
                    <a:pt x="9237" y="5720"/>
                  </a:lnTo>
                  <a:cubicBezTo>
                    <a:pt x="9206" y="5731"/>
                    <a:pt x="9185" y="5720"/>
                    <a:pt x="9165" y="5710"/>
                  </a:cubicBezTo>
                  <a:cubicBezTo>
                    <a:pt x="9144" y="5690"/>
                    <a:pt x="9134" y="5669"/>
                    <a:pt x="9124" y="5649"/>
                  </a:cubicBezTo>
                  <a:lnTo>
                    <a:pt x="9083" y="5351"/>
                  </a:lnTo>
                  <a:lnTo>
                    <a:pt x="8396" y="5351"/>
                  </a:lnTo>
                  <a:cubicBezTo>
                    <a:pt x="8365" y="5351"/>
                    <a:pt x="8335" y="5330"/>
                    <a:pt x="8314" y="5300"/>
                  </a:cubicBezTo>
                  <a:lnTo>
                    <a:pt x="8109" y="4859"/>
                  </a:lnTo>
                  <a:lnTo>
                    <a:pt x="8109" y="4838"/>
                  </a:lnTo>
                  <a:lnTo>
                    <a:pt x="7976" y="3895"/>
                  </a:lnTo>
                  <a:lnTo>
                    <a:pt x="7597" y="3567"/>
                  </a:lnTo>
                  <a:cubicBezTo>
                    <a:pt x="7576" y="3558"/>
                    <a:pt x="7566" y="3526"/>
                    <a:pt x="7566" y="3496"/>
                  </a:cubicBezTo>
                  <a:lnTo>
                    <a:pt x="7576" y="3321"/>
                  </a:lnTo>
                  <a:lnTo>
                    <a:pt x="7340" y="2471"/>
                  </a:lnTo>
                  <a:cubicBezTo>
                    <a:pt x="7330" y="2451"/>
                    <a:pt x="7340" y="2419"/>
                    <a:pt x="7361" y="2399"/>
                  </a:cubicBezTo>
                  <a:cubicBezTo>
                    <a:pt x="7361" y="2389"/>
                    <a:pt x="7361" y="2389"/>
                    <a:pt x="7371" y="2378"/>
                  </a:cubicBezTo>
                  <a:cubicBezTo>
                    <a:pt x="7371" y="2378"/>
                    <a:pt x="7381" y="2369"/>
                    <a:pt x="7381" y="2358"/>
                  </a:cubicBezTo>
                  <a:cubicBezTo>
                    <a:pt x="7402" y="2328"/>
                    <a:pt x="7422" y="2287"/>
                    <a:pt x="7443" y="2255"/>
                  </a:cubicBezTo>
                  <a:cubicBezTo>
                    <a:pt x="7545" y="2082"/>
                    <a:pt x="7638" y="1897"/>
                    <a:pt x="7740" y="1722"/>
                  </a:cubicBezTo>
                  <a:cubicBezTo>
                    <a:pt x="7750" y="1692"/>
                    <a:pt x="7781" y="1672"/>
                    <a:pt x="7812" y="1672"/>
                  </a:cubicBezTo>
                  <a:cubicBezTo>
                    <a:pt x="7843" y="1672"/>
                    <a:pt x="7873" y="1681"/>
                    <a:pt x="7894" y="1713"/>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042;p57">
              <a:extLst>
                <a:ext uri="{FF2B5EF4-FFF2-40B4-BE49-F238E27FC236}">
                  <a16:creationId xmlns:a16="http://schemas.microsoft.com/office/drawing/2014/main" id="{9165D6E4-D2AD-EFAC-6E71-DC5FD87AB1F7}"/>
                </a:ext>
              </a:extLst>
            </p:cNvPr>
            <p:cNvSpPr/>
            <p:nvPr/>
          </p:nvSpPr>
          <p:spPr>
            <a:xfrm>
              <a:off x="2638481" y="1349709"/>
              <a:ext cx="3879959" cy="1751937"/>
            </a:xfrm>
            <a:custGeom>
              <a:avLst/>
              <a:gdLst/>
              <a:ahLst/>
              <a:cxnLst/>
              <a:rect l="l" t="t" r="r" b="b"/>
              <a:pathLst>
                <a:path w="24612" h="11113" extrusionOk="0">
                  <a:moveTo>
                    <a:pt x="11143" y="10087"/>
                  </a:moveTo>
                  <a:cubicBezTo>
                    <a:pt x="11071" y="10036"/>
                    <a:pt x="11030" y="9954"/>
                    <a:pt x="11020" y="9851"/>
                  </a:cubicBezTo>
                  <a:lnTo>
                    <a:pt x="11020" y="9841"/>
                  </a:lnTo>
                  <a:cubicBezTo>
                    <a:pt x="10979" y="9831"/>
                    <a:pt x="10938" y="9831"/>
                    <a:pt x="10897" y="9821"/>
                  </a:cubicBezTo>
                  <a:lnTo>
                    <a:pt x="10466" y="9841"/>
                  </a:lnTo>
                  <a:cubicBezTo>
                    <a:pt x="10343" y="9851"/>
                    <a:pt x="10230" y="9790"/>
                    <a:pt x="10169" y="9677"/>
                  </a:cubicBezTo>
                  <a:lnTo>
                    <a:pt x="9995" y="9339"/>
                  </a:lnTo>
                  <a:lnTo>
                    <a:pt x="9841" y="9318"/>
                  </a:lnTo>
                  <a:cubicBezTo>
                    <a:pt x="9779" y="9308"/>
                    <a:pt x="9718" y="9288"/>
                    <a:pt x="9667" y="9236"/>
                  </a:cubicBezTo>
                  <a:lnTo>
                    <a:pt x="9533" y="9113"/>
                  </a:lnTo>
                  <a:lnTo>
                    <a:pt x="9359" y="9113"/>
                  </a:lnTo>
                  <a:cubicBezTo>
                    <a:pt x="9267" y="9124"/>
                    <a:pt x="9175" y="9083"/>
                    <a:pt x="9113" y="9011"/>
                  </a:cubicBezTo>
                  <a:lnTo>
                    <a:pt x="8990" y="9226"/>
                  </a:lnTo>
                  <a:cubicBezTo>
                    <a:pt x="8918" y="9329"/>
                    <a:pt x="8806" y="9390"/>
                    <a:pt x="8683" y="9370"/>
                  </a:cubicBezTo>
                  <a:lnTo>
                    <a:pt x="8437" y="9349"/>
                  </a:lnTo>
                  <a:cubicBezTo>
                    <a:pt x="8365" y="9339"/>
                    <a:pt x="8303" y="9318"/>
                    <a:pt x="8252" y="9277"/>
                  </a:cubicBezTo>
                  <a:lnTo>
                    <a:pt x="8232" y="9247"/>
                  </a:lnTo>
                  <a:lnTo>
                    <a:pt x="7822" y="9226"/>
                  </a:lnTo>
                  <a:cubicBezTo>
                    <a:pt x="7699" y="9226"/>
                    <a:pt x="7596" y="9154"/>
                    <a:pt x="7545" y="9042"/>
                  </a:cubicBezTo>
                  <a:cubicBezTo>
                    <a:pt x="7535" y="9011"/>
                    <a:pt x="7504" y="8970"/>
                    <a:pt x="7483" y="8939"/>
                  </a:cubicBezTo>
                  <a:cubicBezTo>
                    <a:pt x="7453" y="8908"/>
                    <a:pt x="7401" y="8847"/>
                    <a:pt x="7360" y="8826"/>
                  </a:cubicBezTo>
                  <a:cubicBezTo>
                    <a:pt x="7309" y="8826"/>
                    <a:pt x="7268" y="8816"/>
                    <a:pt x="7217" y="8806"/>
                  </a:cubicBezTo>
                  <a:cubicBezTo>
                    <a:pt x="7166" y="8796"/>
                    <a:pt x="7114" y="8796"/>
                    <a:pt x="7063" y="8785"/>
                  </a:cubicBezTo>
                  <a:lnTo>
                    <a:pt x="7053" y="8785"/>
                  </a:lnTo>
                  <a:lnTo>
                    <a:pt x="6284" y="8632"/>
                  </a:lnTo>
                  <a:lnTo>
                    <a:pt x="6223" y="8755"/>
                  </a:lnTo>
                  <a:lnTo>
                    <a:pt x="6530" y="8888"/>
                  </a:lnTo>
                  <a:cubicBezTo>
                    <a:pt x="6612" y="8929"/>
                    <a:pt x="6674" y="9001"/>
                    <a:pt x="6694" y="9083"/>
                  </a:cubicBezTo>
                  <a:cubicBezTo>
                    <a:pt x="6704" y="9113"/>
                    <a:pt x="6715" y="9154"/>
                    <a:pt x="6704" y="9175"/>
                  </a:cubicBezTo>
                  <a:lnTo>
                    <a:pt x="7647" y="9503"/>
                  </a:lnTo>
                  <a:lnTo>
                    <a:pt x="7996" y="9400"/>
                  </a:lnTo>
                  <a:cubicBezTo>
                    <a:pt x="8047" y="9390"/>
                    <a:pt x="8088" y="9390"/>
                    <a:pt x="8129" y="9400"/>
                  </a:cubicBezTo>
                  <a:lnTo>
                    <a:pt x="8631" y="9482"/>
                  </a:lnTo>
                  <a:cubicBezTo>
                    <a:pt x="8683" y="9482"/>
                    <a:pt x="8724" y="9503"/>
                    <a:pt x="8765" y="9534"/>
                  </a:cubicBezTo>
                  <a:lnTo>
                    <a:pt x="9123" y="9780"/>
                  </a:lnTo>
                  <a:cubicBezTo>
                    <a:pt x="9277" y="9810"/>
                    <a:pt x="9421" y="9831"/>
                    <a:pt x="9574" y="9851"/>
                  </a:cubicBezTo>
                  <a:cubicBezTo>
                    <a:pt x="9677" y="9862"/>
                    <a:pt x="9790" y="9882"/>
                    <a:pt x="9892" y="9892"/>
                  </a:cubicBezTo>
                  <a:cubicBezTo>
                    <a:pt x="9933" y="9892"/>
                    <a:pt x="9964" y="9903"/>
                    <a:pt x="10005" y="9903"/>
                  </a:cubicBezTo>
                  <a:lnTo>
                    <a:pt x="10036" y="9903"/>
                  </a:lnTo>
                  <a:cubicBezTo>
                    <a:pt x="10087" y="9903"/>
                    <a:pt x="10138" y="9913"/>
                    <a:pt x="10189" y="9913"/>
                  </a:cubicBezTo>
                  <a:cubicBezTo>
                    <a:pt x="10261" y="9913"/>
                    <a:pt x="10333" y="9923"/>
                    <a:pt x="10405" y="9933"/>
                  </a:cubicBezTo>
                  <a:cubicBezTo>
                    <a:pt x="10517" y="9944"/>
                    <a:pt x="10620" y="9954"/>
                    <a:pt x="10733" y="9964"/>
                  </a:cubicBezTo>
                  <a:cubicBezTo>
                    <a:pt x="10763" y="9964"/>
                    <a:pt x="10784" y="9974"/>
                    <a:pt x="10804" y="9974"/>
                  </a:cubicBezTo>
                  <a:lnTo>
                    <a:pt x="11143" y="10097"/>
                  </a:lnTo>
                  <a:close/>
                  <a:moveTo>
                    <a:pt x="12465" y="10374"/>
                  </a:moveTo>
                  <a:lnTo>
                    <a:pt x="12496" y="10384"/>
                  </a:lnTo>
                  <a:lnTo>
                    <a:pt x="12619" y="10374"/>
                  </a:lnTo>
                  <a:lnTo>
                    <a:pt x="12588" y="10343"/>
                  </a:lnTo>
                  <a:lnTo>
                    <a:pt x="12547" y="10343"/>
                  </a:lnTo>
                  <a:cubicBezTo>
                    <a:pt x="12526" y="10354"/>
                    <a:pt x="12496" y="10364"/>
                    <a:pt x="12465" y="10374"/>
                  </a:cubicBezTo>
                  <a:close/>
                  <a:moveTo>
                    <a:pt x="3168" y="5115"/>
                  </a:moveTo>
                  <a:cubicBezTo>
                    <a:pt x="3435" y="5393"/>
                    <a:pt x="3711" y="5669"/>
                    <a:pt x="3977" y="5946"/>
                  </a:cubicBezTo>
                  <a:cubicBezTo>
                    <a:pt x="4152" y="6120"/>
                    <a:pt x="4326" y="6295"/>
                    <a:pt x="4510" y="6469"/>
                  </a:cubicBezTo>
                  <a:cubicBezTo>
                    <a:pt x="4572" y="6530"/>
                    <a:pt x="4633" y="6602"/>
                    <a:pt x="4706" y="6664"/>
                  </a:cubicBezTo>
                  <a:cubicBezTo>
                    <a:pt x="4736" y="6694"/>
                    <a:pt x="4767" y="6725"/>
                    <a:pt x="4808" y="6756"/>
                  </a:cubicBezTo>
                  <a:cubicBezTo>
                    <a:pt x="4890" y="6817"/>
                    <a:pt x="4972" y="6889"/>
                    <a:pt x="5043" y="6971"/>
                  </a:cubicBezTo>
                  <a:lnTo>
                    <a:pt x="5054" y="6981"/>
                  </a:lnTo>
                  <a:lnTo>
                    <a:pt x="5371" y="6951"/>
                  </a:lnTo>
                  <a:lnTo>
                    <a:pt x="5474" y="5772"/>
                  </a:lnTo>
                  <a:cubicBezTo>
                    <a:pt x="5474" y="5751"/>
                    <a:pt x="5474" y="5731"/>
                    <a:pt x="5485" y="5710"/>
                  </a:cubicBezTo>
                  <a:lnTo>
                    <a:pt x="5515" y="5598"/>
                  </a:lnTo>
                  <a:lnTo>
                    <a:pt x="5351" y="5362"/>
                  </a:lnTo>
                  <a:lnTo>
                    <a:pt x="5207" y="5362"/>
                  </a:lnTo>
                  <a:cubicBezTo>
                    <a:pt x="5064" y="5362"/>
                    <a:pt x="4941" y="5270"/>
                    <a:pt x="4900" y="5126"/>
                  </a:cubicBezTo>
                  <a:lnTo>
                    <a:pt x="4890" y="5074"/>
                  </a:lnTo>
                  <a:lnTo>
                    <a:pt x="4879" y="5074"/>
                  </a:lnTo>
                  <a:cubicBezTo>
                    <a:pt x="4797" y="5024"/>
                    <a:pt x="4747" y="4951"/>
                    <a:pt x="4726" y="4860"/>
                  </a:cubicBezTo>
                  <a:lnTo>
                    <a:pt x="4665" y="4562"/>
                  </a:lnTo>
                  <a:lnTo>
                    <a:pt x="4551" y="4562"/>
                  </a:lnTo>
                  <a:cubicBezTo>
                    <a:pt x="4449" y="4562"/>
                    <a:pt x="4367" y="4532"/>
                    <a:pt x="4305" y="4459"/>
                  </a:cubicBezTo>
                  <a:lnTo>
                    <a:pt x="4152" y="4286"/>
                  </a:lnTo>
                  <a:cubicBezTo>
                    <a:pt x="4050" y="4163"/>
                    <a:pt x="4039" y="3999"/>
                    <a:pt x="4141" y="3876"/>
                  </a:cubicBezTo>
                  <a:lnTo>
                    <a:pt x="4152" y="3865"/>
                  </a:lnTo>
                  <a:cubicBezTo>
                    <a:pt x="4121" y="3773"/>
                    <a:pt x="4132" y="3680"/>
                    <a:pt x="4182" y="3598"/>
                  </a:cubicBezTo>
                  <a:lnTo>
                    <a:pt x="4111" y="3496"/>
                  </a:lnTo>
                  <a:lnTo>
                    <a:pt x="3834" y="3199"/>
                  </a:lnTo>
                  <a:lnTo>
                    <a:pt x="3496" y="3056"/>
                  </a:lnTo>
                  <a:cubicBezTo>
                    <a:pt x="3465" y="3045"/>
                    <a:pt x="3444" y="3035"/>
                    <a:pt x="3424" y="3024"/>
                  </a:cubicBezTo>
                  <a:lnTo>
                    <a:pt x="3096" y="2769"/>
                  </a:lnTo>
                  <a:lnTo>
                    <a:pt x="2963" y="2676"/>
                  </a:lnTo>
                  <a:cubicBezTo>
                    <a:pt x="2932" y="2655"/>
                    <a:pt x="2911" y="2635"/>
                    <a:pt x="2891" y="2605"/>
                  </a:cubicBezTo>
                  <a:lnTo>
                    <a:pt x="2829" y="2532"/>
                  </a:lnTo>
                  <a:lnTo>
                    <a:pt x="2809" y="2512"/>
                  </a:lnTo>
                  <a:cubicBezTo>
                    <a:pt x="2686" y="2543"/>
                    <a:pt x="2563" y="2512"/>
                    <a:pt x="2492" y="2409"/>
                  </a:cubicBezTo>
                  <a:lnTo>
                    <a:pt x="1918" y="1733"/>
                  </a:lnTo>
                  <a:lnTo>
                    <a:pt x="1610" y="1589"/>
                  </a:lnTo>
                  <a:cubicBezTo>
                    <a:pt x="1558" y="1569"/>
                    <a:pt x="1508" y="1539"/>
                    <a:pt x="1476" y="1487"/>
                  </a:cubicBezTo>
                  <a:lnTo>
                    <a:pt x="1087" y="924"/>
                  </a:lnTo>
                  <a:cubicBezTo>
                    <a:pt x="1066" y="892"/>
                    <a:pt x="1057" y="872"/>
                    <a:pt x="1046" y="842"/>
                  </a:cubicBezTo>
                  <a:lnTo>
                    <a:pt x="1016" y="728"/>
                  </a:lnTo>
                  <a:lnTo>
                    <a:pt x="954" y="678"/>
                  </a:lnTo>
                  <a:lnTo>
                    <a:pt x="339" y="667"/>
                  </a:lnTo>
                  <a:cubicBezTo>
                    <a:pt x="246" y="667"/>
                    <a:pt x="175" y="626"/>
                    <a:pt x="113" y="564"/>
                  </a:cubicBezTo>
                  <a:cubicBezTo>
                    <a:pt x="72" y="564"/>
                    <a:pt x="41" y="554"/>
                    <a:pt x="0" y="544"/>
                  </a:cubicBezTo>
                  <a:lnTo>
                    <a:pt x="554" y="1138"/>
                  </a:lnTo>
                  <a:lnTo>
                    <a:pt x="595" y="1138"/>
                  </a:lnTo>
                  <a:cubicBezTo>
                    <a:pt x="718" y="1138"/>
                    <a:pt x="820" y="1211"/>
                    <a:pt x="872" y="1323"/>
                  </a:cubicBezTo>
                  <a:lnTo>
                    <a:pt x="1036" y="1682"/>
                  </a:lnTo>
                  <a:cubicBezTo>
                    <a:pt x="1169" y="1703"/>
                    <a:pt x="1271" y="1815"/>
                    <a:pt x="1292" y="1949"/>
                  </a:cubicBezTo>
                  <a:lnTo>
                    <a:pt x="1303" y="2020"/>
                  </a:lnTo>
                  <a:lnTo>
                    <a:pt x="1836" y="2348"/>
                  </a:lnTo>
                  <a:cubicBezTo>
                    <a:pt x="1907" y="2400"/>
                    <a:pt x="1959" y="2461"/>
                    <a:pt x="1979" y="2553"/>
                  </a:cubicBezTo>
                  <a:lnTo>
                    <a:pt x="2132" y="3261"/>
                  </a:lnTo>
                  <a:lnTo>
                    <a:pt x="2307" y="3434"/>
                  </a:lnTo>
                  <a:cubicBezTo>
                    <a:pt x="2358" y="3486"/>
                    <a:pt x="2399" y="3527"/>
                    <a:pt x="2440" y="3578"/>
                  </a:cubicBezTo>
                  <a:cubicBezTo>
                    <a:pt x="2481" y="3609"/>
                    <a:pt x="2512" y="3650"/>
                    <a:pt x="2542" y="3701"/>
                  </a:cubicBezTo>
                  <a:cubicBezTo>
                    <a:pt x="2553" y="3712"/>
                    <a:pt x="2553" y="3721"/>
                    <a:pt x="2563" y="3742"/>
                  </a:cubicBezTo>
                  <a:cubicBezTo>
                    <a:pt x="2574" y="3762"/>
                    <a:pt x="2583" y="3773"/>
                    <a:pt x="2583" y="3794"/>
                  </a:cubicBezTo>
                  <a:lnTo>
                    <a:pt x="2645" y="3917"/>
                  </a:lnTo>
                  <a:lnTo>
                    <a:pt x="2829" y="4286"/>
                  </a:lnTo>
                  <a:lnTo>
                    <a:pt x="2984" y="4623"/>
                  </a:lnTo>
                  <a:cubicBezTo>
                    <a:pt x="3004" y="4675"/>
                    <a:pt x="3014" y="4716"/>
                    <a:pt x="3034" y="4767"/>
                  </a:cubicBezTo>
                  <a:cubicBezTo>
                    <a:pt x="3055" y="4798"/>
                    <a:pt x="3066" y="4839"/>
                    <a:pt x="3075" y="4880"/>
                  </a:cubicBezTo>
                  <a:cubicBezTo>
                    <a:pt x="3096" y="4951"/>
                    <a:pt x="3127" y="5044"/>
                    <a:pt x="3168" y="5115"/>
                  </a:cubicBezTo>
                  <a:close/>
                  <a:moveTo>
                    <a:pt x="16862" y="10415"/>
                  </a:moveTo>
                  <a:cubicBezTo>
                    <a:pt x="16821" y="10425"/>
                    <a:pt x="16770" y="10436"/>
                    <a:pt x="16729" y="10436"/>
                  </a:cubicBezTo>
                  <a:cubicBezTo>
                    <a:pt x="16657" y="10456"/>
                    <a:pt x="16606" y="10497"/>
                    <a:pt x="16565" y="10548"/>
                  </a:cubicBezTo>
                  <a:close/>
                  <a:moveTo>
                    <a:pt x="16360" y="10846"/>
                  </a:moveTo>
                  <a:cubicBezTo>
                    <a:pt x="16329" y="10866"/>
                    <a:pt x="16309" y="10887"/>
                    <a:pt x="16278" y="10907"/>
                  </a:cubicBezTo>
                  <a:cubicBezTo>
                    <a:pt x="16247" y="10917"/>
                    <a:pt x="16206" y="10928"/>
                    <a:pt x="16175" y="10948"/>
                  </a:cubicBezTo>
                  <a:cubicBezTo>
                    <a:pt x="16124" y="10958"/>
                    <a:pt x="16073" y="10979"/>
                    <a:pt x="16022" y="10989"/>
                  </a:cubicBezTo>
                  <a:cubicBezTo>
                    <a:pt x="15991" y="10999"/>
                    <a:pt x="15970" y="11010"/>
                    <a:pt x="15940" y="11020"/>
                  </a:cubicBezTo>
                  <a:lnTo>
                    <a:pt x="15940" y="11112"/>
                  </a:lnTo>
                  <a:lnTo>
                    <a:pt x="16350" y="10876"/>
                  </a:lnTo>
                  <a:close/>
                  <a:moveTo>
                    <a:pt x="19353" y="6120"/>
                  </a:moveTo>
                  <a:cubicBezTo>
                    <a:pt x="19364" y="6141"/>
                    <a:pt x="19384" y="6151"/>
                    <a:pt x="19405" y="6172"/>
                  </a:cubicBezTo>
                  <a:cubicBezTo>
                    <a:pt x="19405" y="6172"/>
                    <a:pt x="19414" y="6172"/>
                    <a:pt x="19414" y="6182"/>
                  </a:cubicBezTo>
                  <a:lnTo>
                    <a:pt x="19425" y="6172"/>
                  </a:lnTo>
                  <a:lnTo>
                    <a:pt x="19373" y="6110"/>
                  </a:lnTo>
                  <a:cubicBezTo>
                    <a:pt x="19364" y="6110"/>
                    <a:pt x="19364" y="6110"/>
                    <a:pt x="19353" y="6120"/>
                  </a:cubicBezTo>
                  <a:close/>
                  <a:moveTo>
                    <a:pt x="20644" y="5106"/>
                  </a:moveTo>
                  <a:cubicBezTo>
                    <a:pt x="20573" y="5156"/>
                    <a:pt x="20491" y="5167"/>
                    <a:pt x="20398" y="5147"/>
                  </a:cubicBezTo>
                  <a:cubicBezTo>
                    <a:pt x="20398" y="5147"/>
                    <a:pt x="20389" y="5136"/>
                    <a:pt x="20378" y="5136"/>
                  </a:cubicBezTo>
                  <a:cubicBezTo>
                    <a:pt x="20357" y="5136"/>
                    <a:pt x="20337" y="5126"/>
                    <a:pt x="20327" y="5126"/>
                  </a:cubicBezTo>
                  <a:cubicBezTo>
                    <a:pt x="20307" y="5126"/>
                    <a:pt x="20296" y="5136"/>
                    <a:pt x="20286" y="5147"/>
                  </a:cubicBezTo>
                  <a:cubicBezTo>
                    <a:pt x="20245" y="5167"/>
                    <a:pt x="20214" y="5188"/>
                    <a:pt x="20173" y="5208"/>
                  </a:cubicBezTo>
                  <a:cubicBezTo>
                    <a:pt x="20152" y="5229"/>
                    <a:pt x="20122" y="5238"/>
                    <a:pt x="20091" y="5249"/>
                  </a:cubicBezTo>
                  <a:lnTo>
                    <a:pt x="20184" y="5372"/>
                  </a:lnTo>
                  <a:cubicBezTo>
                    <a:pt x="20214" y="5403"/>
                    <a:pt x="20234" y="5444"/>
                    <a:pt x="20245" y="5485"/>
                  </a:cubicBezTo>
                  <a:cubicBezTo>
                    <a:pt x="20296" y="5413"/>
                    <a:pt x="20378" y="5372"/>
                    <a:pt x="20480" y="5362"/>
                  </a:cubicBezTo>
                  <a:cubicBezTo>
                    <a:pt x="20614" y="5362"/>
                    <a:pt x="20737" y="5434"/>
                    <a:pt x="20788" y="5557"/>
                  </a:cubicBezTo>
                  <a:lnTo>
                    <a:pt x="20808" y="5608"/>
                  </a:lnTo>
                  <a:lnTo>
                    <a:pt x="20952" y="5700"/>
                  </a:lnTo>
                  <a:cubicBezTo>
                    <a:pt x="20993" y="5700"/>
                    <a:pt x="21045" y="5710"/>
                    <a:pt x="21086" y="5710"/>
                  </a:cubicBezTo>
                  <a:cubicBezTo>
                    <a:pt x="21136" y="5721"/>
                    <a:pt x="21188" y="5731"/>
                    <a:pt x="21239" y="5751"/>
                  </a:cubicBezTo>
                  <a:cubicBezTo>
                    <a:pt x="21270" y="5772"/>
                    <a:pt x="21311" y="5792"/>
                    <a:pt x="21332" y="5823"/>
                  </a:cubicBezTo>
                  <a:cubicBezTo>
                    <a:pt x="21393" y="5885"/>
                    <a:pt x="21546" y="6038"/>
                    <a:pt x="21628" y="6059"/>
                  </a:cubicBezTo>
                  <a:cubicBezTo>
                    <a:pt x="21833" y="6110"/>
                    <a:pt x="22049" y="6172"/>
                    <a:pt x="22254" y="6233"/>
                  </a:cubicBezTo>
                  <a:lnTo>
                    <a:pt x="22654" y="6356"/>
                  </a:lnTo>
                  <a:lnTo>
                    <a:pt x="22808" y="6418"/>
                  </a:lnTo>
                  <a:cubicBezTo>
                    <a:pt x="22859" y="6428"/>
                    <a:pt x="22900" y="6448"/>
                    <a:pt x="22941" y="6479"/>
                  </a:cubicBezTo>
                  <a:lnTo>
                    <a:pt x="23064" y="6571"/>
                  </a:lnTo>
                  <a:cubicBezTo>
                    <a:pt x="23146" y="6633"/>
                    <a:pt x="23218" y="6694"/>
                    <a:pt x="23300" y="6756"/>
                  </a:cubicBezTo>
                  <a:cubicBezTo>
                    <a:pt x="23361" y="6807"/>
                    <a:pt x="23423" y="6858"/>
                    <a:pt x="23484" y="6920"/>
                  </a:cubicBezTo>
                  <a:cubicBezTo>
                    <a:pt x="23556" y="7002"/>
                    <a:pt x="23628" y="7104"/>
                    <a:pt x="23638" y="7207"/>
                  </a:cubicBezTo>
                  <a:lnTo>
                    <a:pt x="23669" y="7330"/>
                  </a:lnTo>
                  <a:cubicBezTo>
                    <a:pt x="23689" y="7402"/>
                    <a:pt x="23720" y="7473"/>
                    <a:pt x="23740" y="7545"/>
                  </a:cubicBezTo>
                  <a:cubicBezTo>
                    <a:pt x="23761" y="7627"/>
                    <a:pt x="23792" y="7709"/>
                    <a:pt x="23812" y="7781"/>
                  </a:cubicBezTo>
                  <a:cubicBezTo>
                    <a:pt x="23822" y="7812"/>
                    <a:pt x="23833" y="7842"/>
                    <a:pt x="23843" y="7883"/>
                  </a:cubicBezTo>
                  <a:cubicBezTo>
                    <a:pt x="23843" y="7904"/>
                    <a:pt x="23853" y="7924"/>
                    <a:pt x="23853" y="7955"/>
                  </a:cubicBezTo>
                  <a:cubicBezTo>
                    <a:pt x="23863" y="7965"/>
                    <a:pt x="23863" y="7965"/>
                    <a:pt x="23863" y="7976"/>
                  </a:cubicBezTo>
                  <a:cubicBezTo>
                    <a:pt x="23863" y="7996"/>
                    <a:pt x="23874" y="8027"/>
                    <a:pt x="23874" y="8047"/>
                  </a:cubicBezTo>
                  <a:cubicBezTo>
                    <a:pt x="23884" y="8068"/>
                    <a:pt x="23884" y="8099"/>
                    <a:pt x="23894" y="8119"/>
                  </a:cubicBezTo>
                  <a:cubicBezTo>
                    <a:pt x="23915" y="8222"/>
                    <a:pt x="23894" y="8324"/>
                    <a:pt x="23822" y="8396"/>
                  </a:cubicBezTo>
                  <a:cubicBezTo>
                    <a:pt x="23761" y="8478"/>
                    <a:pt x="23658" y="8519"/>
                    <a:pt x="23556" y="8509"/>
                  </a:cubicBezTo>
                  <a:cubicBezTo>
                    <a:pt x="23525" y="8509"/>
                    <a:pt x="23474" y="8519"/>
                    <a:pt x="23443" y="8519"/>
                  </a:cubicBezTo>
                  <a:lnTo>
                    <a:pt x="23412" y="8519"/>
                  </a:lnTo>
                  <a:lnTo>
                    <a:pt x="23402" y="8570"/>
                  </a:lnTo>
                  <a:lnTo>
                    <a:pt x="23751" y="8488"/>
                  </a:lnTo>
                  <a:lnTo>
                    <a:pt x="23812" y="8488"/>
                  </a:lnTo>
                  <a:lnTo>
                    <a:pt x="24263" y="8478"/>
                  </a:lnTo>
                  <a:cubicBezTo>
                    <a:pt x="24376" y="8478"/>
                    <a:pt x="24468" y="8529"/>
                    <a:pt x="24530" y="8611"/>
                  </a:cubicBezTo>
                  <a:lnTo>
                    <a:pt x="24612" y="8724"/>
                  </a:lnTo>
                  <a:lnTo>
                    <a:pt x="24612" y="5218"/>
                  </a:lnTo>
                  <a:lnTo>
                    <a:pt x="24519" y="5115"/>
                  </a:lnTo>
                  <a:cubicBezTo>
                    <a:pt x="24499" y="5106"/>
                    <a:pt x="24489" y="5085"/>
                    <a:pt x="24478" y="5074"/>
                  </a:cubicBezTo>
                  <a:lnTo>
                    <a:pt x="24478" y="5065"/>
                  </a:lnTo>
                  <a:lnTo>
                    <a:pt x="24120" y="5065"/>
                  </a:lnTo>
                  <a:cubicBezTo>
                    <a:pt x="24068" y="5054"/>
                    <a:pt x="24027" y="5044"/>
                    <a:pt x="23976" y="5024"/>
                  </a:cubicBezTo>
                  <a:lnTo>
                    <a:pt x="23033" y="4511"/>
                  </a:lnTo>
                  <a:lnTo>
                    <a:pt x="22910" y="4603"/>
                  </a:lnTo>
                  <a:cubicBezTo>
                    <a:pt x="22910" y="4726"/>
                    <a:pt x="22828" y="4839"/>
                    <a:pt x="22705" y="4890"/>
                  </a:cubicBezTo>
                  <a:lnTo>
                    <a:pt x="22644" y="4910"/>
                  </a:lnTo>
                  <a:cubicBezTo>
                    <a:pt x="22541" y="4951"/>
                    <a:pt x="22439" y="4931"/>
                    <a:pt x="22346" y="4880"/>
                  </a:cubicBezTo>
                  <a:cubicBezTo>
                    <a:pt x="22346" y="4901"/>
                    <a:pt x="22346" y="4931"/>
                    <a:pt x="22336" y="4962"/>
                  </a:cubicBezTo>
                  <a:lnTo>
                    <a:pt x="22295" y="5115"/>
                  </a:lnTo>
                  <a:cubicBezTo>
                    <a:pt x="22275" y="5188"/>
                    <a:pt x="22234" y="5238"/>
                    <a:pt x="22172" y="5290"/>
                  </a:cubicBezTo>
                  <a:lnTo>
                    <a:pt x="22038" y="5393"/>
                  </a:lnTo>
                  <a:lnTo>
                    <a:pt x="21915" y="5628"/>
                  </a:lnTo>
                  <a:cubicBezTo>
                    <a:pt x="21854" y="5762"/>
                    <a:pt x="21701" y="5833"/>
                    <a:pt x="21546" y="5792"/>
                  </a:cubicBezTo>
                  <a:lnTo>
                    <a:pt x="21259" y="5710"/>
                  </a:lnTo>
                  <a:cubicBezTo>
                    <a:pt x="21229" y="5700"/>
                    <a:pt x="21198" y="5690"/>
                    <a:pt x="21177" y="5669"/>
                  </a:cubicBezTo>
                  <a:cubicBezTo>
                    <a:pt x="21127" y="5639"/>
                    <a:pt x="21075" y="5598"/>
                    <a:pt x="21034" y="5557"/>
                  </a:cubicBezTo>
                  <a:cubicBezTo>
                    <a:pt x="20993" y="5505"/>
                    <a:pt x="20963" y="5454"/>
                    <a:pt x="20952" y="5393"/>
                  </a:cubicBezTo>
                  <a:cubicBezTo>
                    <a:pt x="20952" y="5341"/>
                    <a:pt x="20942" y="5300"/>
                    <a:pt x="20942" y="5249"/>
                  </a:cubicBezTo>
                  <a:cubicBezTo>
                    <a:pt x="20942" y="5238"/>
                    <a:pt x="20942" y="5229"/>
                    <a:pt x="20931" y="5218"/>
                  </a:cubicBezTo>
                  <a:cubicBezTo>
                    <a:pt x="20870" y="5229"/>
                    <a:pt x="20799" y="5218"/>
                    <a:pt x="20726" y="5177"/>
                  </a:cubicBezTo>
                  <a:cubicBezTo>
                    <a:pt x="20696" y="5156"/>
                    <a:pt x="20665" y="5136"/>
                    <a:pt x="20644" y="5106"/>
                  </a:cubicBezTo>
                  <a:close/>
                  <a:moveTo>
                    <a:pt x="20594" y="4480"/>
                  </a:moveTo>
                  <a:cubicBezTo>
                    <a:pt x="20542" y="4459"/>
                    <a:pt x="20491" y="4459"/>
                    <a:pt x="20430" y="4470"/>
                  </a:cubicBezTo>
                  <a:lnTo>
                    <a:pt x="20286" y="4491"/>
                  </a:lnTo>
                  <a:cubicBezTo>
                    <a:pt x="20266" y="4491"/>
                    <a:pt x="20245" y="4500"/>
                    <a:pt x="20234" y="4500"/>
                  </a:cubicBezTo>
                  <a:cubicBezTo>
                    <a:pt x="20214" y="4500"/>
                    <a:pt x="20193" y="4500"/>
                    <a:pt x="20173" y="4511"/>
                  </a:cubicBezTo>
                  <a:lnTo>
                    <a:pt x="19794" y="4573"/>
                  </a:lnTo>
                  <a:lnTo>
                    <a:pt x="19578" y="4254"/>
                  </a:lnTo>
                  <a:cubicBezTo>
                    <a:pt x="19528" y="4172"/>
                    <a:pt x="19446" y="4131"/>
                    <a:pt x="19353" y="4122"/>
                  </a:cubicBezTo>
                  <a:lnTo>
                    <a:pt x="19148" y="4101"/>
                  </a:lnTo>
                  <a:lnTo>
                    <a:pt x="19127" y="4081"/>
                  </a:lnTo>
                  <a:cubicBezTo>
                    <a:pt x="19138" y="4070"/>
                    <a:pt x="19138" y="4049"/>
                    <a:pt x="19148" y="4040"/>
                  </a:cubicBezTo>
                  <a:lnTo>
                    <a:pt x="19332" y="4019"/>
                  </a:lnTo>
                  <a:cubicBezTo>
                    <a:pt x="19405" y="4008"/>
                    <a:pt x="19466" y="3978"/>
                    <a:pt x="19528" y="3926"/>
                  </a:cubicBezTo>
                  <a:lnTo>
                    <a:pt x="19701" y="3742"/>
                  </a:lnTo>
                  <a:lnTo>
                    <a:pt x="19938" y="3762"/>
                  </a:lnTo>
                  <a:lnTo>
                    <a:pt x="20122" y="3906"/>
                  </a:lnTo>
                  <a:cubicBezTo>
                    <a:pt x="20173" y="3958"/>
                    <a:pt x="20234" y="3978"/>
                    <a:pt x="20307" y="3978"/>
                  </a:cubicBezTo>
                  <a:lnTo>
                    <a:pt x="20501" y="3978"/>
                  </a:lnTo>
                  <a:lnTo>
                    <a:pt x="20573" y="4163"/>
                  </a:lnTo>
                  <a:cubicBezTo>
                    <a:pt x="20583" y="4265"/>
                    <a:pt x="20594" y="4377"/>
                    <a:pt x="20594" y="4480"/>
                  </a:cubicBezTo>
                  <a:close/>
                  <a:moveTo>
                    <a:pt x="17938" y="2154"/>
                  </a:moveTo>
                  <a:lnTo>
                    <a:pt x="17990" y="2441"/>
                  </a:lnTo>
                  <a:lnTo>
                    <a:pt x="17990" y="2441"/>
                  </a:lnTo>
                  <a:cubicBezTo>
                    <a:pt x="18031" y="2409"/>
                    <a:pt x="18072" y="2389"/>
                    <a:pt x="18113" y="2389"/>
                  </a:cubicBezTo>
                  <a:cubicBezTo>
                    <a:pt x="18113" y="2338"/>
                    <a:pt x="18123" y="2286"/>
                    <a:pt x="18143" y="2245"/>
                  </a:cubicBezTo>
                  <a:cubicBezTo>
                    <a:pt x="18123" y="2245"/>
                    <a:pt x="18093" y="2236"/>
                    <a:pt x="18072" y="2225"/>
                  </a:cubicBezTo>
                  <a:cubicBezTo>
                    <a:pt x="18020" y="2215"/>
                    <a:pt x="17979" y="2184"/>
                    <a:pt x="17938" y="2154"/>
                  </a:cubicBezTo>
                  <a:close/>
                  <a:moveTo>
                    <a:pt x="13992" y="5987"/>
                  </a:moveTo>
                  <a:lnTo>
                    <a:pt x="13992" y="6028"/>
                  </a:lnTo>
                  <a:lnTo>
                    <a:pt x="14177" y="6049"/>
                  </a:lnTo>
                  <a:lnTo>
                    <a:pt x="14177" y="5546"/>
                  </a:lnTo>
                  <a:lnTo>
                    <a:pt x="14177" y="5044"/>
                  </a:lnTo>
                  <a:lnTo>
                    <a:pt x="14177" y="4880"/>
                  </a:lnTo>
                  <a:lnTo>
                    <a:pt x="14177" y="4849"/>
                  </a:lnTo>
                  <a:cubicBezTo>
                    <a:pt x="14166" y="4839"/>
                    <a:pt x="14166" y="4828"/>
                    <a:pt x="14156" y="4828"/>
                  </a:cubicBezTo>
                  <a:cubicBezTo>
                    <a:pt x="14136" y="4808"/>
                    <a:pt x="14115" y="4778"/>
                    <a:pt x="14095" y="4746"/>
                  </a:cubicBezTo>
                  <a:cubicBezTo>
                    <a:pt x="14105" y="4778"/>
                    <a:pt x="14115" y="4808"/>
                    <a:pt x="14115" y="4839"/>
                  </a:cubicBezTo>
                  <a:cubicBezTo>
                    <a:pt x="14125" y="4890"/>
                    <a:pt x="14125" y="4942"/>
                    <a:pt x="14125" y="4992"/>
                  </a:cubicBezTo>
                  <a:cubicBezTo>
                    <a:pt x="14136" y="5044"/>
                    <a:pt x="14136" y="5095"/>
                    <a:pt x="14136" y="5147"/>
                  </a:cubicBezTo>
                  <a:lnTo>
                    <a:pt x="14136" y="5279"/>
                  </a:lnTo>
                  <a:cubicBezTo>
                    <a:pt x="14125" y="5311"/>
                    <a:pt x="14125" y="5331"/>
                    <a:pt x="14125" y="5362"/>
                  </a:cubicBezTo>
                  <a:lnTo>
                    <a:pt x="14125" y="5505"/>
                  </a:lnTo>
                  <a:lnTo>
                    <a:pt x="14125" y="5721"/>
                  </a:lnTo>
                  <a:cubicBezTo>
                    <a:pt x="14125" y="5823"/>
                    <a:pt x="14095" y="5905"/>
                    <a:pt x="14023" y="5967"/>
                  </a:cubicBezTo>
                  <a:close/>
                  <a:moveTo>
                    <a:pt x="14084" y="4716"/>
                  </a:moveTo>
                  <a:cubicBezTo>
                    <a:pt x="14064" y="4675"/>
                    <a:pt x="14033" y="4644"/>
                    <a:pt x="13992" y="4614"/>
                  </a:cubicBezTo>
                  <a:cubicBezTo>
                    <a:pt x="13920" y="4552"/>
                    <a:pt x="13838" y="4532"/>
                    <a:pt x="13746" y="4552"/>
                  </a:cubicBezTo>
                  <a:cubicBezTo>
                    <a:pt x="13736" y="4552"/>
                    <a:pt x="13715" y="4552"/>
                    <a:pt x="13705" y="4562"/>
                  </a:cubicBezTo>
                  <a:lnTo>
                    <a:pt x="13674" y="4500"/>
                  </a:lnTo>
                  <a:lnTo>
                    <a:pt x="13736" y="4275"/>
                  </a:lnTo>
                  <a:cubicBezTo>
                    <a:pt x="13767" y="4172"/>
                    <a:pt x="13808" y="4070"/>
                    <a:pt x="13838" y="3978"/>
                  </a:cubicBezTo>
                  <a:cubicBezTo>
                    <a:pt x="13859" y="3906"/>
                    <a:pt x="13890" y="3844"/>
                    <a:pt x="13910" y="3783"/>
                  </a:cubicBezTo>
                  <a:cubicBezTo>
                    <a:pt x="13920" y="3732"/>
                    <a:pt x="13941" y="3691"/>
                    <a:pt x="13951" y="3639"/>
                  </a:cubicBezTo>
                  <a:lnTo>
                    <a:pt x="13951" y="3568"/>
                  </a:lnTo>
                  <a:cubicBezTo>
                    <a:pt x="13951" y="3527"/>
                    <a:pt x="13941" y="3496"/>
                    <a:pt x="13941" y="3455"/>
                  </a:cubicBezTo>
                  <a:cubicBezTo>
                    <a:pt x="13931" y="3393"/>
                    <a:pt x="13920" y="3343"/>
                    <a:pt x="13910" y="3291"/>
                  </a:cubicBezTo>
                  <a:cubicBezTo>
                    <a:pt x="13900" y="3229"/>
                    <a:pt x="13890" y="3168"/>
                    <a:pt x="13879" y="3117"/>
                  </a:cubicBezTo>
                  <a:lnTo>
                    <a:pt x="13992" y="2983"/>
                  </a:lnTo>
                  <a:cubicBezTo>
                    <a:pt x="14002" y="3015"/>
                    <a:pt x="14013" y="3045"/>
                    <a:pt x="14043" y="3076"/>
                  </a:cubicBezTo>
                  <a:lnTo>
                    <a:pt x="14300" y="3404"/>
                  </a:lnTo>
                  <a:cubicBezTo>
                    <a:pt x="14371" y="3496"/>
                    <a:pt x="14474" y="3537"/>
                    <a:pt x="14587" y="3527"/>
                  </a:cubicBezTo>
                  <a:lnTo>
                    <a:pt x="14699" y="3507"/>
                  </a:lnTo>
                  <a:lnTo>
                    <a:pt x="14730" y="3507"/>
                  </a:lnTo>
                  <a:cubicBezTo>
                    <a:pt x="14710" y="3548"/>
                    <a:pt x="14689" y="3589"/>
                    <a:pt x="14689" y="3639"/>
                  </a:cubicBezTo>
                  <a:lnTo>
                    <a:pt x="14689" y="3701"/>
                  </a:lnTo>
                  <a:cubicBezTo>
                    <a:pt x="14689" y="3773"/>
                    <a:pt x="14710" y="3844"/>
                    <a:pt x="14761" y="3906"/>
                  </a:cubicBezTo>
                  <a:lnTo>
                    <a:pt x="15314" y="4603"/>
                  </a:lnTo>
                  <a:lnTo>
                    <a:pt x="15253" y="4726"/>
                  </a:lnTo>
                  <a:cubicBezTo>
                    <a:pt x="15191" y="4828"/>
                    <a:pt x="15202" y="4962"/>
                    <a:pt x="15273" y="5065"/>
                  </a:cubicBezTo>
                  <a:lnTo>
                    <a:pt x="15458" y="5311"/>
                  </a:lnTo>
                  <a:cubicBezTo>
                    <a:pt x="15396" y="5321"/>
                    <a:pt x="15335" y="5341"/>
                    <a:pt x="15284" y="5382"/>
                  </a:cubicBezTo>
                  <a:lnTo>
                    <a:pt x="15273" y="5229"/>
                  </a:lnTo>
                  <a:cubicBezTo>
                    <a:pt x="15263" y="5147"/>
                    <a:pt x="15232" y="5074"/>
                    <a:pt x="15171" y="5024"/>
                  </a:cubicBezTo>
                  <a:lnTo>
                    <a:pt x="14915" y="4798"/>
                  </a:lnTo>
                  <a:lnTo>
                    <a:pt x="14925" y="4685"/>
                  </a:lnTo>
                  <a:cubicBezTo>
                    <a:pt x="15017" y="4614"/>
                    <a:pt x="15048" y="4491"/>
                    <a:pt x="15017" y="4368"/>
                  </a:cubicBezTo>
                  <a:cubicBezTo>
                    <a:pt x="15007" y="4327"/>
                    <a:pt x="14986" y="4286"/>
                    <a:pt x="14976" y="4245"/>
                  </a:cubicBezTo>
                  <a:cubicBezTo>
                    <a:pt x="14925" y="4131"/>
                    <a:pt x="14853" y="4029"/>
                    <a:pt x="14740" y="3988"/>
                  </a:cubicBezTo>
                  <a:cubicBezTo>
                    <a:pt x="14515" y="3896"/>
                    <a:pt x="14300" y="3999"/>
                    <a:pt x="14187" y="4193"/>
                  </a:cubicBezTo>
                  <a:cubicBezTo>
                    <a:pt x="14166" y="4213"/>
                    <a:pt x="14156" y="4234"/>
                    <a:pt x="14146" y="4254"/>
                  </a:cubicBezTo>
                  <a:cubicBezTo>
                    <a:pt x="14115" y="4327"/>
                    <a:pt x="14084" y="4409"/>
                    <a:pt x="14074" y="4500"/>
                  </a:cubicBezTo>
                  <a:cubicBezTo>
                    <a:pt x="14064" y="4562"/>
                    <a:pt x="14064" y="4634"/>
                    <a:pt x="14084" y="4705"/>
                  </a:cubicBezTo>
                  <a:close/>
                  <a:moveTo>
                    <a:pt x="14976" y="3332"/>
                  </a:moveTo>
                  <a:lnTo>
                    <a:pt x="15089" y="3311"/>
                  </a:lnTo>
                  <a:lnTo>
                    <a:pt x="15448" y="3229"/>
                  </a:lnTo>
                  <a:lnTo>
                    <a:pt x="15519" y="3138"/>
                  </a:lnTo>
                  <a:lnTo>
                    <a:pt x="15068" y="3250"/>
                  </a:lnTo>
                  <a:close/>
                  <a:moveTo>
                    <a:pt x="14628" y="1835"/>
                  </a:moveTo>
                  <a:lnTo>
                    <a:pt x="15314" y="1785"/>
                  </a:lnTo>
                  <a:cubicBezTo>
                    <a:pt x="15294" y="1774"/>
                    <a:pt x="15273" y="1774"/>
                    <a:pt x="15253" y="1764"/>
                  </a:cubicBezTo>
                  <a:lnTo>
                    <a:pt x="15171" y="1764"/>
                  </a:lnTo>
                  <a:cubicBezTo>
                    <a:pt x="15048" y="1794"/>
                    <a:pt x="14925" y="1753"/>
                    <a:pt x="14853" y="1662"/>
                  </a:cubicBezTo>
                  <a:lnTo>
                    <a:pt x="14822" y="1630"/>
                  </a:lnTo>
                  <a:lnTo>
                    <a:pt x="14730" y="1630"/>
                  </a:lnTo>
                  <a:lnTo>
                    <a:pt x="14648" y="1805"/>
                  </a:lnTo>
                  <a:cubicBezTo>
                    <a:pt x="14638" y="1815"/>
                    <a:pt x="14638" y="1826"/>
                    <a:pt x="14628" y="1835"/>
                  </a:cubicBezTo>
                  <a:close/>
                  <a:moveTo>
                    <a:pt x="7463" y="1867"/>
                  </a:moveTo>
                  <a:cubicBezTo>
                    <a:pt x="7422" y="1949"/>
                    <a:pt x="7371" y="2031"/>
                    <a:pt x="7330" y="2102"/>
                  </a:cubicBezTo>
                  <a:cubicBezTo>
                    <a:pt x="7309" y="2133"/>
                    <a:pt x="7299" y="2154"/>
                    <a:pt x="7278" y="2184"/>
                  </a:cubicBezTo>
                  <a:lnTo>
                    <a:pt x="7494" y="2933"/>
                  </a:lnTo>
                  <a:cubicBezTo>
                    <a:pt x="7504" y="2963"/>
                    <a:pt x="7504" y="2994"/>
                    <a:pt x="7504" y="3035"/>
                  </a:cubicBezTo>
                  <a:lnTo>
                    <a:pt x="7504" y="3097"/>
                  </a:lnTo>
                  <a:lnTo>
                    <a:pt x="7791" y="3343"/>
                  </a:lnTo>
                  <a:cubicBezTo>
                    <a:pt x="7852" y="3404"/>
                    <a:pt x="7883" y="3466"/>
                    <a:pt x="7893" y="3548"/>
                  </a:cubicBezTo>
                  <a:lnTo>
                    <a:pt x="8027" y="4450"/>
                  </a:lnTo>
                  <a:lnTo>
                    <a:pt x="8150" y="4726"/>
                  </a:lnTo>
                  <a:lnTo>
                    <a:pt x="8693" y="4726"/>
                  </a:lnTo>
                  <a:cubicBezTo>
                    <a:pt x="8847" y="4726"/>
                    <a:pt x="8980" y="4839"/>
                    <a:pt x="9000" y="4992"/>
                  </a:cubicBezTo>
                  <a:lnTo>
                    <a:pt x="9011" y="5054"/>
                  </a:lnTo>
                  <a:lnTo>
                    <a:pt x="9277" y="5003"/>
                  </a:lnTo>
                  <a:cubicBezTo>
                    <a:pt x="9308" y="4931"/>
                    <a:pt x="9359" y="4880"/>
                    <a:pt x="9431" y="4839"/>
                  </a:cubicBezTo>
                  <a:cubicBezTo>
                    <a:pt x="9503" y="4798"/>
                    <a:pt x="9595" y="4798"/>
                    <a:pt x="9677" y="4828"/>
                  </a:cubicBezTo>
                  <a:lnTo>
                    <a:pt x="9974" y="4942"/>
                  </a:lnTo>
                  <a:cubicBezTo>
                    <a:pt x="10036" y="4962"/>
                    <a:pt x="10087" y="5003"/>
                    <a:pt x="10128" y="5065"/>
                  </a:cubicBezTo>
                  <a:lnTo>
                    <a:pt x="10394" y="5074"/>
                  </a:lnTo>
                  <a:cubicBezTo>
                    <a:pt x="10507" y="5074"/>
                    <a:pt x="10610" y="5136"/>
                    <a:pt x="10661" y="5238"/>
                  </a:cubicBezTo>
                  <a:lnTo>
                    <a:pt x="10743" y="5393"/>
                  </a:lnTo>
                  <a:cubicBezTo>
                    <a:pt x="10763" y="5423"/>
                    <a:pt x="10774" y="5444"/>
                    <a:pt x="10774" y="5485"/>
                  </a:cubicBezTo>
                  <a:lnTo>
                    <a:pt x="10774" y="5485"/>
                  </a:lnTo>
                  <a:lnTo>
                    <a:pt x="10794" y="5485"/>
                  </a:lnTo>
                  <a:lnTo>
                    <a:pt x="11153" y="5238"/>
                  </a:lnTo>
                  <a:lnTo>
                    <a:pt x="11430" y="4644"/>
                  </a:lnTo>
                  <a:lnTo>
                    <a:pt x="11378" y="4254"/>
                  </a:lnTo>
                  <a:cubicBezTo>
                    <a:pt x="11358" y="4152"/>
                    <a:pt x="11399" y="4070"/>
                    <a:pt x="11460" y="3999"/>
                  </a:cubicBezTo>
                  <a:lnTo>
                    <a:pt x="11778" y="3680"/>
                  </a:lnTo>
                  <a:lnTo>
                    <a:pt x="12014" y="3147"/>
                  </a:lnTo>
                  <a:lnTo>
                    <a:pt x="12014" y="2769"/>
                  </a:lnTo>
                  <a:cubicBezTo>
                    <a:pt x="12014" y="2687"/>
                    <a:pt x="12034" y="2625"/>
                    <a:pt x="12075" y="2564"/>
                  </a:cubicBezTo>
                  <a:lnTo>
                    <a:pt x="12393" y="2163"/>
                  </a:lnTo>
                  <a:cubicBezTo>
                    <a:pt x="12465" y="2072"/>
                    <a:pt x="12567" y="2031"/>
                    <a:pt x="12680" y="2040"/>
                  </a:cubicBezTo>
                  <a:lnTo>
                    <a:pt x="12721" y="2051"/>
                  </a:lnTo>
                  <a:lnTo>
                    <a:pt x="12383" y="1723"/>
                  </a:lnTo>
                  <a:cubicBezTo>
                    <a:pt x="12301" y="1651"/>
                    <a:pt x="12270" y="1559"/>
                    <a:pt x="12280" y="1457"/>
                  </a:cubicBezTo>
                  <a:lnTo>
                    <a:pt x="12311" y="1231"/>
                  </a:lnTo>
                  <a:lnTo>
                    <a:pt x="12045" y="851"/>
                  </a:lnTo>
                  <a:cubicBezTo>
                    <a:pt x="12014" y="801"/>
                    <a:pt x="11993" y="760"/>
                    <a:pt x="11993" y="708"/>
                  </a:cubicBezTo>
                  <a:lnTo>
                    <a:pt x="11983" y="636"/>
                  </a:lnTo>
                  <a:cubicBezTo>
                    <a:pt x="11911" y="554"/>
                    <a:pt x="11891" y="452"/>
                    <a:pt x="11922" y="339"/>
                  </a:cubicBezTo>
                  <a:cubicBezTo>
                    <a:pt x="11942" y="267"/>
                    <a:pt x="11993" y="206"/>
                    <a:pt x="12055" y="165"/>
                  </a:cubicBezTo>
                  <a:lnTo>
                    <a:pt x="11901" y="1"/>
                  </a:lnTo>
                  <a:lnTo>
                    <a:pt x="11399" y="11"/>
                  </a:lnTo>
                  <a:lnTo>
                    <a:pt x="11337" y="431"/>
                  </a:lnTo>
                  <a:cubicBezTo>
                    <a:pt x="11327" y="503"/>
                    <a:pt x="11307" y="554"/>
                    <a:pt x="11255" y="605"/>
                  </a:cubicBezTo>
                  <a:lnTo>
                    <a:pt x="10876" y="1015"/>
                  </a:lnTo>
                  <a:lnTo>
                    <a:pt x="10692" y="1794"/>
                  </a:lnTo>
                  <a:cubicBezTo>
                    <a:pt x="10681" y="1826"/>
                    <a:pt x="10671" y="1856"/>
                    <a:pt x="10651" y="1887"/>
                  </a:cubicBezTo>
                  <a:cubicBezTo>
                    <a:pt x="10569" y="2020"/>
                    <a:pt x="10415" y="2133"/>
                    <a:pt x="10251" y="2133"/>
                  </a:cubicBezTo>
                  <a:cubicBezTo>
                    <a:pt x="10200" y="2133"/>
                    <a:pt x="10148" y="2122"/>
                    <a:pt x="10107" y="2122"/>
                  </a:cubicBezTo>
                  <a:lnTo>
                    <a:pt x="10056" y="2163"/>
                  </a:lnTo>
                  <a:cubicBezTo>
                    <a:pt x="9974" y="2236"/>
                    <a:pt x="9882" y="2266"/>
                    <a:pt x="9779" y="2245"/>
                  </a:cubicBezTo>
                  <a:cubicBezTo>
                    <a:pt x="9646" y="2215"/>
                    <a:pt x="9482" y="2174"/>
                    <a:pt x="9390" y="2081"/>
                  </a:cubicBezTo>
                  <a:lnTo>
                    <a:pt x="9380" y="2081"/>
                  </a:lnTo>
                  <a:lnTo>
                    <a:pt x="9134" y="2143"/>
                  </a:lnTo>
                  <a:lnTo>
                    <a:pt x="8990" y="2307"/>
                  </a:lnTo>
                  <a:cubicBezTo>
                    <a:pt x="8929" y="2368"/>
                    <a:pt x="8857" y="2400"/>
                    <a:pt x="8775" y="2400"/>
                  </a:cubicBezTo>
                  <a:lnTo>
                    <a:pt x="8068" y="2441"/>
                  </a:lnTo>
                  <a:cubicBezTo>
                    <a:pt x="7965" y="2441"/>
                    <a:pt x="7873" y="2400"/>
                    <a:pt x="7801" y="2318"/>
                  </a:cubicBezTo>
                  <a:close/>
                </a:path>
              </a:pathLst>
            </a:custGeom>
            <a:solidFill>
              <a:srgbClr val="317C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675460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2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4" name="Google Shape;3040;p57">
            <a:extLst>
              <a:ext uri="{FF2B5EF4-FFF2-40B4-BE49-F238E27FC236}">
                <a16:creationId xmlns:a16="http://schemas.microsoft.com/office/drawing/2014/main" id="{D1CA3755-932E-CCC5-6E87-EAFFF8C34A60}"/>
              </a:ext>
            </a:extLst>
          </p:cNvPr>
          <p:cNvGrpSpPr/>
          <p:nvPr/>
        </p:nvGrpSpPr>
        <p:grpSpPr>
          <a:xfrm>
            <a:off x="8202005" y="4153688"/>
            <a:ext cx="3989995" cy="1868123"/>
            <a:chOff x="2577000" y="1341669"/>
            <a:chExt cx="3989995" cy="1868123"/>
          </a:xfrm>
        </p:grpSpPr>
        <p:sp>
          <p:nvSpPr>
            <p:cNvPr id="5" name="Google Shape;3041;p57">
              <a:extLst>
                <a:ext uri="{FF2B5EF4-FFF2-40B4-BE49-F238E27FC236}">
                  <a16:creationId xmlns:a16="http://schemas.microsoft.com/office/drawing/2014/main" id="{F7051A33-7F94-0D87-7763-1446338C4EEF}"/>
                </a:ext>
              </a:extLst>
            </p:cNvPr>
            <p:cNvSpPr/>
            <p:nvPr/>
          </p:nvSpPr>
          <p:spPr>
            <a:xfrm>
              <a:off x="2577000" y="1341669"/>
              <a:ext cx="3989995" cy="1868123"/>
            </a:xfrm>
            <a:custGeom>
              <a:avLst/>
              <a:gdLst/>
              <a:ahLst/>
              <a:cxnLst/>
              <a:rect l="l" t="t" r="r" b="b"/>
              <a:pathLst>
                <a:path w="25310" h="11850" extrusionOk="0">
                  <a:moveTo>
                    <a:pt x="12189" y="10692"/>
                  </a:moveTo>
                  <a:cubicBezTo>
                    <a:pt x="12158" y="10722"/>
                    <a:pt x="12137" y="10743"/>
                    <a:pt x="12117" y="10774"/>
                  </a:cubicBezTo>
                  <a:cubicBezTo>
                    <a:pt x="12086" y="10804"/>
                    <a:pt x="12045" y="10815"/>
                    <a:pt x="12004" y="10794"/>
                  </a:cubicBezTo>
                  <a:lnTo>
                    <a:pt x="11727" y="10640"/>
                  </a:lnTo>
                  <a:lnTo>
                    <a:pt x="11727" y="10692"/>
                  </a:lnTo>
                  <a:cubicBezTo>
                    <a:pt x="11717" y="10712"/>
                    <a:pt x="11707" y="10743"/>
                    <a:pt x="11686" y="10753"/>
                  </a:cubicBezTo>
                  <a:cubicBezTo>
                    <a:pt x="11656" y="10763"/>
                    <a:pt x="11635" y="10774"/>
                    <a:pt x="11604" y="10763"/>
                  </a:cubicBezTo>
                  <a:lnTo>
                    <a:pt x="11092" y="10589"/>
                  </a:lnTo>
                  <a:cubicBezTo>
                    <a:pt x="10979" y="10569"/>
                    <a:pt x="10877" y="10558"/>
                    <a:pt x="10764" y="10548"/>
                  </a:cubicBezTo>
                  <a:cubicBezTo>
                    <a:pt x="10692" y="10548"/>
                    <a:pt x="10620" y="10538"/>
                    <a:pt x="10559" y="10538"/>
                  </a:cubicBezTo>
                  <a:cubicBezTo>
                    <a:pt x="10528" y="10528"/>
                    <a:pt x="10477" y="10528"/>
                    <a:pt x="10446" y="10528"/>
                  </a:cubicBezTo>
                  <a:lnTo>
                    <a:pt x="10364" y="10528"/>
                  </a:lnTo>
                  <a:cubicBezTo>
                    <a:pt x="10323" y="10517"/>
                    <a:pt x="10282" y="10517"/>
                    <a:pt x="10241" y="10507"/>
                  </a:cubicBezTo>
                  <a:cubicBezTo>
                    <a:pt x="10139" y="10497"/>
                    <a:pt x="10026" y="10487"/>
                    <a:pt x="9923" y="10466"/>
                  </a:cubicBezTo>
                  <a:cubicBezTo>
                    <a:pt x="9749" y="10446"/>
                    <a:pt x="9585" y="10425"/>
                    <a:pt x="9411" y="10394"/>
                  </a:cubicBezTo>
                  <a:cubicBezTo>
                    <a:pt x="9401" y="10394"/>
                    <a:pt x="9390" y="10384"/>
                    <a:pt x="9380" y="10384"/>
                  </a:cubicBezTo>
                  <a:lnTo>
                    <a:pt x="8970" y="10097"/>
                  </a:lnTo>
                  <a:lnTo>
                    <a:pt x="8468" y="10015"/>
                  </a:lnTo>
                  <a:lnTo>
                    <a:pt x="8048" y="10128"/>
                  </a:lnTo>
                  <a:cubicBezTo>
                    <a:pt x="8027" y="10138"/>
                    <a:pt x="8017" y="10138"/>
                    <a:pt x="7996" y="10128"/>
                  </a:cubicBezTo>
                  <a:lnTo>
                    <a:pt x="6777" y="9708"/>
                  </a:lnTo>
                  <a:cubicBezTo>
                    <a:pt x="6746" y="9697"/>
                    <a:pt x="6725" y="9677"/>
                    <a:pt x="6715" y="9656"/>
                  </a:cubicBezTo>
                  <a:cubicBezTo>
                    <a:pt x="6705" y="9626"/>
                    <a:pt x="6705" y="9595"/>
                    <a:pt x="6725" y="9574"/>
                  </a:cubicBezTo>
                  <a:lnTo>
                    <a:pt x="6787" y="9482"/>
                  </a:lnTo>
                  <a:lnTo>
                    <a:pt x="6244" y="9236"/>
                  </a:lnTo>
                  <a:cubicBezTo>
                    <a:pt x="6212" y="9226"/>
                    <a:pt x="6192" y="9195"/>
                    <a:pt x="6192" y="9175"/>
                  </a:cubicBezTo>
                  <a:cubicBezTo>
                    <a:pt x="6182" y="9144"/>
                    <a:pt x="6192" y="9113"/>
                    <a:pt x="6212" y="9093"/>
                  </a:cubicBezTo>
                  <a:cubicBezTo>
                    <a:pt x="6244" y="9052"/>
                    <a:pt x="6264" y="9011"/>
                    <a:pt x="6294" y="8970"/>
                  </a:cubicBezTo>
                  <a:cubicBezTo>
                    <a:pt x="6356" y="8867"/>
                    <a:pt x="6418" y="8765"/>
                    <a:pt x="6469" y="8652"/>
                  </a:cubicBezTo>
                  <a:cubicBezTo>
                    <a:pt x="6490" y="8611"/>
                    <a:pt x="6531" y="8590"/>
                    <a:pt x="6572" y="8601"/>
                  </a:cubicBezTo>
                  <a:lnTo>
                    <a:pt x="7504" y="8785"/>
                  </a:lnTo>
                  <a:cubicBezTo>
                    <a:pt x="7545" y="8785"/>
                    <a:pt x="7597" y="8795"/>
                    <a:pt x="7648" y="8806"/>
                  </a:cubicBezTo>
                  <a:cubicBezTo>
                    <a:pt x="7689" y="8806"/>
                    <a:pt x="7740" y="8816"/>
                    <a:pt x="7781" y="8816"/>
                  </a:cubicBezTo>
                  <a:cubicBezTo>
                    <a:pt x="7904" y="8816"/>
                    <a:pt x="8027" y="8949"/>
                    <a:pt x="8109" y="9041"/>
                  </a:cubicBezTo>
                  <a:cubicBezTo>
                    <a:pt x="8140" y="9082"/>
                    <a:pt x="8201" y="9154"/>
                    <a:pt x="8232" y="9226"/>
                  </a:cubicBezTo>
                  <a:lnTo>
                    <a:pt x="8714" y="9246"/>
                  </a:lnTo>
                  <a:cubicBezTo>
                    <a:pt x="8734" y="9246"/>
                    <a:pt x="8755" y="9257"/>
                    <a:pt x="8765" y="9267"/>
                  </a:cubicBezTo>
                  <a:lnTo>
                    <a:pt x="8857" y="9349"/>
                  </a:lnTo>
                  <a:lnTo>
                    <a:pt x="9103" y="9369"/>
                  </a:lnTo>
                  <a:lnTo>
                    <a:pt x="9319" y="9021"/>
                  </a:lnTo>
                  <a:cubicBezTo>
                    <a:pt x="9329" y="9000"/>
                    <a:pt x="9360" y="8980"/>
                    <a:pt x="9380" y="8980"/>
                  </a:cubicBezTo>
                  <a:lnTo>
                    <a:pt x="9554" y="8949"/>
                  </a:lnTo>
                  <a:cubicBezTo>
                    <a:pt x="9595" y="8939"/>
                    <a:pt x="9626" y="8949"/>
                    <a:pt x="9647" y="8980"/>
                  </a:cubicBezTo>
                  <a:lnTo>
                    <a:pt x="9739" y="9113"/>
                  </a:lnTo>
                  <a:lnTo>
                    <a:pt x="9995" y="9103"/>
                  </a:lnTo>
                  <a:cubicBezTo>
                    <a:pt x="10026" y="9093"/>
                    <a:pt x="10046" y="9103"/>
                    <a:pt x="10067" y="9123"/>
                  </a:cubicBezTo>
                  <a:lnTo>
                    <a:pt x="10272" y="9318"/>
                  </a:lnTo>
                  <a:lnTo>
                    <a:pt x="10538" y="9349"/>
                  </a:lnTo>
                  <a:cubicBezTo>
                    <a:pt x="10569" y="9349"/>
                    <a:pt x="10600" y="9369"/>
                    <a:pt x="10610" y="9400"/>
                  </a:cubicBezTo>
                  <a:lnTo>
                    <a:pt x="10836" y="9831"/>
                  </a:lnTo>
                  <a:lnTo>
                    <a:pt x="11297" y="9810"/>
                  </a:lnTo>
                  <a:lnTo>
                    <a:pt x="11317" y="9810"/>
                  </a:lnTo>
                  <a:cubicBezTo>
                    <a:pt x="11369" y="9820"/>
                    <a:pt x="11420" y="9831"/>
                    <a:pt x="11461" y="9841"/>
                  </a:cubicBezTo>
                  <a:cubicBezTo>
                    <a:pt x="11512" y="9851"/>
                    <a:pt x="11553" y="9851"/>
                    <a:pt x="11594" y="9872"/>
                  </a:cubicBezTo>
                  <a:cubicBezTo>
                    <a:pt x="11686" y="9892"/>
                    <a:pt x="11707" y="9995"/>
                    <a:pt x="11717" y="10066"/>
                  </a:cubicBezTo>
                  <a:cubicBezTo>
                    <a:pt x="11717" y="10097"/>
                    <a:pt x="11717" y="10118"/>
                    <a:pt x="11727" y="10138"/>
                  </a:cubicBezTo>
                  <a:lnTo>
                    <a:pt x="12066" y="10179"/>
                  </a:lnTo>
                  <a:cubicBezTo>
                    <a:pt x="12086" y="10179"/>
                    <a:pt x="12096" y="10179"/>
                    <a:pt x="12107" y="10189"/>
                  </a:cubicBezTo>
                  <a:cubicBezTo>
                    <a:pt x="12168" y="10241"/>
                    <a:pt x="12240" y="10282"/>
                    <a:pt x="12301" y="10323"/>
                  </a:cubicBezTo>
                  <a:lnTo>
                    <a:pt x="12332" y="10353"/>
                  </a:lnTo>
                  <a:lnTo>
                    <a:pt x="12373" y="10353"/>
                  </a:lnTo>
                  <a:lnTo>
                    <a:pt x="12383" y="10333"/>
                  </a:lnTo>
                  <a:cubicBezTo>
                    <a:pt x="12394" y="10302"/>
                    <a:pt x="12424" y="10282"/>
                    <a:pt x="12455" y="10282"/>
                  </a:cubicBezTo>
                  <a:lnTo>
                    <a:pt x="12650" y="10282"/>
                  </a:lnTo>
                  <a:cubicBezTo>
                    <a:pt x="12670" y="10282"/>
                    <a:pt x="12691" y="10292"/>
                    <a:pt x="12711" y="10312"/>
                  </a:cubicBezTo>
                  <a:lnTo>
                    <a:pt x="12773" y="10374"/>
                  </a:lnTo>
                  <a:cubicBezTo>
                    <a:pt x="12793" y="10353"/>
                    <a:pt x="12824" y="10333"/>
                    <a:pt x="12855" y="10333"/>
                  </a:cubicBezTo>
                  <a:lnTo>
                    <a:pt x="13080" y="10333"/>
                  </a:lnTo>
                  <a:cubicBezTo>
                    <a:pt x="13101" y="10333"/>
                    <a:pt x="13132" y="10343"/>
                    <a:pt x="13142" y="10364"/>
                  </a:cubicBezTo>
                  <a:lnTo>
                    <a:pt x="13316" y="10558"/>
                  </a:lnTo>
                  <a:lnTo>
                    <a:pt x="13347" y="10538"/>
                  </a:lnTo>
                  <a:lnTo>
                    <a:pt x="13224" y="10353"/>
                  </a:lnTo>
                  <a:cubicBezTo>
                    <a:pt x="13203" y="10312"/>
                    <a:pt x="13214" y="10271"/>
                    <a:pt x="13234" y="10241"/>
                  </a:cubicBezTo>
                  <a:lnTo>
                    <a:pt x="13306" y="10169"/>
                  </a:lnTo>
                  <a:cubicBezTo>
                    <a:pt x="13326" y="10148"/>
                    <a:pt x="13347" y="10138"/>
                    <a:pt x="13378" y="10138"/>
                  </a:cubicBezTo>
                  <a:cubicBezTo>
                    <a:pt x="13398" y="10138"/>
                    <a:pt x="13419" y="10148"/>
                    <a:pt x="13439" y="10159"/>
                  </a:cubicBezTo>
                  <a:lnTo>
                    <a:pt x="13562" y="10282"/>
                  </a:lnTo>
                  <a:lnTo>
                    <a:pt x="13736" y="10271"/>
                  </a:lnTo>
                  <a:cubicBezTo>
                    <a:pt x="13767" y="10271"/>
                    <a:pt x="13798" y="10292"/>
                    <a:pt x="13818" y="10312"/>
                  </a:cubicBezTo>
                  <a:cubicBezTo>
                    <a:pt x="13818" y="10312"/>
                    <a:pt x="13829" y="10302"/>
                    <a:pt x="13829" y="10292"/>
                  </a:cubicBezTo>
                  <a:cubicBezTo>
                    <a:pt x="13859" y="10271"/>
                    <a:pt x="13880" y="10271"/>
                    <a:pt x="13911" y="10271"/>
                  </a:cubicBezTo>
                  <a:lnTo>
                    <a:pt x="13993" y="10282"/>
                  </a:lnTo>
                  <a:cubicBezTo>
                    <a:pt x="14034" y="10292"/>
                    <a:pt x="14064" y="10323"/>
                    <a:pt x="14075" y="10353"/>
                  </a:cubicBezTo>
                  <a:lnTo>
                    <a:pt x="14075" y="10374"/>
                  </a:lnTo>
                  <a:lnTo>
                    <a:pt x="14075" y="10374"/>
                  </a:lnTo>
                  <a:lnTo>
                    <a:pt x="14608" y="10159"/>
                  </a:lnTo>
                  <a:cubicBezTo>
                    <a:pt x="14638" y="10148"/>
                    <a:pt x="14669" y="10159"/>
                    <a:pt x="14700" y="10169"/>
                  </a:cubicBezTo>
                  <a:lnTo>
                    <a:pt x="15018" y="10405"/>
                  </a:lnTo>
                  <a:lnTo>
                    <a:pt x="15397" y="10312"/>
                  </a:lnTo>
                  <a:cubicBezTo>
                    <a:pt x="15428" y="10302"/>
                    <a:pt x="15448" y="10312"/>
                    <a:pt x="15479" y="10323"/>
                  </a:cubicBezTo>
                  <a:lnTo>
                    <a:pt x="15602" y="10425"/>
                  </a:lnTo>
                  <a:lnTo>
                    <a:pt x="15807" y="10292"/>
                  </a:lnTo>
                  <a:lnTo>
                    <a:pt x="15848" y="10189"/>
                  </a:lnTo>
                  <a:cubicBezTo>
                    <a:pt x="15868" y="10159"/>
                    <a:pt x="15889" y="10138"/>
                    <a:pt x="15920" y="10128"/>
                  </a:cubicBezTo>
                  <a:cubicBezTo>
                    <a:pt x="15961" y="10128"/>
                    <a:pt x="15991" y="10138"/>
                    <a:pt x="16002" y="10169"/>
                  </a:cubicBezTo>
                  <a:lnTo>
                    <a:pt x="16073" y="10251"/>
                  </a:lnTo>
                  <a:cubicBezTo>
                    <a:pt x="16104" y="10292"/>
                    <a:pt x="16094" y="10333"/>
                    <a:pt x="16073" y="10364"/>
                  </a:cubicBezTo>
                  <a:cubicBezTo>
                    <a:pt x="16012" y="10425"/>
                    <a:pt x="15961" y="10487"/>
                    <a:pt x="15909" y="10548"/>
                  </a:cubicBezTo>
                  <a:cubicBezTo>
                    <a:pt x="15868" y="10589"/>
                    <a:pt x="15838" y="10630"/>
                    <a:pt x="15797" y="10661"/>
                  </a:cubicBezTo>
                  <a:cubicBezTo>
                    <a:pt x="15766" y="10692"/>
                    <a:pt x="15725" y="10743"/>
                    <a:pt x="15674" y="10743"/>
                  </a:cubicBezTo>
                  <a:cubicBezTo>
                    <a:pt x="15633" y="10743"/>
                    <a:pt x="15571" y="10753"/>
                    <a:pt x="15530" y="10763"/>
                  </a:cubicBezTo>
                  <a:lnTo>
                    <a:pt x="15223" y="10794"/>
                  </a:lnTo>
                  <a:cubicBezTo>
                    <a:pt x="15069" y="10815"/>
                    <a:pt x="14915" y="10825"/>
                    <a:pt x="14761" y="10845"/>
                  </a:cubicBezTo>
                  <a:cubicBezTo>
                    <a:pt x="14741" y="10845"/>
                    <a:pt x="14720" y="10845"/>
                    <a:pt x="14700" y="10835"/>
                  </a:cubicBezTo>
                  <a:lnTo>
                    <a:pt x="14546" y="10722"/>
                  </a:lnTo>
                  <a:lnTo>
                    <a:pt x="14177" y="10743"/>
                  </a:lnTo>
                  <a:cubicBezTo>
                    <a:pt x="14167" y="10753"/>
                    <a:pt x="14167" y="10763"/>
                    <a:pt x="14157" y="10763"/>
                  </a:cubicBezTo>
                  <a:cubicBezTo>
                    <a:pt x="14136" y="10784"/>
                    <a:pt x="14116" y="10794"/>
                    <a:pt x="14085" y="10794"/>
                  </a:cubicBezTo>
                  <a:lnTo>
                    <a:pt x="14023" y="10794"/>
                  </a:lnTo>
                  <a:cubicBezTo>
                    <a:pt x="14013" y="10825"/>
                    <a:pt x="13982" y="10845"/>
                    <a:pt x="13952" y="10845"/>
                  </a:cubicBezTo>
                  <a:cubicBezTo>
                    <a:pt x="13911" y="10845"/>
                    <a:pt x="13880" y="10856"/>
                    <a:pt x="13839" y="10856"/>
                  </a:cubicBezTo>
                  <a:cubicBezTo>
                    <a:pt x="13798" y="10856"/>
                    <a:pt x="13726" y="10856"/>
                    <a:pt x="13685" y="10825"/>
                  </a:cubicBezTo>
                  <a:cubicBezTo>
                    <a:pt x="13665" y="10815"/>
                    <a:pt x="13634" y="10794"/>
                    <a:pt x="13613" y="10784"/>
                  </a:cubicBezTo>
                  <a:cubicBezTo>
                    <a:pt x="13603" y="10784"/>
                    <a:pt x="13593" y="10774"/>
                    <a:pt x="13572" y="10763"/>
                  </a:cubicBezTo>
                  <a:lnTo>
                    <a:pt x="13296" y="10948"/>
                  </a:lnTo>
                  <a:cubicBezTo>
                    <a:pt x="13285" y="10948"/>
                    <a:pt x="13275" y="10958"/>
                    <a:pt x="13255" y="10958"/>
                  </a:cubicBezTo>
                  <a:lnTo>
                    <a:pt x="12845" y="11020"/>
                  </a:lnTo>
                  <a:cubicBezTo>
                    <a:pt x="12824" y="11020"/>
                    <a:pt x="12804" y="11020"/>
                    <a:pt x="12783" y="11009"/>
                  </a:cubicBezTo>
                  <a:lnTo>
                    <a:pt x="12640" y="10917"/>
                  </a:lnTo>
                  <a:cubicBezTo>
                    <a:pt x="12578" y="10917"/>
                    <a:pt x="12517" y="10907"/>
                    <a:pt x="12455" y="10907"/>
                  </a:cubicBezTo>
                  <a:cubicBezTo>
                    <a:pt x="12373" y="10897"/>
                    <a:pt x="12209" y="10876"/>
                    <a:pt x="12178" y="10774"/>
                  </a:cubicBezTo>
                  <a:cubicBezTo>
                    <a:pt x="12178" y="10753"/>
                    <a:pt x="12178" y="10722"/>
                    <a:pt x="12189" y="10692"/>
                  </a:cubicBezTo>
                  <a:close/>
                  <a:moveTo>
                    <a:pt x="12240" y="10620"/>
                  </a:moveTo>
                  <a:lnTo>
                    <a:pt x="12250" y="10610"/>
                  </a:lnTo>
                  <a:lnTo>
                    <a:pt x="12250" y="10610"/>
                  </a:lnTo>
                  <a:close/>
                  <a:moveTo>
                    <a:pt x="513" y="554"/>
                  </a:moveTo>
                  <a:lnTo>
                    <a:pt x="626" y="554"/>
                  </a:lnTo>
                  <a:cubicBezTo>
                    <a:pt x="657" y="554"/>
                    <a:pt x="688" y="574"/>
                    <a:pt x="698" y="595"/>
                  </a:cubicBezTo>
                  <a:lnTo>
                    <a:pt x="739" y="656"/>
                  </a:lnTo>
                  <a:lnTo>
                    <a:pt x="1436" y="677"/>
                  </a:lnTo>
                  <a:cubicBezTo>
                    <a:pt x="1456" y="677"/>
                    <a:pt x="1477" y="687"/>
                    <a:pt x="1497" y="697"/>
                  </a:cubicBezTo>
                  <a:lnTo>
                    <a:pt x="1661" y="852"/>
                  </a:lnTo>
                  <a:cubicBezTo>
                    <a:pt x="1672" y="861"/>
                    <a:pt x="1682" y="872"/>
                    <a:pt x="1682" y="882"/>
                  </a:cubicBezTo>
                  <a:lnTo>
                    <a:pt x="1734" y="1046"/>
                  </a:lnTo>
                  <a:lnTo>
                    <a:pt x="2123" y="1610"/>
                  </a:lnTo>
                  <a:lnTo>
                    <a:pt x="2481" y="1763"/>
                  </a:lnTo>
                  <a:cubicBezTo>
                    <a:pt x="2502" y="1774"/>
                    <a:pt x="2513" y="1784"/>
                    <a:pt x="2522" y="1795"/>
                  </a:cubicBezTo>
                  <a:lnTo>
                    <a:pt x="3117" y="2522"/>
                  </a:lnTo>
                  <a:lnTo>
                    <a:pt x="3189" y="2501"/>
                  </a:lnTo>
                  <a:cubicBezTo>
                    <a:pt x="3210" y="2492"/>
                    <a:pt x="3230" y="2492"/>
                    <a:pt x="3251" y="2501"/>
                  </a:cubicBezTo>
                  <a:lnTo>
                    <a:pt x="3415" y="2574"/>
                  </a:lnTo>
                  <a:lnTo>
                    <a:pt x="3445" y="2604"/>
                  </a:lnTo>
                  <a:lnTo>
                    <a:pt x="3538" y="2727"/>
                  </a:lnTo>
                  <a:lnTo>
                    <a:pt x="3670" y="2820"/>
                  </a:lnTo>
                  <a:lnTo>
                    <a:pt x="3670" y="2820"/>
                  </a:lnTo>
                  <a:lnTo>
                    <a:pt x="4009" y="3075"/>
                  </a:lnTo>
                  <a:lnTo>
                    <a:pt x="4388" y="3239"/>
                  </a:lnTo>
                  <a:cubicBezTo>
                    <a:pt x="4399" y="3239"/>
                    <a:pt x="4408" y="3250"/>
                    <a:pt x="4419" y="3260"/>
                  </a:cubicBezTo>
                  <a:lnTo>
                    <a:pt x="4747" y="3608"/>
                  </a:lnTo>
                  <a:cubicBezTo>
                    <a:pt x="4747" y="3608"/>
                    <a:pt x="4757" y="3608"/>
                    <a:pt x="4757" y="3619"/>
                  </a:cubicBezTo>
                  <a:lnTo>
                    <a:pt x="4932" y="3875"/>
                  </a:lnTo>
                  <a:cubicBezTo>
                    <a:pt x="4962" y="3916"/>
                    <a:pt x="4952" y="3957"/>
                    <a:pt x="4921" y="3988"/>
                  </a:cubicBezTo>
                  <a:lnTo>
                    <a:pt x="4839" y="4070"/>
                  </a:lnTo>
                  <a:lnTo>
                    <a:pt x="4880" y="4162"/>
                  </a:lnTo>
                  <a:cubicBezTo>
                    <a:pt x="4900" y="4193"/>
                    <a:pt x="4891" y="4234"/>
                    <a:pt x="4870" y="4255"/>
                  </a:cubicBezTo>
                  <a:lnTo>
                    <a:pt x="4777" y="4378"/>
                  </a:lnTo>
                  <a:lnTo>
                    <a:pt x="4932" y="4562"/>
                  </a:lnTo>
                  <a:lnTo>
                    <a:pt x="5228" y="4551"/>
                  </a:lnTo>
                  <a:cubicBezTo>
                    <a:pt x="5269" y="4551"/>
                    <a:pt x="5310" y="4583"/>
                    <a:pt x="5321" y="4624"/>
                  </a:cubicBezTo>
                  <a:lnTo>
                    <a:pt x="5424" y="5105"/>
                  </a:lnTo>
                  <a:lnTo>
                    <a:pt x="5515" y="5157"/>
                  </a:lnTo>
                  <a:cubicBezTo>
                    <a:pt x="5536" y="5166"/>
                    <a:pt x="5547" y="5187"/>
                    <a:pt x="5556" y="5207"/>
                  </a:cubicBezTo>
                  <a:lnTo>
                    <a:pt x="5597" y="5351"/>
                  </a:lnTo>
                  <a:lnTo>
                    <a:pt x="5854" y="5351"/>
                  </a:lnTo>
                  <a:cubicBezTo>
                    <a:pt x="5884" y="5351"/>
                    <a:pt x="5905" y="5372"/>
                    <a:pt x="5925" y="5392"/>
                  </a:cubicBezTo>
                  <a:lnTo>
                    <a:pt x="6233" y="5802"/>
                  </a:lnTo>
                  <a:cubicBezTo>
                    <a:pt x="6244" y="5833"/>
                    <a:pt x="6253" y="5854"/>
                    <a:pt x="6244" y="5884"/>
                  </a:cubicBezTo>
                  <a:lnTo>
                    <a:pt x="6171" y="6110"/>
                  </a:lnTo>
                  <a:lnTo>
                    <a:pt x="6059" y="7483"/>
                  </a:lnTo>
                  <a:cubicBezTo>
                    <a:pt x="6048" y="7524"/>
                    <a:pt x="6018" y="7565"/>
                    <a:pt x="5977" y="7565"/>
                  </a:cubicBezTo>
                  <a:lnTo>
                    <a:pt x="5351" y="7606"/>
                  </a:lnTo>
                  <a:cubicBezTo>
                    <a:pt x="5321" y="7606"/>
                    <a:pt x="5301" y="7596"/>
                    <a:pt x="5280" y="7576"/>
                  </a:cubicBezTo>
                  <a:cubicBezTo>
                    <a:pt x="5260" y="7545"/>
                    <a:pt x="5228" y="7524"/>
                    <a:pt x="5208" y="7494"/>
                  </a:cubicBezTo>
                  <a:cubicBezTo>
                    <a:pt x="5137" y="7432"/>
                    <a:pt x="5075" y="7371"/>
                    <a:pt x="4993" y="7309"/>
                  </a:cubicBezTo>
                  <a:cubicBezTo>
                    <a:pt x="4952" y="7278"/>
                    <a:pt x="4911" y="7237"/>
                    <a:pt x="4870" y="7196"/>
                  </a:cubicBezTo>
                  <a:cubicBezTo>
                    <a:pt x="4809" y="7135"/>
                    <a:pt x="4736" y="7073"/>
                    <a:pt x="4675" y="7002"/>
                  </a:cubicBezTo>
                  <a:lnTo>
                    <a:pt x="4153" y="6479"/>
                  </a:lnTo>
                  <a:cubicBezTo>
                    <a:pt x="3866" y="6192"/>
                    <a:pt x="3588" y="5905"/>
                    <a:pt x="3301" y="5618"/>
                  </a:cubicBezTo>
                  <a:cubicBezTo>
                    <a:pt x="3301" y="5608"/>
                    <a:pt x="3292" y="5608"/>
                    <a:pt x="3292" y="5597"/>
                  </a:cubicBezTo>
                  <a:cubicBezTo>
                    <a:pt x="3240" y="5495"/>
                    <a:pt x="3189" y="5372"/>
                    <a:pt x="3158" y="5259"/>
                  </a:cubicBezTo>
                  <a:cubicBezTo>
                    <a:pt x="3158" y="5239"/>
                    <a:pt x="3148" y="5207"/>
                    <a:pt x="3137" y="5187"/>
                  </a:cubicBezTo>
                  <a:lnTo>
                    <a:pt x="3076" y="5064"/>
                  </a:lnTo>
                  <a:cubicBezTo>
                    <a:pt x="3035" y="4952"/>
                    <a:pt x="2984" y="4838"/>
                    <a:pt x="2932" y="4726"/>
                  </a:cubicBezTo>
                  <a:cubicBezTo>
                    <a:pt x="2871" y="4613"/>
                    <a:pt x="2809" y="4490"/>
                    <a:pt x="2759" y="4367"/>
                  </a:cubicBezTo>
                  <a:cubicBezTo>
                    <a:pt x="2738" y="4326"/>
                    <a:pt x="2718" y="4275"/>
                    <a:pt x="2697" y="4234"/>
                  </a:cubicBezTo>
                  <a:lnTo>
                    <a:pt x="2666" y="4173"/>
                  </a:lnTo>
                  <a:cubicBezTo>
                    <a:pt x="2645" y="4152"/>
                    <a:pt x="2615" y="4111"/>
                    <a:pt x="2604" y="4100"/>
                  </a:cubicBezTo>
                  <a:cubicBezTo>
                    <a:pt x="2563" y="4050"/>
                    <a:pt x="2522" y="4009"/>
                    <a:pt x="2472" y="3968"/>
                  </a:cubicBezTo>
                  <a:lnTo>
                    <a:pt x="2256" y="3752"/>
                  </a:lnTo>
                  <a:cubicBezTo>
                    <a:pt x="2246" y="3742"/>
                    <a:pt x="2235" y="3722"/>
                    <a:pt x="2226" y="3701"/>
                  </a:cubicBezTo>
                  <a:lnTo>
                    <a:pt x="2062" y="2922"/>
                  </a:lnTo>
                  <a:lnTo>
                    <a:pt x="1436" y="2542"/>
                  </a:lnTo>
                  <a:cubicBezTo>
                    <a:pt x="1415" y="2533"/>
                    <a:pt x="1395" y="2501"/>
                    <a:pt x="1395" y="2481"/>
                  </a:cubicBezTo>
                  <a:lnTo>
                    <a:pt x="1374" y="2296"/>
                  </a:lnTo>
                  <a:lnTo>
                    <a:pt x="1272" y="2296"/>
                  </a:lnTo>
                  <a:cubicBezTo>
                    <a:pt x="1242" y="2296"/>
                    <a:pt x="1210" y="2276"/>
                    <a:pt x="1201" y="2246"/>
                  </a:cubicBezTo>
                  <a:lnTo>
                    <a:pt x="975" y="1763"/>
                  </a:lnTo>
                  <a:lnTo>
                    <a:pt x="841" y="1754"/>
                  </a:lnTo>
                  <a:cubicBezTo>
                    <a:pt x="821" y="1754"/>
                    <a:pt x="800" y="1743"/>
                    <a:pt x="780" y="1733"/>
                  </a:cubicBezTo>
                  <a:lnTo>
                    <a:pt x="32" y="913"/>
                  </a:lnTo>
                  <a:cubicBezTo>
                    <a:pt x="11" y="902"/>
                    <a:pt x="1" y="882"/>
                    <a:pt x="1" y="852"/>
                  </a:cubicBezTo>
                  <a:lnTo>
                    <a:pt x="1" y="554"/>
                  </a:lnTo>
                  <a:cubicBezTo>
                    <a:pt x="1" y="503"/>
                    <a:pt x="42" y="462"/>
                    <a:pt x="93" y="462"/>
                  </a:cubicBezTo>
                  <a:lnTo>
                    <a:pt x="411" y="441"/>
                  </a:lnTo>
                  <a:cubicBezTo>
                    <a:pt x="442" y="441"/>
                    <a:pt x="483" y="462"/>
                    <a:pt x="493" y="503"/>
                  </a:cubicBezTo>
                  <a:close/>
                  <a:moveTo>
                    <a:pt x="14228" y="11481"/>
                  </a:moveTo>
                  <a:lnTo>
                    <a:pt x="14638" y="11819"/>
                  </a:lnTo>
                  <a:cubicBezTo>
                    <a:pt x="14669" y="11840"/>
                    <a:pt x="14710" y="11850"/>
                    <a:pt x="14741" y="11829"/>
                  </a:cubicBezTo>
                  <a:lnTo>
                    <a:pt x="15007" y="11676"/>
                  </a:lnTo>
                  <a:cubicBezTo>
                    <a:pt x="15028" y="11665"/>
                    <a:pt x="15048" y="11635"/>
                    <a:pt x="15048" y="11614"/>
                  </a:cubicBezTo>
                  <a:cubicBezTo>
                    <a:pt x="15048" y="11583"/>
                    <a:pt x="15048" y="11553"/>
                    <a:pt x="15028" y="11532"/>
                  </a:cubicBezTo>
                  <a:lnTo>
                    <a:pt x="14567" y="11020"/>
                  </a:lnTo>
                  <a:cubicBezTo>
                    <a:pt x="14546" y="10999"/>
                    <a:pt x="14526" y="10989"/>
                    <a:pt x="14495" y="10989"/>
                  </a:cubicBezTo>
                  <a:lnTo>
                    <a:pt x="13911" y="11030"/>
                  </a:lnTo>
                  <a:cubicBezTo>
                    <a:pt x="13890" y="11040"/>
                    <a:pt x="13859" y="11050"/>
                    <a:pt x="13849" y="11071"/>
                  </a:cubicBezTo>
                  <a:cubicBezTo>
                    <a:pt x="13829" y="11091"/>
                    <a:pt x="13829" y="11112"/>
                    <a:pt x="13829" y="11143"/>
                  </a:cubicBezTo>
                  <a:lnTo>
                    <a:pt x="13859" y="11296"/>
                  </a:lnTo>
                  <a:cubicBezTo>
                    <a:pt x="13859" y="11307"/>
                    <a:pt x="13870" y="11327"/>
                    <a:pt x="13870" y="11337"/>
                  </a:cubicBezTo>
                  <a:cubicBezTo>
                    <a:pt x="13870" y="11378"/>
                    <a:pt x="13900" y="11419"/>
                    <a:pt x="13941" y="11419"/>
                  </a:cubicBezTo>
                  <a:close/>
                  <a:moveTo>
                    <a:pt x="17078" y="11143"/>
                  </a:moveTo>
                  <a:lnTo>
                    <a:pt x="18226" y="10651"/>
                  </a:lnTo>
                  <a:cubicBezTo>
                    <a:pt x="18246" y="10630"/>
                    <a:pt x="18267" y="10610"/>
                    <a:pt x="18278" y="10579"/>
                  </a:cubicBezTo>
                  <a:lnTo>
                    <a:pt x="18319" y="10364"/>
                  </a:lnTo>
                  <a:lnTo>
                    <a:pt x="18319" y="10343"/>
                  </a:lnTo>
                  <a:cubicBezTo>
                    <a:pt x="18319" y="10323"/>
                    <a:pt x="18308" y="10302"/>
                    <a:pt x="18298" y="10282"/>
                  </a:cubicBezTo>
                  <a:cubicBezTo>
                    <a:pt x="18267" y="10251"/>
                    <a:pt x="18226" y="10251"/>
                    <a:pt x="18196" y="10261"/>
                  </a:cubicBezTo>
                  <a:cubicBezTo>
                    <a:pt x="18144" y="10261"/>
                    <a:pt x="18093" y="10271"/>
                    <a:pt x="18041" y="10282"/>
                  </a:cubicBezTo>
                  <a:lnTo>
                    <a:pt x="17057" y="10435"/>
                  </a:lnTo>
                  <a:lnTo>
                    <a:pt x="17057" y="10435"/>
                  </a:lnTo>
                  <a:cubicBezTo>
                    <a:pt x="16893" y="10476"/>
                    <a:pt x="16770" y="10569"/>
                    <a:pt x="16668" y="10702"/>
                  </a:cubicBezTo>
                  <a:lnTo>
                    <a:pt x="16576" y="10856"/>
                  </a:lnTo>
                  <a:cubicBezTo>
                    <a:pt x="16565" y="10876"/>
                    <a:pt x="16545" y="10907"/>
                    <a:pt x="16535" y="10927"/>
                  </a:cubicBezTo>
                  <a:cubicBezTo>
                    <a:pt x="16514" y="10938"/>
                    <a:pt x="16483" y="10948"/>
                    <a:pt x="16463" y="10948"/>
                  </a:cubicBezTo>
                  <a:cubicBezTo>
                    <a:pt x="16412" y="10968"/>
                    <a:pt x="16371" y="10979"/>
                    <a:pt x="16319" y="10999"/>
                  </a:cubicBezTo>
                  <a:cubicBezTo>
                    <a:pt x="16237" y="11020"/>
                    <a:pt x="16155" y="11050"/>
                    <a:pt x="16073" y="11071"/>
                  </a:cubicBezTo>
                  <a:cubicBezTo>
                    <a:pt x="16032" y="11081"/>
                    <a:pt x="16012" y="11112"/>
                    <a:pt x="16012" y="11153"/>
                  </a:cubicBezTo>
                  <a:lnTo>
                    <a:pt x="16012" y="11522"/>
                  </a:lnTo>
                  <a:lnTo>
                    <a:pt x="15961" y="11635"/>
                  </a:lnTo>
                  <a:cubicBezTo>
                    <a:pt x="15940" y="11665"/>
                    <a:pt x="15940" y="11696"/>
                    <a:pt x="15961" y="11727"/>
                  </a:cubicBezTo>
                  <a:cubicBezTo>
                    <a:pt x="15981" y="11758"/>
                    <a:pt x="16012" y="11768"/>
                    <a:pt x="16043" y="11768"/>
                  </a:cubicBezTo>
                  <a:lnTo>
                    <a:pt x="16391" y="11747"/>
                  </a:lnTo>
                  <a:cubicBezTo>
                    <a:pt x="16401" y="11747"/>
                    <a:pt x="16412" y="11737"/>
                    <a:pt x="16432" y="11737"/>
                  </a:cubicBezTo>
                  <a:lnTo>
                    <a:pt x="16975" y="11409"/>
                  </a:lnTo>
                  <a:cubicBezTo>
                    <a:pt x="16996" y="11399"/>
                    <a:pt x="17006" y="11378"/>
                    <a:pt x="17016" y="11358"/>
                  </a:cubicBezTo>
                  <a:close/>
                  <a:moveTo>
                    <a:pt x="19476" y="6171"/>
                  </a:moveTo>
                  <a:cubicBezTo>
                    <a:pt x="19590" y="6141"/>
                    <a:pt x="19702" y="6110"/>
                    <a:pt x="19804" y="6079"/>
                  </a:cubicBezTo>
                  <a:cubicBezTo>
                    <a:pt x="19836" y="6069"/>
                    <a:pt x="19866" y="6079"/>
                    <a:pt x="19897" y="6110"/>
                  </a:cubicBezTo>
                  <a:lnTo>
                    <a:pt x="20214" y="6438"/>
                  </a:lnTo>
                  <a:cubicBezTo>
                    <a:pt x="20235" y="6458"/>
                    <a:pt x="20246" y="6479"/>
                    <a:pt x="20235" y="6499"/>
                  </a:cubicBezTo>
                  <a:cubicBezTo>
                    <a:pt x="20235" y="6530"/>
                    <a:pt x="20225" y="6551"/>
                    <a:pt x="20205" y="6571"/>
                  </a:cubicBezTo>
                  <a:lnTo>
                    <a:pt x="19918" y="6807"/>
                  </a:lnTo>
                  <a:cubicBezTo>
                    <a:pt x="19897" y="6817"/>
                    <a:pt x="19877" y="6827"/>
                    <a:pt x="19856" y="6827"/>
                  </a:cubicBezTo>
                  <a:cubicBezTo>
                    <a:pt x="19774" y="6817"/>
                    <a:pt x="19681" y="6786"/>
                    <a:pt x="19620" y="6735"/>
                  </a:cubicBezTo>
                  <a:cubicBezTo>
                    <a:pt x="19446" y="6622"/>
                    <a:pt x="19394" y="6438"/>
                    <a:pt x="19415" y="6243"/>
                  </a:cubicBezTo>
                  <a:cubicBezTo>
                    <a:pt x="19415" y="6212"/>
                    <a:pt x="19446" y="6182"/>
                    <a:pt x="19476" y="6171"/>
                  </a:cubicBezTo>
                  <a:close/>
                  <a:moveTo>
                    <a:pt x="19681" y="4009"/>
                  </a:moveTo>
                  <a:lnTo>
                    <a:pt x="19385" y="4050"/>
                  </a:lnTo>
                  <a:cubicBezTo>
                    <a:pt x="19344" y="4050"/>
                    <a:pt x="19323" y="4070"/>
                    <a:pt x="19312" y="4100"/>
                  </a:cubicBezTo>
                  <a:cubicBezTo>
                    <a:pt x="19262" y="4193"/>
                    <a:pt x="19221" y="4285"/>
                    <a:pt x="19180" y="4378"/>
                  </a:cubicBezTo>
                  <a:cubicBezTo>
                    <a:pt x="19159" y="4398"/>
                    <a:pt x="19148" y="4428"/>
                    <a:pt x="19148" y="4460"/>
                  </a:cubicBezTo>
                  <a:cubicBezTo>
                    <a:pt x="19148" y="4490"/>
                    <a:pt x="19159" y="4510"/>
                    <a:pt x="19180" y="4531"/>
                  </a:cubicBezTo>
                  <a:lnTo>
                    <a:pt x="19394" y="4695"/>
                  </a:lnTo>
                  <a:cubicBezTo>
                    <a:pt x="19415" y="4706"/>
                    <a:pt x="19426" y="4715"/>
                    <a:pt x="19446" y="4715"/>
                  </a:cubicBezTo>
                  <a:lnTo>
                    <a:pt x="19713" y="4736"/>
                  </a:lnTo>
                  <a:lnTo>
                    <a:pt x="20009" y="5177"/>
                  </a:lnTo>
                  <a:cubicBezTo>
                    <a:pt x="20030" y="5198"/>
                    <a:pt x="20061" y="5218"/>
                    <a:pt x="20102" y="5207"/>
                  </a:cubicBezTo>
                  <a:lnTo>
                    <a:pt x="20615" y="5125"/>
                  </a:lnTo>
                  <a:cubicBezTo>
                    <a:pt x="20583" y="5146"/>
                    <a:pt x="20542" y="5166"/>
                    <a:pt x="20512" y="5177"/>
                  </a:cubicBezTo>
                  <a:cubicBezTo>
                    <a:pt x="20471" y="5198"/>
                    <a:pt x="20440" y="5228"/>
                    <a:pt x="20399" y="5248"/>
                  </a:cubicBezTo>
                  <a:lnTo>
                    <a:pt x="19979" y="5310"/>
                  </a:lnTo>
                  <a:cubicBezTo>
                    <a:pt x="19948" y="5321"/>
                    <a:pt x="19918" y="5341"/>
                    <a:pt x="19907" y="5372"/>
                  </a:cubicBezTo>
                  <a:lnTo>
                    <a:pt x="19856" y="5536"/>
                  </a:lnTo>
                  <a:cubicBezTo>
                    <a:pt x="19845" y="5567"/>
                    <a:pt x="19845" y="5597"/>
                    <a:pt x="19866" y="5618"/>
                  </a:cubicBezTo>
                  <a:cubicBezTo>
                    <a:pt x="19877" y="5638"/>
                    <a:pt x="19907" y="5659"/>
                    <a:pt x="19938" y="5659"/>
                  </a:cubicBezTo>
                  <a:lnTo>
                    <a:pt x="20173" y="5669"/>
                  </a:lnTo>
                  <a:lnTo>
                    <a:pt x="20328" y="5864"/>
                  </a:lnTo>
                  <a:lnTo>
                    <a:pt x="20369" y="6325"/>
                  </a:lnTo>
                  <a:cubicBezTo>
                    <a:pt x="20369" y="6366"/>
                    <a:pt x="20399" y="6397"/>
                    <a:pt x="20440" y="6397"/>
                  </a:cubicBezTo>
                  <a:lnTo>
                    <a:pt x="20665" y="6448"/>
                  </a:lnTo>
                  <a:cubicBezTo>
                    <a:pt x="20717" y="6458"/>
                    <a:pt x="20758" y="6428"/>
                    <a:pt x="20768" y="6387"/>
                  </a:cubicBezTo>
                  <a:lnTo>
                    <a:pt x="20891" y="5987"/>
                  </a:lnTo>
                  <a:lnTo>
                    <a:pt x="20932" y="6100"/>
                  </a:lnTo>
                  <a:cubicBezTo>
                    <a:pt x="20943" y="6120"/>
                    <a:pt x="20952" y="6130"/>
                    <a:pt x="20963" y="6141"/>
                  </a:cubicBezTo>
                  <a:lnTo>
                    <a:pt x="21219" y="6305"/>
                  </a:lnTo>
                  <a:cubicBezTo>
                    <a:pt x="21230" y="6315"/>
                    <a:pt x="21239" y="6315"/>
                    <a:pt x="21260" y="6325"/>
                  </a:cubicBezTo>
                  <a:cubicBezTo>
                    <a:pt x="21321" y="6325"/>
                    <a:pt x="21383" y="6325"/>
                    <a:pt x="21444" y="6335"/>
                  </a:cubicBezTo>
                  <a:cubicBezTo>
                    <a:pt x="21455" y="6335"/>
                    <a:pt x="21476" y="6335"/>
                    <a:pt x="21496" y="6346"/>
                  </a:cubicBezTo>
                  <a:cubicBezTo>
                    <a:pt x="21599" y="6458"/>
                    <a:pt x="21793" y="6643"/>
                    <a:pt x="21936" y="6674"/>
                  </a:cubicBezTo>
                  <a:cubicBezTo>
                    <a:pt x="22141" y="6725"/>
                    <a:pt x="22357" y="6786"/>
                    <a:pt x="22562" y="6848"/>
                  </a:cubicBezTo>
                  <a:cubicBezTo>
                    <a:pt x="22685" y="6879"/>
                    <a:pt x="22818" y="6920"/>
                    <a:pt x="22941" y="6961"/>
                  </a:cubicBezTo>
                  <a:cubicBezTo>
                    <a:pt x="22993" y="6981"/>
                    <a:pt x="23034" y="6991"/>
                    <a:pt x="23085" y="7012"/>
                  </a:cubicBezTo>
                  <a:cubicBezTo>
                    <a:pt x="23095" y="7022"/>
                    <a:pt x="23126" y="7032"/>
                    <a:pt x="23146" y="7043"/>
                  </a:cubicBezTo>
                  <a:lnTo>
                    <a:pt x="23269" y="7135"/>
                  </a:lnTo>
                  <a:cubicBezTo>
                    <a:pt x="23341" y="7186"/>
                    <a:pt x="23413" y="7248"/>
                    <a:pt x="23485" y="7299"/>
                  </a:cubicBezTo>
                  <a:cubicBezTo>
                    <a:pt x="23536" y="7350"/>
                    <a:pt x="23597" y="7391"/>
                    <a:pt x="23649" y="7442"/>
                  </a:cubicBezTo>
                  <a:cubicBezTo>
                    <a:pt x="23669" y="7473"/>
                    <a:pt x="23710" y="7524"/>
                    <a:pt x="23720" y="7565"/>
                  </a:cubicBezTo>
                  <a:cubicBezTo>
                    <a:pt x="23731" y="7617"/>
                    <a:pt x="23741" y="7668"/>
                    <a:pt x="23761" y="7719"/>
                  </a:cubicBezTo>
                  <a:cubicBezTo>
                    <a:pt x="23782" y="7801"/>
                    <a:pt x="23802" y="7873"/>
                    <a:pt x="23823" y="7945"/>
                  </a:cubicBezTo>
                  <a:cubicBezTo>
                    <a:pt x="23854" y="8027"/>
                    <a:pt x="23874" y="8109"/>
                    <a:pt x="23905" y="8180"/>
                  </a:cubicBezTo>
                  <a:cubicBezTo>
                    <a:pt x="23905" y="8211"/>
                    <a:pt x="23915" y="8242"/>
                    <a:pt x="23925" y="8273"/>
                  </a:cubicBezTo>
                  <a:cubicBezTo>
                    <a:pt x="23925" y="8283"/>
                    <a:pt x="23936" y="8303"/>
                    <a:pt x="23936" y="8314"/>
                  </a:cubicBezTo>
                  <a:cubicBezTo>
                    <a:pt x="23936" y="8355"/>
                    <a:pt x="23946" y="8385"/>
                    <a:pt x="23956" y="8426"/>
                  </a:cubicBezTo>
                  <a:cubicBezTo>
                    <a:pt x="23966" y="8457"/>
                    <a:pt x="23966" y="8478"/>
                    <a:pt x="23977" y="8508"/>
                  </a:cubicBezTo>
                  <a:cubicBezTo>
                    <a:pt x="23925" y="8498"/>
                    <a:pt x="23854" y="8508"/>
                    <a:pt x="23802" y="8508"/>
                  </a:cubicBezTo>
                  <a:cubicBezTo>
                    <a:pt x="23741" y="8519"/>
                    <a:pt x="23679" y="8519"/>
                    <a:pt x="23618" y="8529"/>
                  </a:cubicBezTo>
                  <a:cubicBezTo>
                    <a:pt x="23577" y="8539"/>
                    <a:pt x="23546" y="8560"/>
                    <a:pt x="23536" y="8601"/>
                  </a:cubicBezTo>
                  <a:lnTo>
                    <a:pt x="23382" y="9144"/>
                  </a:lnTo>
                  <a:cubicBezTo>
                    <a:pt x="23372" y="9185"/>
                    <a:pt x="23382" y="9216"/>
                    <a:pt x="23403" y="9236"/>
                  </a:cubicBezTo>
                  <a:cubicBezTo>
                    <a:pt x="23433" y="9257"/>
                    <a:pt x="23464" y="9267"/>
                    <a:pt x="23495" y="9257"/>
                  </a:cubicBezTo>
                  <a:lnTo>
                    <a:pt x="24212" y="9103"/>
                  </a:lnTo>
                  <a:lnTo>
                    <a:pt x="24663" y="9103"/>
                  </a:lnTo>
                  <a:lnTo>
                    <a:pt x="25145" y="9790"/>
                  </a:lnTo>
                  <a:cubicBezTo>
                    <a:pt x="25176" y="9820"/>
                    <a:pt x="25217" y="9831"/>
                    <a:pt x="25248" y="9820"/>
                  </a:cubicBezTo>
                  <a:cubicBezTo>
                    <a:pt x="25289" y="9810"/>
                    <a:pt x="25309" y="9779"/>
                    <a:pt x="25309" y="9738"/>
                  </a:cubicBezTo>
                  <a:lnTo>
                    <a:pt x="25309" y="5433"/>
                  </a:lnTo>
                  <a:cubicBezTo>
                    <a:pt x="25309" y="5413"/>
                    <a:pt x="25309" y="5392"/>
                    <a:pt x="25289" y="5372"/>
                  </a:cubicBezTo>
                  <a:lnTo>
                    <a:pt x="25135" y="5207"/>
                  </a:lnTo>
                  <a:lnTo>
                    <a:pt x="25063" y="5105"/>
                  </a:lnTo>
                  <a:cubicBezTo>
                    <a:pt x="25053" y="5075"/>
                    <a:pt x="25022" y="5054"/>
                    <a:pt x="24991" y="5054"/>
                  </a:cubicBezTo>
                  <a:lnTo>
                    <a:pt x="24520" y="5054"/>
                  </a:lnTo>
                  <a:lnTo>
                    <a:pt x="23444" y="4469"/>
                  </a:lnTo>
                  <a:cubicBezTo>
                    <a:pt x="23413" y="4460"/>
                    <a:pt x="23382" y="4460"/>
                    <a:pt x="23351" y="4480"/>
                  </a:cubicBezTo>
                  <a:lnTo>
                    <a:pt x="23013" y="4726"/>
                  </a:lnTo>
                  <a:cubicBezTo>
                    <a:pt x="22993" y="4736"/>
                    <a:pt x="22982" y="4767"/>
                    <a:pt x="22982" y="4797"/>
                  </a:cubicBezTo>
                  <a:lnTo>
                    <a:pt x="22982" y="4900"/>
                  </a:lnTo>
                  <a:lnTo>
                    <a:pt x="22921" y="4920"/>
                  </a:lnTo>
                  <a:lnTo>
                    <a:pt x="22849" y="4797"/>
                  </a:lnTo>
                  <a:cubicBezTo>
                    <a:pt x="22839" y="4777"/>
                    <a:pt x="22808" y="4756"/>
                    <a:pt x="22777" y="4756"/>
                  </a:cubicBezTo>
                  <a:lnTo>
                    <a:pt x="22173" y="4706"/>
                  </a:lnTo>
                  <a:cubicBezTo>
                    <a:pt x="22132" y="4706"/>
                    <a:pt x="22100" y="4715"/>
                    <a:pt x="22080" y="4756"/>
                  </a:cubicBezTo>
                  <a:cubicBezTo>
                    <a:pt x="22070" y="4788"/>
                    <a:pt x="22070" y="4829"/>
                    <a:pt x="22091" y="4849"/>
                  </a:cubicBezTo>
                  <a:lnTo>
                    <a:pt x="22316" y="5125"/>
                  </a:lnTo>
                  <a:cubicBezTo>
                    <a:pt x="22337" y="5136"/>
                    <a:pt x="22346" y="5146"/>
                    <a:pt x="22378" y="5157"/>
                  </a:cubicBezTo>
                  <a:lnTo>
                    <a:pt x="22428" y="5157"/>
                  </a:lnTo>
                  <a:cubicBezTo>
                    <a:pt x="22428" y="5166"/>
                    <a:pt x="22419" y="5166"/>
                    <a:pt x="22419" y="5177"/>
                  </a:cubicBezTo>
                  <a:lnTo>
                    <a:pt x="22378" y="5341"/>
                  </a:lnTo>
                  <a:lnTo>
                    <a:pt x="22193" y="5474"/>
                  </a:lnTo>
                  <a:lnTo>
                    <a:pt x="22162" y="5505"/>
                  </a:lnTo>
                  <a:lnTo>
                    <a:pt x="22029" y="5792"/>
                  </a:lnTo>
                  <a:lnTo>
                    <a:pt x="21742" y="5710"/>
                  </a:lnTo>
                  <a:cubicBezTo>
                    <a:pt x="21711" y="5700"/>
                    <a:pt x="21670" y="5669"/>
                    <a:pt x="21660" y="5649"/>
                  </a:cubicBezTo>
                  <a:cubicBezTo>
                    <a:pt x="21649" y="5608"/>
                    <a:pt x="21649" y="5567"/>
                    <a:pt x="21640" y="5526"/>
                  </a:cubicBezTo>
                  <a:cubicBezTo>
                    <a:pt x="21640" y="5474"/>
                    <a:pt x="21629" y="5392"/>
                    <a:pt x="21608" y="5351"/>
                  </a:cubicBezTo>
                  <a:cubicBezTo>
                    <a:pt x="21599" y="5330"/>
                    <a:pt x="21599" y="5310"/>
                    <a:pt x="21588" y="5300"/>
                  </a:cubicBezTo>
                  <a:cubicBezTo>
                    <a:pt x="21567" y="5228"/>
                    <a:pt x="21526" y="5157"/>
                    <a:pt x="21455" y="5157"/>
                  </a:cubicBezTo>
                  <a:cubicBezTo>
                    <a:pt x="21403" y="5157"/>
                    <a:pt x="21332" y="5187"/>
                    <a:pt x="21280" y="5207"/>
                  </a:cubicBezTo>
                  <a:lnTo>
                    <a:pt x="21280" y="5218"/>
                  </a:lnTo>
                  <a:lnTo>
                    <a:pt x="21280" y="5095"/>
                  </a:lnTo>
                  <a:cubicBezTo>
                    <a:pt x="21280" y="5013"/>
                    <a:pt x="21280" y="4931"/>
                    <a:pt x="21291" y="4859"/>
                  </a:cubicBezTo>
                  <a:cubicBezTo>
                    <a:pt x="21301" y="4706"/>
                    <a:pt x="21291" y="4542"/>
                    <a:pt x="21260" y="4398"/>
                  </a:cubicBezTo>
                  <a:lnTo>
                    <a:pt x="21260" y="4378"/>
                  </a:lnTo>
                  <a:lnTo>
                    <a:pt x="21137" y="4039"/>
                  </a:lnTo>
                  <a:cubicBezTo>
                    <a:pt x="21116" y="3998"/>
                    <a:pt x="21086" y="3977"/>
                    <a:pt x="21045" y="3977"/>
                  </a:cubicBezTo>
                  <a:lnTo>
                    <a:pt x="20706" y="3968"/>
                  </a:lnTo>
                  <a:lnTo>
                    <a:pt x="20471" y="3783"/>
                  </a:lnTo>
                  <a:cubicBezTo>
                    <a:pt x="20460" y="3772"/>
                    <a:pt x="20440" y="3772"/>
                    <a:pt x="20430" y="3763"/>
                  </a:cubicBezTo>
                  <a:lnTo>
                    <a:pt x="20009" y="3722"/>
                  </a:lnTo>
                  <a:cubicBezTo>
                    <a:pt x="19979" y="3722"/>
                    <a:pt x="19959" y="3731"/>
                    <a:pt x="19938" y="3752"/>
                  </a:cubicBezTo>
                  <a:close/>
                  <a:moveTo>
                    <a:pt x="20727" y="5105"/>
                  </a:moveTo>
                  <a:lnTo>
                    <a:pt x="20870" y="5084"/>
                  </a:lnTo>
                  <a:lnTo>
                    <a:pt x="20870" y="5146"/>
                  </a:lnTo>
                  <a:lnTo>
                    <a:pt x="20850" y="5146"/>
                  </a:lnTo>
                  <a:cubicBezTo>
                    <a:pt x="20809" y="5136"/>
                    <a:pt x="20768" y="5116"/>
                    <a:pt x="20727" y="5105"/>
                  </a:cubicBezTo>
                  <a:close/>
                  <a:moveTo>
                    <a:pt x="18554" y="2235"/>
                  </a:moveTo>
                  <a:cubicBezTo>
                    <a:pt x="18554" y="2225"/>
                    <a:pt x="18565" y="2214"/>
                    <a:pt x="18574" y="2214"/>
                  </a:cubicBezTo>
                  <a:cubicBezTo>
                    <a:pt x="18585" y="2194"/>
                    <a:pt x="18606" y="2164"/>
                    <a:pt x="18615" y="2143"/>
                  </a:cubicBezTo>
                  <a:cubicBezTo>
                    <a:pt x="18667" y="2050"/>
                    <a:pt x="18811" y="1968"/>
                    <a:pt x="18913" y="2020"/>
                  </a:cubicBezTo>
                  <a:cubicBezTo>
                    <a:pt x="18954" y="2041"/>
                    <a:pt x="18975" y="2102"/>
                    <a:pt x="18984" y="2143"/>
                  </a:cubicBezTo>
                  <a:cubicBezTo>
                    <a:pt x="18995" y="2184"/>
                    <a:pt x="18995" y="2235"/>
                    <a:pt x="19005" y="2276"/>
                  </a:cubicBezTo>
                  <a:cubicBezTo>
                    <a:pt x="19005" y="2337"/>
                    <a:pt x="19016" y="2399"/>
                    <a:pt x="19016" y="2471"/>
                  </a:cubicBezTo>
                  <a:cubicBezTo>
                    <a:pt x="19016" y="2492"/>
                    <a:pt x="19005" y="2512"/>
                    <a:pt x="18984" y="2533"/>
                  </a:cubicBezTo>
                  <a:lnTo>
                    <a:pt x="18820" y="2697"/>
                  </a:lnTo>
                  <a:lnTo>
                    <a:pt x="19087" y="2902"/>
                  </a:lnTo>
                  <a:cubicBezTo>
                    <a:pt x="19128" y="2932"/>
                    <a:pt x="19139" y="2984"/>
                    <a:pt x="19107" y="3025"/>
                  </a:cubicBezTo>
                  <a:lnTo>
                    <a:pt x="19057" y="3116"/>
                  </a:lnTo>
                  <a:cubicBezTo>
                    <a:pt x="19036" y="3157"/>
                    <a:pt x="18984" y="3178"/>
                    <a:pt x="18943" y="3157"/>
                  </a:cubicBezTo>
                  <a:lnTo>
                    <a:pt x="18554" y="3004"/>
                  </a:lnTo>
                  <a:lnTo>
                    <a:pt x="18554" y="3086"/>
                  </a:lnTo>
                  <a:lnTo>
                    <a:pt x="18554" y="3209"/>
                  </a:lnTo>
                  <a:cubicBezTo>
                    <a:pt x="18554" y="3230"/>
                    <a:pt x="18554" y="3260"/>
                    <a:pt x="18565" y="3280"/>
                  </a:cubicBezTo>
                  <a:cubicBezTo>
                    <a:pt x="18565" y="3291"/>
                    <a:pt x="18585" y="3332"/>
                    <a:pt x="18595" y="3342"/>
                  </a:cubicBezTo>
                  <a:cubicBezTo>
                    <a:pt x="18626" y="3383"/>
                    <a:pt x="18656" y="3424"/>
                    <a:pt x="18677" y="3465"/>
                  </a:cubicBezTo>
                  <a:cubicBezTo>
                    <a:pt x="18729" y="3537"/>
                    <a:pt x="18779" y="3608"/>
                    <a:pt x="18841" y="3670"/>
                  </a:cubicBezTo>
                  <a:cubicBezTo>
                    <a:pt x="18852" y="3701"/>
                    <a:pt x="18861" y="3722"/>
                    <a:pt x="18852" y="3752"/>
                  </a:cubicBezTo>
                  <a:cubicBezTo>
                    <a:pt x="18852" y="3772"/>
                    <a:pt x="18831" y="3793"/>
                    <a:pt x="18811" y="3813"/>
                  </a:cubicBezTo>
                  <a:lnTo>
                    <a:pt x="18697" y="3865"/>
                  </a:lnTo>
                  <a:cubicBezTo>
                    <a:pt x="18667" y="3886"/>
                    <a:pt x="18615" y="3875"/>
                    <a:pt x="18585" y="3845"/>
                  </a:cubicBezTo>
                  <a:lnTo>
                    <a:pt x="18175" y="3332"/>
                  </a:lnTo>
                  <a:cubicBezTo>
                    <a:pt x="18164" y="3321"/>
                    <a:pt x="18164" y="3312"/>
                    <a:pt x="18164" y="3291"/>
                  </a:cubicBezTo>
                  <a:lnTo>
                    <a:pt x="17980" y="2287"/>
                  </a:lnTo>
                  <a:cubicBezTo>
                    <a:pt x="17970" y="2266"/>
                    <a:pt x="17980" y="2246"/>
                    <a:pt x="17991" y="2225"/>
                  </a:cubicBezTo>
                  <a:cubicBezTo>
                    <a:pt x="18103" y="2041"/>
                    <a:pt x="18216" y="1856"/>
                    <a:pt x="18328" y="1661"/>
                  </a:cubicBezTo>
                  <a:cubicBezTo>
                    <a:pt x="18349" y="1631"/>
                    <a:pt x="18380" y="1610"/>
                    <a:pt x="18421" y="1620"/>
                  </a:cubicBezTo>
                  <a:cubicBezTo>
                    <a:pt x="18462" y="1631"/>
                    <a:pt x="18492" y="1661"/>
                    <a:pt x="18492" y="1702"/>
                  </a:cubicBezTo>
                  <a:close/>
                  <a:moveTo>
                    <a:pt x="14198" y="5166"/>
                  </a:moveTo>
                  <a:cubicBezTo>
                    <a:pt x="14177" y="5177"/>
                    <a:pt x="14146" y="5177"/>
                    <a:pt x="14126" y="5177"/>
                  </a:cubicBezTo>
                  <a:cubicBezTo>
                    <a:pt x="14054" y="5187"/>
                    <a:pt x="13962" y="5198"/>
                    <a:pt x="13900" y="5146"/>
                  </a:cubicBezTo>
                  <a:cubicBezTo>
                    <a:pt x="13839" y="5084"/>
                    <a:pt x="13777" y="4941"/>
                    <a:pt x="13747" y="4859"/>
                  </a:cubicBezTo>
                  <a:lnTo>
                    <a:pt x="13747" y="4808"/>
                  </a:lnTo>
                  <a:lnTo>
                    <a:pt x="13818" y="4490"/>
                  </a:lnTo>
                  <a:lnTo>
                    <a:pt x="13818" y="4480"/>
                  </a:lnTo>
                  <a:cubicBezTo>
                    <a:pt x="13859" y="4378"/>
                    <a:pt x="13900" y="4275"/>
                    <a:pt x="13931" y="4173"/>
                  </a:cubicBezTo>
                  <a:lnTo>
                    <a:pt x="13993" y="3988"/>
                  </a:lnTo>
                  <a:cubicBezTo>
                    <a:pt x="14003" y="3968"/>
                    <a:pt x="14023" y="3916"/>
                    <a:pt x="14023" y="3895"/>
                  </a:cubicBezTo>
                  <a:cubicBezTo>
                    <a:pt x="14023" y="3865"/>
                    <a:pt x="14013" y="3834"/>
                    <a:pt x="14013" y="3804"/>
                  </a:cubicBezTo>
                  <a:cubicBezTo>
                    <a:pt x="14003" y="3752"/>
                    <a:pt x="14003" y="3701"/>
                    <a:pt x="13993" y="3640"/>
                  </a:cubicBezTo>
                  <a:cubicBezTo>
                    <a:pt x="13972" y="3558"/>
                    <a:pt x="13962" y="3465"/>
                    <a:pt x="13941" y="3373"/>
                  </a:cubicBezTo>
                  <a:cubicBezTo>
                    <a:pt x="13941" y="3353"/>
                    <a:pt x="13941" y="3321"/>
                    <a:pt x="13962" y="3301"/>
                  </a:cubicBezTo>
                  <a:lnTo>
                    <a:pt x="14208" y="3004"/>
                  </a:lnTo>
                  <a:lnTo>
                    <a:pt x="14228" y="2296"/>
                  </a:lnTo>
                  <a:cubicBezTo>
                    <a:pt x="14228" y="2276"/>
                    <a:pt x="14239" y="2255"/>
                    <a:pt x="14259" y="2235"/>
                  </a:cubicBezTo>
                  <a:lnTo>
                    <a:pt x="14546" y="1938"/>
                  </a:lnTo>
                  <a:cubicBezTo>
                    <a:pt x="14577" y="1907"/>
                    <a:pt x="14618" y="1907"/>
                    <a:pt x="14659" y="1918"/>
                  </a:cubicBezTo>
                  <a:lnTo>
                    <a:pt x="14751" y="1968"/>
                  </a:lnTo>
                  <a:lnTo>
                    <a:pt x="14905" y="1672"/>
                  </a:lnTo>
                  <a:cubicBezTo>
                    <a:pt x="14925" y="1640"/>
                    <a:pt x="14956" y="1620"/>
                    <a:pt x="14987" y="1620"/>
                  </a:cubicBezTo>
                  <a:lnTo>
                    <a:pt x="15325" y="1631"/>
                  </a:lnTo>
                  <a:cubicBezTo>
                    <a:pt x="15356" y="1631"/>
                    <a:pt x="15376" y="1640"/>
                    <a:pt x="15397" y="1661"/>
                  </a:cubicBezTo>
                  <a:lnTo>
                    <a:pt x="15479" y="1763"/>
                  </a:lnTo>
                  <a:cubicBezTo>
                    <a:pt x="15561" y="1754"/>
                    <a:pt x="15643" y="1754"/>
                    <a:pt x="15704" y="1763"/>
                  </a:cubicBezTo>
                  <a:cubicBezTo>
                    <a:pt x="15786" y="1784"/>
                    <a:pt x="15858" y="1804"/>
                    <a:pt x="15940" y="1836"/>
                  </a:cubicBezTo>
                  <a:cubicBezTo>
                    <a:pt x="16022" y="1856"/>
                    <a:pt x="16104" y="1886"/>
                    <a:pt x="16186" y="1918"/>
                  </a:cubicBezTo>
                  <a:lnTo>
                    <a:pt x="16371" y="1856"/>
                  </a:lnTo>
                  <a:cubicBezTo>
                    <a:pt x="16391" y="1845"/>
                    <a:pt x="16401" y="1845"/>
                    <a:pt x="16422" y="1856"/>
                  </a:cubicBezTo>
                  <a:lnTo>
                    <a:pt x="16668" y="1918"/>
                  </a:lnTo>
                  <a:lnTo>
                    <a:pt x="16945" y="1918"/>
                  </a:lnTo>
                  <a:cubicBezTo>
                    <a:pt x="16986" y="1836"/>
                    <a:pt x="17037" y="1754"/>
                    <a:pt x="17088" y="1681"/>
                  </a:cubicBezTo>
                  <a:cubicBezTo>
                    <a:pt x="17129" y="1620"/>
                    <a:pt x="17170" y="1558"/>
                    <a:pt x="17211" y="1508"/>
                  </a:cubicBezTo>
                  <a:cubicBezTo>
                    <a:pt x="17242" y="1467"/>
                    <a:pt x="17293" y="1405"/>
                    <a:pt x="17355" y="1394"/>
                  </a:cubicBezTo>
                  <a:cubicBezTo>
                    <a:pt x="17406" y="1385"/>
                    <a:pt x="17457" y="1374"/>
                    <a:pt x="17519" y="1385"/>
                  </a:cubicBezTo>
                  <a:cubicBezTo>
                    <a:pt x="17672" y="1385"/>
                    <a:pt x="17775" y="1476"/>
                    <a:pt x="17754" y="1640"/>
                  </a:cubicBezTo>
                  <a:cubicBezTo>
                    <a:pt x="17754" y="1661"/>
                    <a:pt x="17745" y="1672"/>
                    <a:pt x="17734" y="1681"/>
                  </a:cubicBezTo>
                  <a:cubicBezTo>
                    <a:pt x="17590" y="1886"/>
                    <a:pt x="17457" y="2091"/>
                    <a:pt x="17303" y="2287"/>
                  </a:cubicBezTo>
                  <a:cubicBezTo>
                    <a:pt x="17283" y="2307"/>
                    <a:pt x="17262" y="2337"/>
                    <a:pt x="17242" y="2369"/>
                  </a:cubicBezTo>
                  <a:cubicBezTo>
                    <a:pt x="17221" y="2389"/>
                    <a:pt x="17201" y="2399"/>
                    <a:pt x="17170" y="2410"/>
                  </a:cubicBezTo>
                  <a:lnTo>
                    <a:pt x="16586" y="2471"/>
                  </a:lnTo>
                  <a:cubicBezTo>
                    <a:pt x="16565" y="2481"/>
                    <a:pt x="16545" y="2471"/>
                    <a:pt x="16535" y="2471"/>
                  </a:cubicBezTo>
                  <a:lnTo>
                    <a:pt x="16309" y="2358"/>
                  </a:lnTo>
                  <a:lnTo>
                    <a:pt x="14792" y="2471"/>
                  </a:lnTo>
                  <a:lnTo>
                    <a:pt x="14659" y="2706"/>
                  </a:lnTo>
                  <a:lnTo>
                    <a:pt x="14679" y="3189"/>
                  </a:lnTo>
                  <a:lnTo>
                    <a:pt x="14936" y="3517"/>
                  </a:lnTo>
                  <a:lnTo>
                    <a:pt x="15048" y="3506"/>
                  </a:lnTo>
                  <a:lnTo>
                    <a:pt x="15294" y="3291"/>
                  </a:lnTo>
                  <a:cubicBezTo>
                    <a:pt x="15305" y="3280"/>
                    <a:pt x="15315" y="3271"/>
                    <a:pt x="15335" y="3271"/>
                  </a:cubicBezTo>
                  <a:lnTo>
                    <a:pt x="16032" y="3096"/>
                  </a:lnTo>
                  <a:lnTo>
                    <a:pt x="16289" y="2902"/>
                  </a:lnTo>
                  <a:cubicBezTo>
                    <a:pt x="16319" y="2881"/>
                    <a:pt x="16360" y="2881"/>
                    <a:pt x="16401" y="2902"/>
                  </a:cubicBezTo>
                  <a:lnTo>
                    <a:pt x="16678" y="3127"/>
                  </a:lnTo>
                  <a:cubicBezTo>
                    <a:pt x="16719" y="3157"/>
                    <a:pt x="16719" y="3209"/>
                    <a:pt x="16699" y="3250"/>
                  </a:cubicBezTo>
                  <a:lnTo>
                    <a:pt x="16627" y="3373"/>
                  </a:lnTo>
                  <a:cubicBezTo>
                    <a:pt x="16596" y="3403"/>
                    <a:pt x="16555" y="3424"/>
                    <a:pt x="16524" y="3403"/>
                  </a:cubicBezTo>
                  <a:lnTo>
                    <a:pt x="16401" y="3373"/>
                  </a:lnTo>
                  <a:lnTo>
                    <a:pt x="16022" y="3793"/>
                  </a:lnTo>
                  <a:cubicBezTo>
                    <a:pt x="16012" y="3813"/>
                    <a:pt x="16002" y="3824"/>
                    <a:pt x="15981" y="3824"/>
                  </a:cubicBezTo>
                  <a:lnTo>
                    <a:pt x="15551" y="3927"/>
                  </a:lnTo>
                  <a:lnTo>
                    <a:pt x="15551" y="3927"/>
                  </a:lnTo>
                  <a:lnTo>
                    <a:pt x="15397" y="3957"/>
                  </a:lnTo>
                  <a:lnTo>
                    <a:pt x="15397" y="4018"/>
                  </a:lnTo>
                  <a:lnTo>
                    <a:pt x="16053" y="4838"/>
                  </a:lnTo>
                  <a:cubicBezTo>
                    <a:pt x="16073" y="4859"/>
                    <a:pt x="16073" y="4900"/>
                    <a:pt x="16053" y="4931"/>
                  </a:cubicBezTo>
                  <a:lnTo>
                    <a:pt x="15920" y="5187"/>
                  </a:lnTo>
                  <a:lnTo>
                    <a:pt x="16289" y="5690"/>
                  </a:lnTo>
                  <a:cubicBezTo>
                    <a:pt x="16299" y="5710"/>
                    <a:pt x="16309" y="5741"/>
                    <a:pt x="16299" y="5761"/>
                  </a:cubicBezTo>
                  <a:lnTo>
                    <a:pt x="16268" y="5915"/>
                  </a:lnTo>
                  <a:cubicBezTo>
                    <a:pt x="16258" y="5956"/>
                    <a:pt x="16217" y="5987"/>
                    <a:pt x="16166" y="5977"/>
                  </a:cubicBezTo>
                  <a:lnTo>
                    <a:pt x="15868" y="5936"/>
                  </a:lnTo>
                  <a:lnTo>
                    <a:pt x="15797" y="6120"/>
                  </a:lnTo>
                  <a:cubicBezTo>
                    <a:pt x="15786" y="6161"/>
                    <a:pt x="15745" y="6182"/>
                    <a:pt x="15704" y="6182"/>
                  </a:cubicBezTo>
                  <a:lnTo>
                    <a:pt x="15469" y="6151"/>
                  </a:lnTo>
                  <a:cubicBezTo>
                    <a:pt x="15428" y="6141"/>
                    <a:pt x="15397" y="6110"/>
                    <a:pt x="15387" y="6069"/>
                  </a:cubicBezTo>
                  <a:lnTo>
                    <a:pt x="15346" y="5567"/>
                  </a:lnTo>
                  <a:lnTo>
                    <a:pt x="15007" y="5269"/>
                  </a:lnTo>
                  <a:cubicBezTo>
                    <a:pt x="14987" y="5248"/>
                    <a:pt x="14977" y="5218"/>
                    <a:pt x="14987" y="5187"/>
                  </a:cubicBezTo>
                  <a:lnTo>
                    <a:pt x="15018" y="4849"/>
                  </a:lnTo>
                  <a:cubicBezTo>
                    <a:pt x="15018" y="4808"/>
                    <a:pt x="15038" y="4788"/>
                    <a:pt x="15079" y="4767"/>
                  </a:cubicBezTo>
                  <a:lnTo>
                    <a:pt x="15110" y="4767"/>
                  </a:lnTo>
                  <a:cubicBezTo>
                    <a:pt x="15100" y="4736"/>
                    <a:pt x="15089" y="4706"/>
                    <a:pt x="15069" y="4674"/>
                  </a:cubicBezTo>
                  <a:cubicBezTo>
                    <a:pt x="15069" y="4654"/>
                    <a:pt x="15038" y="4592"/>
                    <a:pt x="15018" y="4583"/>
                  </a:cubicBezTo>
                  <a:cubicBezTo>
                    <a:pt x="14925" y="4551"/>
                    <a:pt x="14864" y="4624"/>
                    <a:pt x="14823" y="4706"/>
                  </a:cubicBezTo>
                  <a:cubicBezTo>
                    <a:pt x="14802" y="4747"/>
                    <a:pt x="14782" y="4797"/>
                    <a:pt x="14772" y="4849"/>
                  </a:cubicBezTo>
                  <a:cubicBezTo>
                    <a:pt x="14772" y="4870"/>
                    <a:pt x="14761" y="4900"/>
                    <a:pt x="14772" y="4911"/>
                  </a:cubicBezTo>
                  <a:cubicBezTo>
                    <a:pt x="14823" y="4961"/>
                    <a:pt x="14854" y="5002"/>
                    <a:pt x="14874" y="5084"/>
                  </a:cubicBezTo>
                  <a:cubicBezTo>
                    <a:pt x="14884" y="5105"/>
                    <a:pt x="14874" y="5146"/>
                    <a:pt x="14884" y="5177"/>
                  </a:cubicBezTo>
                  <a:lnTo>
                    <a:pt x="14884" y="5351"/>
                  </a:lnTo>
                  <a:lnTo>
                    <a:pt x="14884" y="5854"/>
                  </a:lnTo>
                  <a:cubicBezTo>
                    <a:pt x="14884" y="6110"/>
                    <a:pt x="14874" y="6366"/>
                    <a:pt x="14874" y="6612"/>
                  </a:cubicBezTo>
                  <a:cubicBezTo>
                    <a:pt x="14874" y="6643"/>
                    <a:pt x="14864" y="6663"/>
                    <a:pt x="14843" y="6684"/>
                  </a:cubicBezTo>
                  <a:cubicBezTo>
                    <a:pt x="14823" y="6694"/>
                    <a:pt x="14802" y="6704"/>
                    <a:pt x="14772" y="6704"/>
                  </a:cubicBezTo>
                  <a:lnTo>
                    <a:pt x="14167" y="6633"/>
                  </a:lnTo>
                  <a:cubicBezTo>
                    <a:pt x="14116" y="6622"/>
                    <a:pt x="14085" y="6592"/>
                    <a:pt x="14085" y="6551"/>
                  </a:cubicBezTo>
                  <a:lnTo>
                    <a:pt x="14064" y="6202"/>
                  </a:lnTo>
                  <a:cubicBezTo>
                    <a:pt x="14064" y="6171"/>
                    <a:pt x="14075" y="6151"/>
                    <a:pt x="14095" y="6130"/>
                  </a:cubicBezTo>
                  <a:lnTo>
                    <a:pt x="14208" y="6038"/>
                  </a:lnTo>
                  <a:cubicBezTo>
                    <a:pt x="14198" y="5956"/>
                    <a:pt x="14198" y="5884"/>
                    <a:pt x="14198" y="5813"/>
                  </a:cubicBezTo>
                  <a:cubicBezTo>
                    <a:pt x="14198" y="5761"/>
                    <a:pt x="14208" y="5710"/>
                    <a:pt x="14208" y="5659"/>
                  </a:cubicBezTo>
                  <a:lnTo>
                    <a:pt x="14208" y="5546"/>
                  </a:lnTo>
                  <a:cubicBezTo>
                    <a:pt x="14218" y="5526"/>
                    <a:pt x="14218" y="5485"/>
                    <a:pt x="14208" y="5464"/>
                  </a:cubicBezTo>
                  <a:lnTo>
                    <a:pt x="14208" y="5321"/>
                  </a:lnTo>
                  <a:cubicBezTo>
                    <a:pt x="14198" y="5269"/>
                    <a:pt x="14198" y="5218"/>
                    <a:pt x="14198" y="5166"/>
                  </a:cubicBezTo>
                  <a:close/>
                  <a:moveTo>
                    <a:pt x="8447" y="2430"/>
                  </a:moveTo>
                  <a:lnTo>
                    <a:pt x="9144" y="2399"/>
                  </a:lnTo>
                  <a:lnTo>
                    <a:pt x="9339" y="2194"/>
                  </a:lnTo>
                  <a:cubicBezTo>
                    <a:pt x="9349" y="2173"/>
                    <a:pt x="9360" y="2164"/>
                    <a:pt x="9380" y="2164"/>
                  </a:cubicBezTo>
                  <a:lnTo>
                    <a:pt x="9831" y="2041"/>
                  </a:lnTo>
                  <a:cubicBezTo>
                    <a:pt x="9872" y="2030"/>
                    <a:pt x="9913" y="2050"/>
                    <a:pt x="9934" y="2091"/>
                  </a:cubicBezTo>
                  <a:cubicBezTo>
                    <a:pt x="9954" y="2112"/>
                    <a:pt x="9975" y="2143"/>
                    <a:pt x="9995" y="2164"/>
                  </a:cubicBezTo>
                  <a:cubicBezTo>
                    <a:pt x="10026" y="2194"/>
                    <a:pt x="10149" y="2225"/>
                    <a:pt x="10231" y="2246"/>
                  </a:cubicBezTo>
                  <a:lnTo>
                    <a:pt x="10364" y="2123"/>
                  </a:lnTo>
                  <a:cubicBezTo>
                    <a:pt x="10385" y="2102"/>
                    <a:pt x="10415" y="2091"/>
                    <a:pt x="10446" y="2102"/>
                  </a:cubicBezTo>
                  <a:cubicBezTo>
                    <a:pt x="10508" y="2112"/>
                    <a:pt x="10579" y="2123"/>
                    <a:pt x="10641" y="2123"/>
                  </a:cubicBezTo>
                  <a:cubicBezTo>
                    <a:pt x="10692" y="2123"/>
                    <a:pt x="10743" y="2071"/>
                    <a:pt x="10774" y="2030"/>
                  </a:cubicBezTo>
                  <a:lnTo>
                    <a:pt x="10969" y="1189"/>
                  </a:lnTo>
                  <a:cubicBezTo>
                    <a:pt x="10979" y="1169"/>
                    <a:pt x="10979" y="1159"/>
                    <a:pt x="11000" y="1148"/>
                  </a:cubicBezTo>
                  <a:lnTo>
                    <a:pt x="11420" y="697"/>
                  </a:lnTo>
                  <a:lnTo>
                    <a:pt x="11502" y="82"/>
                  </a:lnTo>
                  <a:cubicBezTo>
                    <a:pt x="11512" y="31"/>
                    <a:pt x="11553" y="0"/>
                    <a:pt x="11594" y="0"/>
                  </a:cubicBezTo>
                  <a:lnTo>
                    <a:pt x="12383" y="0"/>
                  </a:lnTo>
                  <a:cubicBezTo>
                    <a:pt x="12404" y="0"/>
                    <a:pt x="12424" y="11"/>
                    <a:pt x="12445" y="21"/>
                  </a:cubicBezTo>
                  <a:lnTo>
                    <a:pt x="12681" y="267"/>
                  </a:lnTo>
                  <a:lnTo>
                    <a:pt x="12875" y="400"/>
                  </a:lnTo>
                  <a:cubicBezTo>
                    <a:pt x="12896" y="410"/>
                    <a:pt x="12906" y="431"/>
                    <a:pt x="12906" y="451"/>
                  </a:cubicBezTo>
                  <a:lnTo>
                    <a:pt x="12937" y="585"/>
                  </a:lnTo>
                  <a:cubicBezTo>
                    <a:pt x="12947" y="605"/>
                    <a:pt x="12937" y="626"/>
                    <a:pt x="12927" y="646"/>
                  </a:cubicBezTo>
                  <a:cubicBezTo>
                    <a:pt x="12916" y="677"/>
                    <a:pt x="12896" y="687"/>
                    <a:pt x="12865" y="687"/>
                  </a:cubicBezTo>
                  <a:lnTo>
                    <a:pt x="12609" y="738"/>
                  </a:lnTo>
                  <a:lnTo>
                    <a:pt x="12650" y="779"/>
                  </a:lnTo>
                  <a:cubicBezTo>
                    <a:pt x="12670" y="790"/>
                    <a:pt x="12681" y="811"/>
                    <a:pt x="12681" y="831"/>
                  </a:cubicBezTo>
                  <a:lnTo>
                    <a:pt x="12691" y="975"/>
                  </a:lnTo>
                  <a:lnTo>
                    <a:pt x="13009" y="1435"/>
                  </a:lnTo>
                  <a:cubicBezTo>
                    <a:pt x="13029" y="1456"/>
                    <a:pt x="13029" y="1476"/>
                    <a:pt x="13029" y="1497"/>
                  </a:cubicBezTo>
                  <a:lnTo>
                    <a:pt x="12988" y="1804"/>
                  </a:lnTo>
                  <a:lnTo>
                    <a:pt x="13603" y="2389"/>
                  </a:lnTo>
                  <a:cubicBezTo>
                    <a:pt x="13624" y="2410"/>
                    <a:pt x="13634" y="2430"/>
                    <a:pt x="13624" y="2460"/>
                  </a:cubicBezTo>
                  <a:lnTo>
                    <a:pt x="13603" y="2645"/>
                  </a:lnTo>
                  <a:cubicBezTo>
                    <a:pt x="13593" y="2686"/>
                    <a:pt x="13552" y="2727"/>
                    <a:pt x="13501" y="2717"/>
                  </a:cubicBezTo>
                  <a:lnTo>
                    <a:pt x="13029" y="2665"/>
                  </a:lnTo>
                  <a:lnTo>
                    <a:pt x="12722" y="3066"/>
                  </a:lnTo>
                  <a:lnTo>
                    <a:pt x="12722" y="3496"/>
                  </a:lnTo>
                  <a:cubicBezTo>
                    <a:pt x="12722" y="3506"/>
                    <a:pt x="12722" y="3517"/>
                    <a:pt x="12711" y="3537"/>
                  </a:cubicBezTo>
                  <a:lnTo>
                    <a:pt x="12445" y="4152"/>
                  </a:lnTo>
                  <a:cubicBezTo>
                    <a:pt x="12435" y="4162"/>
                    <a:pt x="12435" y="4173"/>
                    <a:pt x="12424" y="4182"/>
                  </a:cubicBezTo>
                  <a:lnTo>
                    <a:pt x="12076" y="4521"/>
                  </a:lnTo>
                  <a:lnTo>
                    <a:pt x="12137" y="4972"/>
                  </a:lnTo>
                  <a:cubicBezTo>
                    <a:pt x="12137" y="4993"/>
                    <a:pt x="12137" y="5002"/>
                    <a:pt x="12127" y="5023"/>
                  </a:cubicBezTo>
                  <a:lnTo>
                    <a:pt x="11799" y="5731"/>
                  </a:lnTo>
                  <a:cubicBezTo>
                    <a:pt x="11799" y="5741"/>
                    <a:pt x="11789" y="5751"/>
                    <a:pt x="11768" y="5761"/>
                  </a:cubicBezTo>
                  <a:lnTo>
                    <a:pt x="11307" y="6089"/>
                  </a:lnTo>
                  <a:cubicBezTo>
                    <a:pt x="11287" y="6100"/>
                    <a:pt x="11276" y="6110"/>
                    <a:pt x="11256" y="6110"/>
                  </a:cubicBezTo>
                  <a:lnTo>
                    <a:pt x="10979" y="6110"/>
                  </a:lnTo>
                  <a:cubicBezTo>
                    <a:pt x="10938" y="6110"/>
                    <a:pt x="10897" y="6079"/>
                    <a:pt x="10897" y="6038"/>
                  </a:cubicBezTo>
                  <a:lnTo>
                    <a:pt x="10856" y="5854"/>
                  </a:lnTo>
                  <a:lnTo>
                    <a:pt x="10774" y="5700"/>
                  </a:lnTo>
                  <a:lnTo>
                    <a:pt x="10385" y="5679"/>
                  </a:lnTo>
                  <a:cubicBezTo>
                    <a:pt x="10354" y="5679"/>
                    <a:pt x="10323" y="5659"/>
                    <a:pt x="10313" y="5638"/>
                  </a:cubicBezTo>
                  <a:lnTo>
                    <a:pt x="10251" y="5546"/>
                  </a:lnTo>
                  <a:lnTo>
                    <a:pt x="9954" y="5433"/>
                  </a:lnTo>
                  <a:lnTo>
                    <a:pt x="9923" y="5526"/>
                  </a:lnTo>
                  <a:cubicBezTo>
                    <a:pt x="9913" y="5556"/>
                    <a:pt x="9893" y="5577"/>
                    <a:pt x="9862" y="5587"/>
                  </a:cubicBezTo>
                  <a:lnTo>
                    <a:pt x="9237" y="5720"/>
                  </a:lnTo>
                  <a:cubicBezTo>
                    <a:pt x="9206" y="5731"/>
                    <a:pt x="9185" y="5720"/>
                    <a:pt x="9165" y="5710"/>
                  </a:cubicBezTo>
                  <a:cubicBezTo>
                    <a:pt x="9144" y="5690"/>
                    <a:pt x="9134" y="5669"/>
                    <a:pt x="9124" y="5649"/>
                  </a:cubicBezTo>
                  <a:lnTo>
                    <a:pt x="9083" y="5351"/>
                  </a:lnTo>
                  <a:lnTo>
                    <a:pt x="8396" y="5351"/>
                  </a:lnTo>
                  <a:cubicBezTo>
                    <a:pt x="8365" y="5351"/>
                    <a:pt x="8335" y="5330"/>
                    <a:pt x="8314" y="5300"/>
                  </a:cubicBezTo>
                  <a:lnTo>
                    <a:pt x="8109" y="4859"/>
                  </a:lnTo>
                  <a:lnTo>
                    <a:pt x="8109" y="4838"/>
                  </a:lnTo>
                  <a:lnTo>
                    <a:pt x="7976" y="3895"/>
                  </a:lnTo>
                  <a:lnTo>
                    <a:pt x="7597" y="3567"/>
                  </a:lnTo>
                  <a:cubicBezTo>
                    <a:pt x="7576" y="3558"/>
                    <a:pt x="7566" y="3526"/>
                    <a:pt x="7566" y="3496"/>
                  </a:cubicBezTo>
                  <a:lnTo>
                    <a:pt x="7576" y="3321"/>
                  </a:lnTo>
                  <a:lnTo>
                    <a:pt x="7340" y="2471"/>
                  </a:lnTo>
                  <a:cubicBezTo>
                    <a:pt x="7330" y="2451"/>
                    <a:pt x="7340" y="2419"/>
                    <a:pt x="7361" y="2399"/>
                  </a:cubicBezTo>
                  <a:cubicBezTo>
                    <a:pt x="7361" y="2389"/>
                    <a:pt x="7361" y="2389"/>
                    <a:pt x="7371" y="2378"/>
                  </a:cubicBezTo>
                  <a:cubicBezTo>
                    <a:pt x="7371" y="2378"/>
                    <a:pt x="7381" y="2369"/>
                    <a:pt x="7381" y="2358"/>
                  </a:cubicBezTo>
                  <a:cubicBezTo>
                    <a:pt x="7402" y="2328"/>
                    <a:pt x="7422" y="2287"/>
                    <a:pt x="7443" y="2255"/>
                  </a:cubicBezTo>
                  <a:cubicBezTo>
                    <a:pt x="7545" y="2082"/>
                    <a:pt x="7638" y="1897"/>
                    <a:pt x="7740" y="1722"/>
                  </a:cubicBezTo>
                  <a:cubicBezTo>
                    <a:pt x="7750" y="1692"/>
                    <a:pt x="7781" y="1672"/>
                    <a:pt x="7812" y="1672"/>
                  </a:cubicBezTo>
                  <a:cubicBezTo>
                    <a:pt x="7843" y="1672"/>
                    <a:pt x="7873" y="1681"/>
                    <a:pt x="7894" y="1713"/>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042;p57">
              <a:extLst>
                <a:ext uri="{FF2B5EF4-FFF2-40B4-BE49-F238E27FC236}">
                  <a16:creationId xmlns:a16="http://schemas.microsoft.com/office/drawing/2014/main" id="{9165D6E4-D2AD-EFAC-6E71-DC5FD87AB1F7}"/>
                </a:ext>
              </a:extLst>
            </p:cNvPr>
            <p:cNvSpPr/>
            <p:nvPr/>
          </p:nvSpPr>
          <p:spPr>
            <a:xfrm>
              <a:off x="2638481" y="1349709"/>
              <a:ext cx="3879959" cy="1751937"/>
            </a:xfrm>
            <a:custGeom>
              <a:avLst/>
              <a:gdLst/>
              <a:ahLst/>
              <a:cxnLst/>
              <a:rect l="l" t="t" r="r" b="b"/>
              <a:pathLst>
                <a:path w="24612" h="11113" extrusionOk="0">
                  <a:moveTo>
                    <a:pt x="11143" y="10087"/>
                  </a:moveTo>
                  <a:cubicBezTo>
                    <a:pt x="11071" y="10036"/>
                    <a:pt x="11030" y="9954"/>
                    <a:pt x="11020" y="9851"/>
                  </a:cubicBezTo>
                  <a:lnTo>
                    <a:pt x="11020" y="9841"/>
                  </a:lnTo>
                  <a:cubicBezTo>
                    <a:pt x="10979" y="9831"/>
                    <a:pt x="10938" y="9831"/>
                    <a:pt x="10897" y="9821"/>
                  </a:cubicBezTo>
                  <a:lnTo>
                    <a:pt x="10466" y="9841"/>
                  </a:lnTo>
                  <a:cubicBezTo>
                    <a:pt x="10343" y="9851"/>
                    <a:pt x="10230" y="9790"/>
                    <a:pt x="10169" y="9677"/>
                  </a:cubicBezTo>
                  <a:lnTo>
                    <a:pt x="9995" y="9339"/>
                  </a:lnTo>
                  <a:lnTo>
                    <a:pt x="9841" y="9318"/>
                  </a:lnTo>
                  <a:cubicBezTo>
                    <a:pt x="9779" y="9308"/>
                    <a:pt x="9718" y="9288"/>
                    <a:pt x="9667" y="9236"/>
                  </a:cubicBezTo>
                  <a:lnTo>
                    <a:pt x="9533" y="9113"/>
                  </a:lnTo>
                  <a:lnTo>
                    <a:pt x="9359" y="9113"/>
                  </a:lnTo>
                  <a:cubicBezTo>
                    <a:pt x="9267" y="9124"/>
                    <a:pt x="9175" y="9083"/>
                    <a:pt x="9113" y="9011"/>
                  </a:cubicBezTo>
                  <a:lnTo>
                    <a:pt x="8990" y="9226"/>
                  </a:lnTo>
                  <a:cubicBezTo>
                    <a:pt x="8918" y="9329"/>
                    <a:pt x="8806" y="9390"/>
                    <a:pt x="8683" y="9370"/>
                  </a:cubicBezTo>
                  <a:lnTo>
                    <a:pt x="8437" y="9349"/>
                  </a:lnTo>
                  <a:cubicBezTo>
                    <a:pt x="8365" y="9339"/>
                    <a:pt x="8303" y="9318"/>
                    <a:pt x="8252" y="9277"/>
                  </a:cubicBezTo>
                  <a:lnTo>
                    <a:pt x="8232" y="9247"/>
                  </a:lnTo>
                  <a:lnTo>
                    <a:pt x="7822" y="9226"/>
                  </a:lnTo>
                  <a:cubicBezTo>
                    <a:pt x="7699" y="9226"/>
                    <a:pt x="7596" y="9154"/>
                    <a:pt x="7545" y="9042"/>
                  </a:cubicBezTo>
                  <a:cubicBezTo>
                    <a:pt x="7535" y="9011"/>
                    <a:pt x="7504" y="8970"/>
                    <a:pt x="7483" y="8939"/>
                  </a:cubicBezTo>
                  <a:cubicBezTo>
                    <a:pt x="7453" y="8908"/>
                    <a:pt x="7401" y="8847"/>
                    <a:pt x="7360" y="8826"/>
                  </a:cubicBezTo>
                  <a:cubicBezTo>
                    <a:pt x="7309" y="8826"/>
                    <a:pt x="7268" y="8816"/>
                    <a:pt x="7217" y="8806"/>
                  </a:cubicBezTo>
                  <a:cubicBezTo>
                    <a:pt x="7166" y="8796"/>
                    <a:pt x="7114" y="8796"/>
                    <a:pt x="7063" y="8785"/>
                  </a:cubicBezTo>
                  <a:lnTo>
                    <a:pt x="7053" y="8785"/>
                  </a:lnTo>
                  <a:lnTo>
                    <a:pt x="6284" y="8632"/>
                  </a:lnTo>
                  <a:lnTo>
                    <a:pt x="6223" y="8755"/>
                  </a:lnTo>
                  <a:lnTo>
                    <a:pt x="6530" y="8888"/>
                  </a:lnTo>
                  <a:cubicBezTo>
                    <a:pt x="6612" y="8929"/>
                    <a:pt x="6674" y="9001"/>
                    <a:pt x="6694" y="9083"/>
                  </a:cubicBezTo>
                  <a:cubicBezTo>
                    <a:pt x="6704" y="9113"/>
                    <a:pt x="6715" y="9154"/>
                    <a:pt x="6704" y="9175"/>
                  </a:cubicBezTo>
                  <a:lnTo>
                    <a:pt x="7647" y="9503"/>
                  </a:lnTo>
                  <a:lnTo>
                    <a:pt x="7996" y="9400"/>
                  </a:lnTo>
                  <a:cubicBezTo>
                    <a:pt x="8047" y="9390"/>
                    <a:pt x="8088" y="9390"/>
                    <a:pt x="8129" y="9400"/>
                  </a:cubicBezTo>
                  <a:lnTo>
                    <a:pt x="8631" y="9482"/>
                  </a:lnTo>
                  <a:cubicBezTo>
                    <a:pt x="8683" y="9482"/>
                    <a:pt x="8724" y="9503"/>
                    <a:pt x="8765" y="9534"/>
                  </a:cubicBezTo>
                  <a:lnTo>
                    <a:pt x="9123" y="9780"/>
                  </a:lnTo>
                  <a:cubicBezTo>
                    <a:pt x="9277" y="9810"/>
                    <a:pt x="9421" y="9831"/>
                    <a:pt x="9574" y="9851"/>
                  </a:cubicBezTo>
                  <a:cubicBezTo>
                    <a:pt x="9677" y="9862"/>
                    <a:pt x="9790" y="9882"/>
                    <a:pt x="9892" y="9892"/>
                  </a:cubicBezTo>
                  <a:cubicBezTo>
                    <a:pt x="9933" y="9892"/>
                    <a:pt x="9964" y="9903"/>
                    <a:pt x="10005" y="9903"/>
                  </a:cubicBezTo>
                  <a:lnTo>
                    <a:pt x="10036" y="9903"/>
                  </a:lnTo>
                  <a:cubicBezTo>
                    <a:pt x="10087" y="9903"/>
                    <a:pt x="10138" y="9913"/>
                    <a:pt x="10189" y="9913"/>
                  </a:cubicBezTo>
                  <a:cubicBezTo>
                    <a:pt x="10261" y="9913"/>
                    <a:pt x="10333" y="9923"/>
                    <a:pt x="10405" y="9933"/>
                  </a:cubicBezTo>
                  <a:cubicBezTo>
                    <a:pt x="10517" y="9944"/>
                    <a:pt x="10620" y="9954"/>
                    <a:pt x="10733" y="9964"/>
                  </a:cubicBezTo>
                  <a:cubicBezTo>
                    <a:pt x="10763" y="9964"/>
                    <a:pt x="10784" y="9974"/>
                    <a:pt x="10804" y="9974"/>
                  </a:cubicBezTo>
                  <a:lnTo>
                    <a:pt x="11143" y="10097"/>
                  </a:lnTo>
                  <a:close/>
                  <a:moveTo>
                    <a:pt x="12465" y="10374"/>
                  </a:moveTo>
                  <a:lnTo>
                    <a:pt x="12496" y="10384"/>
                  </a:lnTo>
                  <a:lnTo>
                    <a:pt x="12619" y="10374"/>
                  </a:lnTo>
                  <a:lnTo>
                    <a:pt x="12588" y="10343"/>
                  </a:lnTo>
                  <a:lnTo>
                    <a:pt x="12547" y="10343"/>
                  </a:lnTo>
                  <a:cubicBezTo>
                    <a:pt x="12526" y="10354"/>
                    <a:pt x="12496" y="10364"/>
                    <a:pt x="12465" y="10374"/>
                  </a:cubicBezTo>
                  <a:close/>
                  <a:moveTo>
                    <a:pt x="3168" y="5115"/>
                  </a:moveTo>
                  <a:cubicBezTo>
                    <a:pt x="3435" y="5393"/>
                    <a:pt x="3711" y="5669"/>
                    <a:pt x="3977" y="5946"/>
                  </a:cubicBezTo>
                  <a:cubicBezTo>
                    <a:pt x="4152" y="6120"/>
                    <a:pt x="4326" y="6295"/>
                    <a:pt x="4510" y="6469"/>
                  </a:cubicBezTo>
                  <a:cubicBezTo>
                    <a:pt x="4572" y="6530"/>
                    <a:pt x="4633" y="6602"/>
                    <a:pt x="4706" y="6664"/>
                  </a:cubicBezTo>
                  <a:cubicBezTo>
                    <a:pt x="4736" y="6694"/>
                    <a:pt x="4767" y="6725"/>
                    <a:pt x="4808" y="6756"/>
                  </a:cubicBezTo>
                  <a:cubicBezTo>
                    <a:pt x="4890" y="6817"/>
                    <a:pt x="4972" y="6889"/>
                    <a:pt x="5043" y="6971"/>
                  </a:cubicBezTo>
                  <a:lnTo>
                    <a:pt x="5054" y="6981"/>
                  </a:lnTo>
                  <a:lnTo>
                    <a:pt x="5371" y="6951"/>
                  </a:lnTo>
                  <a:lnTo>
                    <a:pt x="5474" y="5772"/>
                  </a:lnTo>
                  <a:cubicBezTo>
                    <a:pt x="5474" y="5751"/>
                    <a:pt x="5474" y="5731"/>
                    <a:pt x="5485" y="5710"/>
                  </a:cubicBezTo>
                  <a:lnTo>
                    <a:pt x="5515" y="5598"/>
                  </a:lnTo>
                  <a:lnTo>
                    <a:pt x="5351" y="5362"/>
                  </a:lnTo>
                  <a:lnTo>
                    <a:pt x="5207" y="5362"/>
                  </a:lnTo>
                  <a:cubicBezTo>
                    <a:pt x="5064" y="5362"/>
                    <a:pt x="4941" y="5270"/>
                    <a:pt x="4900" y="5126"/>
                  </a:cubicBezTo>
                  <a:lnTo>
                    <a:pt x="4890" y="5074"/>
                  </a:lnTo>
                  <a:lnTo>
                    <a:pt x="4879" y="5074"/>
                  </a:lnTo>
                  <a:cubicBezTo>
                    <a:pt x="4797" y="5024"/>
                    <a:pt x="4747" y="4951"/>
                    <a:pt x="4726" y="4860"/>
                  </a:cubicBezTo>
                  <a:lnTo>
                    <a:pt x="4665" y="4562"/>
                  </a:lnTo>
                  <a:lnTo>
                    <a:pt x="4551" y="4562"/>
                  </a:lnTo>
                  <a:cubicBezTo>
                    <a:pt x="4449" y="4562"/>
                    <a:pt x="4367" y="4532"/>
                    <a:pt x="4305" y="4459"/>
                  </a:cubicBezTo>
                  <a:lnTo>
                    <a:pt x="4152" y="4286"/>
                  </a:lnTo>
                  <a:cubicBezTo>
                    <a:pt x="4050" y="4163"/>
                    <a:pt x="4039" y="3999"/>
                    <a:pt x="4141" y="3876"/>
                  </a:cubicBezTo>
                  <a:lnTo>
                    <a:pt x="4152" y="3865"/>
                  </a:lnTo>
                  <a:cubicBezTo>
                    <a:pt x="4121" y="3773"/>
                    <a:pt x="4132" y="3680"/>
                    <a:pt x="4182" y="3598"/>
                  </a:cubicBezTo>
                  <a:lnTo>
                    <a:pt x="4111" y="3496"/>
                  </a:lnTo>
                  <a:lnTo>
                    <a:pt x="3834" y="3199"/>
                  </a:lnTo>
                  <a:lnTo>
                    <a:pt x="3496" y="3056"/>
                  </a:lnTo>
                  <a:cubicBezTo>
                    <a:pt x="3465" y="3045"/>
                    <a:pt x="3444" y="3035"/>
                    <a:pt x="3424" y="3024"/>
                  </a:cubicBezTo>
                  <a:lnTo>
                    <a:pt x="3096" y="2769"/>
                  </a:lnTo>
                  <a:lnTo>
                    <a:pt x="2963" y="2676"/>
                  </a:lnTo>
                  <a:cubicBezTo>
                    <a:pt x="2932" y="2655"/>
                    <a:pt x="2911" y="2635"/>
                    <a:pt x="2891" y="2605"/>
                  </a:cubicBezTo>
                  <a:lnTo>
                    <a:pt x="2829" y="2532"/>
                  </a:lnTo>
                  <a:lnTo>
                    <a:pt x="2809" y="2512"/>
                  </a:lnTo>
                  <a:cubicBezTo>
                    <a:pt x="2686" y="2543"/>
                    <a:pt x="2563" y="2512"/>
                    <a:pt x="2492" y="2409"/>
                  </a:cubicBezTo>
                  <a:lnTo>
                    <a:pt x="1918" y="1733"/>
                  </a:lnTo>
                  <a:lnTo>
                    <a:pt x="1610" y="1589"/>
                  </a:lnTo>
                  <a:cubicBezTo>
                    <a:pt x="1558" y="1569"/>
                    <a:pt x="1508" y="1539"/>
                    <a:pt x="1476" y="1487"/>
                  </a:cubicBezTo>
                  <a:lnTo>
                    <a:pt x="1087" y="924"/>
                  </a:lnTo>
                  <a:cubicBezTo>
                    <a:pt x="1066" y="892"/>
                    <a:pt x="1057" y="872"/>
                    <a:pt x="1046" y="842"/>
                  </a:cubicBezTo>
                  <a:lnTo>
                    <a:pt x="1016" y="728"/>
                  </a:lnTo>
                  <a:lnTo>
                    <a:pt x="954" y="678"/>
                  </a:lnTo>
                  <a:lnTo>
                    <a:pt x="339" y="667"/>
                  </a:lnTo>
                  <a:cubicBezTo>
                    <a:pt x="246" y="667"/>
                    <a:pt x="175" y="626"/>
                    <a:pt x="113" y="564"/>
                  </a:cubicBezTo>
                  <a:cubicBezTo>
                    <a:pt x="72" y="564"/>
                    <a:pt x="41" y="554"/>
                    <a:pt x="0" y="544"/>
                  </a:cubicBezTo>
                  <a:lnTo>
                    <a:pt x="554" y="1138"/>
                  </a:lnTo>
                  <a:lnTo>
                    <a:pt x="595" y="1138"/>
                  </a:lnTo>
                  <a:cubicBezTo>
                    <a:pt x="718" y="1138"/>
                    <a:pt x="820" y="1211"/>
                    <a:pt x="872" y="1323"/>
                  </a:cubicBezTo>
                  <a:lnTo>
                    <a:pt x="1036" y="1682"/>
                  </a:lnTo>
                  <a:cubicBezTo>
                    <a:pt x="1169" y="1703"/>
                    <a:pt x="1271" y="1815"/>
                    <a:pt x="1292" y="1949"/>
                  </a:cubicBezTo>
                  <a:lnTo>
                    <a:pt x="1303" y="2020"/>
                  </a:lnTo>
                  <a:lnTo>
                    <a:pt x="1836" y="2348"/>
                  </a:lnTo>
                  <a:cubicBezTo>
                    <a:pt x="1907" y="2400"/>
                    <a:pt x="1959" y="2461"/>
                    <a:pt x="1979" y="2553"/>
                  </a:cubicBezTo>
                  <a:lnTo>
                    <a:pt x="2132" y="3261"/>
                  </a:lnTo>
                  <a:lnTo>
                    <a:pt x="2307" y="3434"/>
                  </a:lnTo>
                  <a:cubicBezTo>
                    <a:pt x="2358" y="3486"/>
                    <a:pt x="2399" y="3527"/>
                    <a:pt x="2440" y="3578"/>
                  </a:cubicBezTo>
                  <a:cubicBezTo>
                    <a:pt x="2481" y="3609"/>
                    <a:pt x="2512" y="3650"/>
                    <a:pt x="2542" y="3701"/>
                  </a:cubicBezTo>
                  <a:cubicBezTo>
                    <a:pt x="2553" y="3712"/>
                    <a:pt x="2553" y="3721"/>
                    <a:pt x="2563" y="3742"/>
                  </a:cubicBezTo>
                  <a:cubicBezTo>
                    <a:pt x="2574" y="3762"/>
                    <a:pt x="2583" y="3773"/>
                    <a:pt x="2583" y="3794"/>
                  </a:cubicBezTo>
                  <a:lnTo>
                    <a:pt x="2645" y="3917"/>
                  </a:lnTo>
                  <a:lnTo>
                    <a:pt x="2829" y="4286"/>
                  </a:lnTo>
                  <a:lnTo>
                    <a:pt x="2984" y="4623"/>
                  </a:lnTo>
                  <a:cubicBezTo>
                    <a:pt x="3004" y="4675"/>
                    <a:pt x="3014" y="4716"/>
                    <a:pt x="3034" y="4767"/>
                  </a:cubicBezTo>
                  <a:cubicBezTo>
                    <a:pt x="3055" y="4798"/>
                    <a:pt x="3066" y="4839"/>
                    <a:pt x="3075" y="4880"/>
                  </a:cubicBezTo>
                  <a:cubicBezTo>
                    <a:pt x="3096" y="4951"/>
                    <a:pt x="3127" y="5044"/>
                    <a:pt x="3168" y="5115"/>
                  </a:cubicBezTo>
                  <a:close/>
                  <a:moveTo>
                    <a:pt x="16862" y="10415"/>
                  </a:moveTo>
                  <a:cubicBezTo>
                    <a:pt x="16821" y="10425"/>
                    <a:pt x="16770" y="10436"/>
                    <a:pt x="16729" y="10436"/>
                  </a:cubicBezTo>
                  <a:cubicBezTo>
                    <a:pt x="16657" y="10456"/>
                    <a:pt x="16606" y="10497"/>
                    <a:pt x="16565" y="10548"/>
                  </a:cubicBezTo>
                  <a:close/>
                  <a:moveTo>
                    <a:pt x="16360" y="10846"/>
                  </a:moveTo>
                  <a:cubicBezTo>
                    <a:pt x="16329" y="10866"/>
                    <a:pt x="16309" y="10887"/>
                    <a:pt x="16278" y="10907"/>
                  </a:cubicBezTo>
                  <a:cubicBezTo>
                    <a:pt x="16247" y="10917"/>
                    <a:pt x="16206" y="10928"/>
                    <a:pt x="16175" y="10948"/>
                  </a:cubicBezTo>
                  <a:cubicBezTo>
                    <a:pt x="16124" y="10958"/>
                    <a:pt x="16073" y="10979"/>
                    <a:pt x="16022" y="10989"/>
                  </a:cubicBezTo>
                  <a:cubicBezTo>
                    <a:pt x="15991" y="10999"/>
                    <a:pt x="15970" y="11010"/>
                    <a:pt x="15940" y="11020"/>
                  </a:cubicBezTo>
                  <a:lnTo>
                    <a:pt x="15940" y="11112"/>
                  </a:lnTo>
                  <a:lnTo>
                    <a:pt x="16350" y="10876"/>
                  </a:lnTo>
                  <a:close/>
                  <a:moveTo>
                    <a:pt x="19353" y="6120"/>
                  </a:moveTo>
                  <a:cubicBezTo>
                    <a:pt x="19364" y="6141"/>
                    <a:pt x="19384" y="6151"/>
                    <a:pt x="19405" y="6172"/>
                  </a:cubicBezTo>
                  <a:cubicBezTo>
                    <a:pt x="19405" y="6172"/>
                    <a:pt x="19414" y="6172"/>
                    <a:pt x="19414" y="6182"/>
                  </a:cubicBezTo>
                  <a:lnTo>
                    <a:pt x="19425" y="6172"/>
                  </a:lnTo>
                  <a:lnTo>
                    <a:pt x="19373" y="6110"/>
                  </a:lnTo>
                  <a:cubicBezTo>
                    <a:pt x="19364" y="6110"/>
                    <a:pt x="19364" y="6110"/>
                    <a:pt x="19353" y="6120"/>
                  </a:cubicBezTo>
                  <a:close/>
                  <a:moveTo>
                    <a:pt x="20644" y="5106"/>
                  </a:moveTo>
                  <a:cubicBezTo>
                    <a:pt x="20573" y="5156"/>
                    <a:pt x="20491" y="5167"/>
                    <a:pt x="20398" y="5147"/>
                  </a:cubicBezTo>
                  <a:cubicBezTo>
                    <a:pt x="20398" y="5147"/>
                    <a:pt x="20389" y="5136"/>
                    <a:pt x="20378" y="5136"/>
                  </a:cubicBezTo>
                  <a:cubicBezTo>
                    <a:pt x="20357" y="5136"/>
                    <a:pt x="20337" y="5126"/>
                    <a:pt x="20327" y="5126"/>
                  </a:cubicBezTo>
                  <a:cubicBezTo>
                    <a:pt x="20307" y="5126"/>
                    <a:pt x="20296" y="5136"/>
                    <a:pt x="20286" y="5147"/>
                  </a:cubicBezTo>
                  <a:cubicBezTo>
                    <a:pt x="20245" y="5167"/>
                    <a:pt x="20214" y="5188"/>
                    <a:pt x="20173" y="5208"/>
                  </a:cubicBezTo>
                  <a:cubicBezTo>
                    <a:pt x="20152" y="5229"/>
                    <a:pt x="20122" y="5238"/>
                    <a:pt x="20091" y="5249"/>
                  </a:cubicBezTo>
                  <a:lnTo>
                    <a:pt x="20184" y="5372"/>
                  </a:lnTo>
                  <a:cubicBezTo>
                    <a:pt x="20214" y="5403"/>
                    <a:pt x="20234" y="5444"/>
                    <a:pt x="20245" y="5485"/>
                  </a:cubicBezTo>
                  <a:cubicBezTo>
                    <a:pt x="20296" y="5413"/>
                    <a:pt x="20378" y="5372"/>
                    <a:pt x="20480" y="5362"/>
                  </a:cubicBezTo>
                  <a:cubicBezTo>
                    <a:pt x="20614" y="5362"/>
                    <a:pt x="20737" y="5434"/>
                    <a:pt x="20788" y="5557"/>
                  </a:cubicBezTo>
                  <a:lnTo>
                    <a:pt x="20808" y="5608"/>
                  </a:lnTo>
                  <a:lnTo>
                    <a:pt x="20952" y="5700"/>
                  </a:lnTo>
                  <a:cubicBezTo>
                    <a:pt x="20993" y="5700"/>
                    <a:pt x="21045" y="5710"/>
                    <a:pt x="21086" y="5710"/>
                  </a:cubicBezTo>
                  <a:cubicBezTo>
                    <a:pt x="21136" y="5721"/>
                    <a:pt x="21188" y="5731"/>
                    <a:pt x="21239" y="5751"/>
                  </a:cubicBezTo>
                  <a:cubicBezTo>
                    <a:pt x="21270" y="5772"/>
                    <a:pt x="21311" y="5792"/>
                    <a:pt x="21332" y="5823"/>
                  </a:cubicBezTo>
                  <a:cubicBezTo>
                    <a:pt x="21393" y="5885"/>
                    <a:pt x="21546" y="6038"/>
                    <a:pt x="21628" y="6059"/>
                  </a:cubicBezTo>
                  <a:cubicBezTo>
                    <a:pt x="21833" y="6110"/>
                    <a:pt x="22049" y="6172"/>
                    <a:pt x="22254" y="6233"/>
                  </a:cubicBezTo>
                  <a:lnTo>
                    <a:pt x="22654" y="6356"/>
                  </a:lnTo>
                  <a:lnTo>
                    <a:pt x="22808" y="6418"/>
                  </a:lnTo>
                  <a:cubicBezTo>
                    <a:pt x="22859" y="6428"/>
                    <a:pt x="22900" y="6448"/>
                    <a:pt x="22941" y="6479"/>
                  </a:cubicBezTo>
                  <a:lnTo>
                    <a:pt x="23064" y="6571"/>
                  </a:lnTo>
                  <a:cubicBezTo>
                    <a:pt x="23146" y="6633"/>
                    <a:pt x="23218" y="6694"/>
                    <a:pt x="23300" y="6756"/>
                  </a:cubicBezTo>
                  <a:cubicBezTo>
                    <a:pt x="23361" y="6807"/>
                    <a:pt x="23423" y="6858"/>
                    <a:pt x="23484" y="6920"/>
                  </a:cubicBezTo>
                  <a:cubicBezTo>
                    <a:pt x="23556" y="7002"/>
                    <a:pt x="23628" y="7104"/>
                    <a:pt x="23638" y="7207"/>
                  </a:cubicBezTo>
                  <a:lnTo>
                    <a:pt x="23669" y="7330"/>
                  </a:lnTo>
                  <a:cubicBezTo>
                    <a:pt x="23689" y="7402"/>
                    <a:pt x="23720" y="7473"/>
                    <a:pt x="23740" y="7545"/>
                  </a:cubicBezTo>
                  <a:cubicBezTo>
                    <a:pt x="23761" y="7627"/>
                    <a:pt x="23792" y="7709"/>
                    <a:pt x="23812" y="7781"/>
                  </a:cubicBezTo>
                  <a:cubicBezTo>
                    <a:pt x="23822" y="7812"/>
                    <a:pt x="23833" y="7842"/>
                    <a:pt x="23843" y="7883"/>
                  </a:cubicBezTo>
                  <a:cubicBezTo>
                    <a:pt x="23843" y="7904"/>
                    <a:pt x="23853" y="7924"/>
                    <a:pt x="23853" y="7955"/>
                  </a:cubicBezTo>
                  <a:cubicBezTo>
                    <a:pt x="23863" y="7965"/>
                    <a:pt x="23863" y="7965"/>
                    <a:pt x="23863" y="7976"/>
                  </a:cubicBezTo>
                  <a:cubicBezTo>
                    <a:pt x="23863" y="7996"/>
                    <a:pt x="23874" y="8027"/>
                    <a:pt x="23874" y="8047"/>
                  </a:cubicBezTo>
                  <a:cubicBezTo>
                    <a:pt x="23884" y="8068"/>
                    <a:pt x="23884" y="8099"/>
                    <a:pt x="23894" y="8119"/>
                  </a:cubicBezTo>
                  <a:cubicBezTo>
                    <a:pt x="23915" y="8222"/>
                    <a:pt x="23894" y="8324"/>
                    <a:pt x="23822" y="8396"/>
                  </a:cubicBezTo>
                  <a:cubicBezTo>
                    <a:pt x="23761" y="8478"/>
                    <a:pt x="23658" y="8519"/>
                    <a:pt x="23556" y="8509"/>
                  </a:cubicBezTo>
                  <a:cubicBezTo>
                    <a:pt x="23525" y="8509"/>
                    <a:pt x="23474" y="8519"/>
                    <a:pt x="23443" y="8519"/>
                  </a:cubicBezTo>
                  <a:lnTo>
                    <a:pt x="23412" y="8519"/>
                  </a:lnTo>
                  <a:lnTo>
                    <a:pt x="23402" y="8570"/>
                  </a:lnTo>
                  <a:lnTo>
                    <a:pt x="23751" y="8488"/>
                  </a:lnTo>
                  <a:lnTo>
                    <a:pt x="23812" y="8488"/>
                  </a:lnTo>
                  <a:lnTo>
                    <a:pt x="24263" y="8478"/>
                  </a:lnTo>
                  <a:cubicBezTo>
                    <a:pt x="24376" y="8478"/>
                    <a:pt x="24468" y="8529"/>
                    <a:pt x="24530" y="8611"/>
                  </a:cubicBezTo>
                  <a:lnTo>
                    <a:pt x="24612" y="8724"/>
                  </a:lnTo>
                  <a:lnTo>
                    <a:pt x="24612" y="5218"/>
                  </a:lnTo>
                  <a:lnTo>
                    <a:pt x="24519" y="5115"/>
                  </a:lnTo>
                  <a:cubicBezTo>
                    <a:pt x="24499" y="5106"/>
                    <a:pt x="24489" y="5085"/>
                    <a:pt x="24478" y="5074"/>
                  </a:cubicBezTo>
                  <a:lnTo>
                    <a:pt x="24478" y="5065"/>
                  </a:lnTo>
                  <a:lnTo>
                    <a:pt x="24120" y="5065"/>
                  </a:lnTo>
                  <a:cubicBezTo>
                    <a:pt x="24068" y="5054"/>
                    <a:pt x="24027" y="5044"/>
                    <a:pt x="23976" y="5024"/>
                  </a:cubicBezTo>
                  <a:lnTo>
                    <a:pt x="23033" y="4511"/>
                  </a:lnTo>
                  <a:lnTo>
                    <a:pt x="22910" y="4603"/>
                  </a:lnTo>
                  <a:cubicBezTo>
                    <a:pt x="22910" y="4726"/>
                    <a:pt x="22828" y="4839"/>
                    <a:pt x="22705" y="4890"/>
                  </a:cubicBezTo>
                  <a:lnTo>
                    <a:pt x="22644" y="4910"/>
                  </a:lnTo>
                  <a:cubicBezTo>
                    <a:pt x="22541" y="4951"/>
                    <a:pt x="22439" y="4931"/>
                    <a:pt x="22346" y="4880"/>
                  </a:cubicBezTo>
                  <a:cubicBezTo>
                    <a:pt x="22346" y="4901"/>
                    <a:pt x="22346" y="4931"/>
                    <a:pt x="22336" y="4962"/>
                  </a:cubicBezTo>
                  <a:lnTo>
                    <a:pt x="22295" y="5115"/>
                  </a:lnTo>
                  <a:cubicBezTo>
                    <a:pt x="22275" y="5188"/>
                    <a:pt x="22234" y="5238"/>
                    <a:pt x="22172" y="5290"/>
                  </a:cubicBezTo>
                  <a:lnTo>
                    <a:pt x="22038" y="5393"/>
                  </a:lnTo>
                  <a:lnTo>
                    <a:pt x="21915" y="5628"/>
                  </a:lnTo>
                  <a:cubicBezTo>
                    <a:pt x="21854" y="5762"/>
                    <a:pt x="21701" y="5833"/>
                    <a:pt x="21546" y="5792"/>
                  </a:cubicBezTo>
                  <a:lnTo>
                    <a:pt x="21259" y="5710"/>
                  </a:lnTo>
                  <a:cubicBezTo>
                    <a:pt x="21229" y="5700"/>
                    <a:pt x="21198" y="5690"/>
                    <a:pt x="21177" y="5669"/>
                  </a:cubicBezTo>
                  <a:cubicBezTo>
                    <a:pt x="21127" y="5639"/>
                    <a:pt x="21075" y="5598"/>
                    <a:pt x="21034" y="5557"/>
                  </a:cubicBezTo>
                  <a:cubicBezTo>
                    <a:pt x="20993" y="5505"/>
                    <a:pt x="20963" y="5454"/>
                    <a:pt x="20952" y="5393"/>
                  </a:cubicBezTo>
                  <a:cubicBezTo>
                    <a:pt x="20952" y="5341"/>
                    <a:pt x="20942" y="5300"/>
                    <a:pt x="20942" y="5249"/>
                  </a:cubicBezTo>
                  <a:cubicBezTo>
                    <a:pt x="20942" y="5238"/>
                    <a:pt x="20942" y="5229"/>
                    <a:pt x="20931" y="5218"/>
                  </a:cubicBezTo>
                  <a:cubicBezTo>
                    <a:pt x="20870" y="5229"/>
                    <a:pt x="20799" y="5218"/>
                    <a:pt x="20726" y="5177"/>
                  </a:cubicBezTo>
                  <a:cubicBezTo>
                    <a:pt x="20696" y="5156"/>
                    <a:pt x="20665" y="5136"/>
                    <a:pt x="20644" y="5106"/>
                  </a:cubicBezTo>
                  <a:close/>
                  <a:moveTo>
                    <a:pt x="20594" y="4480"/>
                  </a:moveTo>
                  <a:cubicBezTo>
                    <a:pt x="20542" y="4459"/>
                    <a:pt x="20491" y="4459"/>
                    <a:pt x="20430" y="4470"/>
                  </a:cubicBezTo>
                  <a:lnTo>
                    <a:pt x="20286" y="4491"/>
                  </a:lnTo>
                  <a:cubicBezTo>
                    <a:pt x="20266" y="4491"/>
                    <a:pt x="20245" y="4500"/>
                    <a:pt x="20234" y="4500"/>
                  </a:cubicBezTo>
                  <a:cubicBezTo>
                    <a:pt x="20214" y="4500"/>
                    <a:pt x="20193" y="4500"/>
                    <a:pt x="20173" y="4511"/>
                  </a:cubicBezTo>
                  <a:lnTo>
                    <a:pt x="19794" y="4573"/>
                  </a:lnTo>
                  <a:lnTo>
                    <a:pt x="19578" y="4254"/>
                  </a:lnTo>
                  <a:cubicBezTo>
                    <a:pt x="19528" y="4172"/>
                    <a:pt x="19446" y="4131"/>
                    <a:pt x="19353" y="4122"/>
                  </a:cubicBezTo>
                  <a:lnTo>
                    <a:pt x="19148" y="4101"/>
                  </a:lnTo>
                  <a:lnTo>
                    <a:pt x="19127" y="4081"/>
                  </a:lnTo>
                  <a:cubicBezTo>
                    <a:pt x="19138" y="4070"/>
                    <a:pt x="19138" y="4049"/>
                    <a:pt x="19148" y="4040"/>
                  </a:cubicBezTo>
                  <a:lnTo>
                    <a:pt x="19332" y="4019"/>
                  </a:lnTo>
                  <a:cubicBezTo>
                    <a:pt x="19405" y="4008"/>
                    <a:pt x="19466" y="3978"/>
                    <a:pt x="19528" y="3926"/>
                  </a:cubicBezTo>
                  <a:lnTo>
                    <a:pt x="19701" y="3742"/>
                  </a:lnTo>
                  <a:lnTo>
                    <a:pt x="19938" y="3762"/>
                  </a:lnTo>
                  <a:lnTo>
                    <a:pt x="20122" y="3906"/>
                  </a:lnTo>
                  <a:cubicBezTo>
                    <a:pt x="20173" y="3958"/>
                    <a:pt x="20234" y="3978"/>
                    <a:pt x="20307" y="3978"/>
                  </a:cubicBezTo>
                  <a:lnTo>
                    <a:pt x="20501" y="3978"/>
                  </a:lnTo>
                  <a:lnTo>
                    <a:pt x="20573" y="4163"/>
                  </a:lnTo>
                  <a:cubicBezTo>
                    <a:pt x="20583" y="4265"/>
                    <a:pt x="20594" y="4377"/>
                    <a:pt x="20594" y="4480"/>
                  </a:cubicBezTo>
                  <a:close/>
                  <a:moveTo>
                    <a:pt x="17938" y="2154"/>
                  </a:moveTo>
                  <a:lnTo>
                    <a:pt x="17990" y="2441"/>
                  </a:lnTo>
                  <a:lnTo>
                    <a:pt x="17990" y="2441"/>
                  </a:lnTo>
                  <a:cubicBezTo>
                    <a:pt x="18031" y="2409"/>
                    <a:pt x="18072" y="2389"/>
                    <a:pt x="18113" y="2389"/>
                  </a:cubicBezTo>
                  <a:cubicBezTo>
                    <a:pt x="18113" y="2338"/>
                    <a:pt x="18123" y="2286"/>
                    <a:pt x="18143" y="2245"/>
                  </a:cubicBezTo>
                  <a:cubicBezTo>
                    <a:pt x="18123" y="2245"/>
                    <a:pt x="18093" y="2236"/>
                    <a:pt x="18072" y="2225"/>
                  </a:cubicBezTo>
                  <a:cubicBezTo>
                    <a:pt x="18020" y="2215"/>
                    <a:pt x="17979" y="2184"/>
                    <a:pt x="17938" y="2154"/>
                  </a:cubicBezTo>
                  <a:close/>
                  <a:moveTo>
                    <a:pt x="13992" y="5987"/>
                  </a:moveTo>
                  <a:lnTo>
                    <a:pt x="13992" y="6028"/>
                  </a:lnTo>
                  <a:lnTo>
                    <a:pt x="14177" y="6049"/>
                  </a:lnTo>
                  <a:lnTo>
                    <a:pt x="14177" y="5546"/>
                  </a:lnTo>
                  <a:lnTo>
                    <a:pt x="14177" y="5044"/>
                  </a:lnTo>
                  <a:lnTo>
                    <a:pt x="14177" y="4880"/>
                  </a:lnTo>
                  <a:lnTo>
                    <a:pt x="14177" y="4849"/>
                  </a:lnTo>
                  <a:cubicBezTo>
                    <a:pt x="14166" y="4839"/>
                    <a:pt x="14166" y="4828"/>
                    <a:pt x="14156" y="4828"/>
                  </a:cubicBezTo>
                  <a:cubicBezTo>
                    <a:pt x="14136" y="4808"/>
                    <a:pt x="14115" y="4778"/>
                    <a:pt x="14095" y="4746"/>
                  </a:cubicBezTo>
                  <a:cubicBezTo>
                    <a:pt x="14105" y="4778"/>
                    <a:pt x="14115" y="4808"/>
                    <a:pt x="14115" y="4839"/>
                  </a:cubicBezTo>
                  <a:cubicBezTo>
                    <a:pt x="14125" y="4890"/>
                    <a:pt x="14125" y="4942"/>
                    <a:pt x="14125" y="4992"/>
                  </a:cubicBezTo>
                  <a:cubicBezTo>
                    <a:pt x="14136" y="5044"/>
                    <a:pt x="14136" y="5095"/>
                    <a:pt x="14136" y="5147"/>
                  </a:cubicBezTo>
                  <a:lnTo>
                    <a:pt x="14136" y="5279"/>
                  </a:lnTo>
                  <a:cubicBezTo>
                    <a:pt x="14125" y="5311"/>
                    <a:pt x="14125" y="5331"/>
                    <a:pt x="14125" y="5362"/>
                  </a:cubicBezTo>
                  <a:lnTo>
                    <a:pt x="14125" y="5505"/>
                  </a:lnTo>
                  <a:lnTo>
                    <a:pt x="14125" y="5721"/>
                  </a:lnTo>
                  <a:cubicBezTo>
                    <a:pt x="14125" y="5823"/>
                    <a:pt x="14095" y="5905"/>
                    <a:pt x="14023" y="5967"/>
                  </a:cubicBezTo>
                  <a:close/>
                  <a:moveTo>
                    <a:pt x="14084" y="4716"/>
                  </a:moveTo>
                  <a:cubicBezTo>
                    <a:pt x="14064" y="4675"/>
                    <a:pt x="14033" y="4644"/>
                    <a:pt x="13992" y="4614"/>
                  </a:cubicBezTo>
                  <a:cubicBezTo>
                    <a:pt x="13920" y="4552"/>
                    <a:pt x="13838" y="4532"/>
                    <a:pt x="13746" y="4552"/>
                  </a:cubicBezTo>
                  <a:cubicBezTo>
                    <a:pt x="13736" y="4552"/>
                    <a:pt x="13715" y="4552"/>
                    <a:pt x="13705" y="4562"/>
                  </a:cubicBezTo>
                  <a:lnTo>
                    <a:pt x="13674" y="4500"/>
                  </a:lnTo>
                  <a:lnTo>
                    <a:pt x="13736" y="4275"/>
                  </a:lnTo>
                  <a:cubicBezTo>
                    <a:pt x="13767" y="4172"/>
                    <a:pt x="13808" y="4070"/>
                    <a:pt x="13838" y="3978"/>
                  </a:cubicBezTo>
                  <a:cubicBezTo>
                    <a:pt x="13859" y="3906"/>
                    <a:pt x="13890" y="3844"/>
                    <a:pt x="13910" y="3783"/>
                  </a:cubicBezTo>
                  <a:cubicBezTo>
                    <a:pt x="13920" y="3732"/>
                    <a:pt x="13941" y="3691"/>
                    <a:pt x="13951" y="3639"/>
                  </a:cubicBezTo>
                  <a:lnTo>
                    <a:pt x="13951" y="3568"/>
                  </a:lnTo>
                  <a:cubicBezTo>
                    <a:pt x="13951" y="3527"/>
                    <a:pt x="13941" y="3496"/>
                    <a:pt x="13941" y="3455"/>
                  </a:cubicBezTo>
                  <a:cubicBezTo>
                    <a:pt x="13931" y="3393"/>
                    <a:pt x="13920" y="3343"/>
                    <a:pt x="13910" y="3291"/>
                  </a:cubicBezTo>
                  <a:cubicBezTo>
                    <a:pt x="13900" y="3229"/>
                    <a:pt x="13890" y="3168"/>
                    <a:pt x="13879" y="3117"/>
                  </a:cubicBezTo>
                  <a:lnTo>
                    <a:pt x="13992" y="2983"/>
                  </a:lnTo>
                  <a:cubicBezTo>
                    <a:pt x="14002" y="3015"/>
                    <a:pt x="14013" y="3045"/>
                    <a:pt x="14043" y="3076"/>
                  </a:cubicBezTo>
                  <a:lnTo>
                    <a:pt x="14300" y="3404"/>
                  </a:lnTo>
                  <a:cubicBezTo>
                    <a:pt x="14371" y="3496"/>
                    <a:pt x="14474" y="3537"/>
                    <a:pt x="14587" y="3527"/>
                  </a:cubicBezTo>
                  <a:lnTo>
                    <a:pt x="14699" y="3507"/>
                  </a:lnTo>
                  <a:lnTo>
                    <a:pt x="14730" y="3507"/>
                  </a:lnTo>
                  <a:cubicBezTo>
                    <a:pt x="14710" y="3548"/>
                    <a:pt x="14689" y="3589"/>
                    <a:pt x="14689" y="3639"/>
                  </a:cubicBezTo>
                  <a:lnTo>
                    <a:pt x="14689" y="3701"/>
                  </a:lnTo>
                  <a:cubicBezTo>
                    <a:pt x="14689" y="3773"/>
                    <a:pt x="14710" y="3844"/>
                    <a:pt x="14761" y="3906"/>
                  </a:cubicBezTo>
                  <a:lnTo>
                    <a:pt x="15314" y="4603"/>
                  </a:lnTo>
                  <a:lnTo>
                    <a:pt x="15253" y="4726"/>
                  </a:lnTo>
                  <a:cubicBezTo>
                    <a:pt x="15191" y="4828"/>
                    <a:pt x="15202" y="4962"/>
                    <a:pt x="15273" y="5065"/>
                  </a:cubicBezTo>
                  <a:lnTo>
                    <a:pt x="15458" y="5311"/>
                  </a:lnTo>
                  <a:cubicBezTo>
                    <a:pt x="15396" y="5321"/>
                    <a:pt x="15335" y="5341"/>
                    <a:pt x="15284" y="5382"/>
                  </a:cubicBezTo>
                  <a:lnTo>
                    <a:pt x="15273" y="5229"/>
                  </a:lnTo>
                  <a:cubicBezTo>
                    <a:pt x="15263" y="5147"/>
                    <a:pt x="15232" y="5074"/>
                    <a:pt x="15171" y="5024"/>
                  </a:cubicBezTo>
                  <a:lnTo>
                    <a:pt x="14915" y="4798"/>
                  </a:lnTo>
                  <a:lnTo>
                    <a:pt x="14925" y="4685"/>
                  </a:lnTo>
                  <a:cubicBezTo>
                    <a:pt x="15017" y="4614"/>
                    <a:pt x="15048" y="4491"/>
                    <a:pt x="15017" y="4368"/>
                  </a:cubicBezTo>
                  <a:cubicBezTo>
                    <a:pt x="15007" y="4327"/>
                    <a:pt x="14986" y="4286"/>
                    <a:pt x="14976" y="4245"/>
                  </a:cubicBezTo>
                  <a:cubicBezTo>
                    <a:pt x="14925" y="4131"/>
                    <a:pt x="14853" y="4029"/>
                    <a:pt x="14740" y="3988"/>
                  </a:cubicBezTo>
                  <a:cubicBezTo>
                    <a:pt x="14515" y="3896"/>
                    <a:pt x="14300" y="3999"/>
                    <a:pt x="14187" y="4193"/>
                  </a:cubicBezTo>
                  <a:cubicBezTo>
                    <a:pt x="14166" y="4213"/>
                    <a:pt x="14156" y="4234"/>
                    <a:pt x="14146" y="4254"/>
                  </a:cubicBezTo>
                  <a:cubicBezTo>
                    <a:pt x="14115" y="4327"/>
                    <a:pt x="14084" y="4409"/>
                    <a:pt x="14074" y="4500"/>
                  </a:cubicBezTo>
                  <a:cubicBezTo>
                    <a:pt x="14064" y="4562"/>
                    <a:pt x="14064" y="4634"/>
                    <a:pt x="14084" y="4705"/>
                  </a:cubicBezTo>
                  <a:close/>
                  <a:moveTo>
                    <a:pt x="14976" y="3332"/>
                  </a:moveTo>
                  <a:lnTo>
                    <a:pt x="15089" y="3311"/>
                  </a:lnTo>
                  <a:lnTo>
                    <a:pt x="15448" y="3229"/>
                  </a:lnTo>
                  <a:lnTo>
                    <a:pt x="15519" y="3138"/>
                  </a:lnTo>
                  <a:lnTo>
                    <a:pt x="15068" y="3250"/>
                  </a:lnTo>
                  <a:close/>
                  <a:moveTo>
                    <a:pt x="14628" y="1835"/>
                  </a:moveTo>
                  <a:lnTo>
                    <a:pt x="15314" y="1785"/>
                  </a:lnTo>
                  <a:cubicBezTo>
                    <a:pt x="15294" y="1774"/>
                    <a:pt x="15273" y="1774"/>
                    <a:pt x="15253" y="1764"/>
                  </a:cubicBezTo>
                  <a:lnTo>
                    <a:pt x="15171" y="1764"/>
                  </a:lnTo>
                  <a:cubicBezTo>
                    <a:pt x="15048" y="1794"/>
                    <a:pt x="14925" y="1753"/>
                    <a:pt x="14853" y="1662"/>
                  </a:cubicBezTo>
                  <a:lnTo>
                    <a:pt x="14822" y="1630"/>
                  </a:lnTo>
                  <a:lnTo>
                    <a:pt x="14730" y="1630"/>
                  </a:lnTo>
                  <a:lnTo>
                    <a:pt x="14648" y="1805"/>
                  </a:lnTo>
                  <a:cubicBezTo>
                    <a:pt x="14638" y="1815"/>
                    <a:pt x="14638" y="1826"/>
                    <a:pt x="14628" y="1835"/>
                  </a:cubicBezTo>
                  <a:close/>
                  <a:moveTo>
                    <a:pt x="7463" y="1867"/>
                  </a:moveTo>
                  <a:cubicBezTo>
                    <a:pt x="7422" y="1949"/>
                    <a:pt x="7371" y="2031"/>
                    <a:pt x="7330" y="2102"/>
                  </a:cubicBezTo>
                  <a:cubicBezTo>
                    <a:pt x="7309" y="2133"/>
                    <a:pt x="7299" y="2154"/>
                    <a:pt x="7278" y="2184"/>
                  </a:cubicBezTo>
                  <a:lnTo>
                    <a:pt x="7494" y="2933"/>
                  </a:lnTo>
                  <a:cubicBezTo>
                    <a:pt x="7504" y="2963"/>
                    <a:pt x="7504" y="2994"/>
                    <a:pt x="7504" y="3035"/>
                  </a:cubicBezTo>
                  <a:lnTo>
                    <a:pt x="7504" y="3097"/>
                  </a:lnTo>
                  <a:lnTo>
                    <a:pt x="7791" y="3343"/>
                  </a:lnTo>
                  <a:cubicBezTo>
                    <a:pt x="7852" y="3404"/>
                    <a:pt x="7883" y="3466"/>
                    <a:pt x="7893" y="3548"/>
                  </a:cubicBezTo>
                  <a:lnTo>
                    <a:pt x="8027" y="4450"/>
                  </a:lnTo>
                  <a:lnTo>
                    <a:pt x="8150" y="4726"/>
                  </a:lnTo>
                  <a:lnTo>
                    <a:pt x="8693" y="4726"/>
                  </a:lnTo>
                  <a:cubicBezTo>
                    <a:pt x="8847" y="4726"/>
                    <a:pt x="8980" y="4839"/>
                    <a:pt x="9000" y="4992"/>
                  </a:cubicBezTo>
                  <a:lnTo>
                    <a:pt x="9011" y="5054"/>
                  </a:lnTo>
                  <a:lnTo>
                    <a:pt x="9277" y="5003"/>
                  </a:lnTo>
                  <a:cubicBezTo>
                    <a:pt x="9308" y="4931"/>
                    <a:pt x="9359" y="4880"/>
                    <a:pt x="9431" y="4839"/>
                  </a:cubicBezTo>
                  <a:cubicBezTo>
                    <a:pt x="9503" y="4798"/>
                    <a:pt x="9595" y="4798"/>
                    <a:pt x="9677" y="4828"/>
                  </a:cubicBezTo>
                  <a:lnTo>
                    <a:pt x="9974" y="4942"/>
                  </a:lnTo>
                  <a:cubicBezTo>
                    <a:pt x="10036" y="4962"/>
                    <a:pt x="10087" y="5003"/>
                    <a:pt x="10128" y="5065"/>
                  </a:cubicBezTo>
                  <a:lnTo>
                    <a:pt x="10394" y="5074"/>
                  </a:lnTo>
                  <a:cubicBezTo>
                    <a:pt x="10507" y="5074"/>
                    <a:pt x="10610" y="5136"/>
                    <a:pt x="10661" y="5238"/>
                  </a:cubicBezTo>
                  <a:lnTo>
                    <a:pt x="10743" y="5393"/>
                  </a:lnTo>
                  <a:cubicBezTo>
                    <a:pt x="10763" y="5423"/>
                    <a:pt x="10774" y="5444"/>
                    <a:pt x="10774" y="5485"/>
                  </a:cubicBezTo>
                  <a:lnTo>
                    <a:pt x="10774" y="5485"/>
                  </a:lnTo>
                  <a:lnTo>
                    <a:pt x="10794" y="5485"/>
                  </a:lnTo>
                  <a:lnTo>
                    <a:pt x="11153" y="5238"/>
                  </a:lnTo>
                  <a:lnTo>
                    <a:pt x="11430" y="4644"/>
                  </a:lnTo>
                  <a:lnTo>
                    <a:pt x="11378" y="4254"/>
                  </a:lnTo>
                  <a:cubicBezTo>
                    <a:pt x="11358" y="4152"/>
                    <a:pt x="11399" y="4070"/>
                    <a:pt x="11460" y="3999"/>
                  </a:cubicBezTo>
                  <a:lnTo>
                    <a:pt x="11778" y="3680"/>
                  </a:lnTo>
                  <a:lnTo>
                    <a:pt x="12014" y="3147"/>
                  </a:lnTo>
                  <a:lnTo>
                    <a:pt x="12014" y="2769"/>
                  </a:lnTo>
                  <a:cubicBezTo>
                    <a:pt x="12014" y="2687"/>
                    <a:pt x="12034" y="2625"/>
                    <a:pt x="12075" y="2564"/>
                  </a:cubicBezTo>
                  <a:lnTo>
                    <a:pt x="12393" y="2163"/>
                  </a:lnTo>
                  <a:cubicBezTo>
                    <a:pt x="12465" y="2072"/>
                    <a:pt x="12567" y="2031"/>
                    <a:pt x="12680" y="2040"/>
                  </a:cubicBezTo>
                  <a:lnTo>
                    <a:pt x="12721" y="2051"/>
                  </a:lnTo>
                  <a:lnTo>
                    <a:pt x="12383" y="1723"/>
                  </a:lnTo>
                  <a:cubicBezTo>
                    <a:pt x="12301" y="1651"/>
                    <a:pt x="12270" y="1559"/>
                    <a:pt x="12280" y="1457"/>
                  </a:cubicBezTo>
                  <a:lnTo>
                    <a:pt x="12311" y="1231"/>
                  </a:lnTo>
                  <a:lnTo>
                    <a:pt x="12045" y="851"/>
                  </a:lnTo>
                  <a:cubicBezTo>
                    <a:pt x="12014" y="801"/>
                    <a:pt x="11993" y="760"/>
                    <a:pt x="11993" y="708"/>
                  </a:cubicBezTo>
                  <a:lnTo>
                    <a:pt x="11983" y="636"/>
                  </a:lnTo>
                  <a:cubicBezTo>
                    <a:pt x="11911" y="554"/>
                    <a:pt x="11891" y="452"/>
                    <a:pt x="11922" y="339"/>
                  </a:cubicBezTo>
                  <a:cubicBezTo>
                    <a:pt x="11942" y="267"/>
                    <a:pt x="11993" y="206"/>
                    <a:pt x="12055" y="165"/>
                  </a:cubicBezTo>
                  <a:lnTo>
                    <a:pt x="11901" y="1"/>
                  </a:lnTo>
                  <a:lnTo>
                    <a:pt x="11399" y="11"/>
                  </a:lnTo>
                  <a:lnTo>
                    <a:pt x="11337" y="431"/>
                  </a:lnTo>
                  <a:cubicBezTo>
                    <a:pt x="11327" y="503"/>
                    <a:pt x="11307" y="554"/>
                    <a:pt x="11255" y="605"/>
                  </a:cubicBezTo>
                  <a:lnTo>
                    <a:pt x="10876" y="1015"/>
                  </a:lnTo>
                  <a:lnTo>
                    <a:pt x="10692" y="1794"/>
                  </a:lnTo>
                  <a:cubicBezTo>
                    <a:pt x="10681" y="1826"/>
                    <a:pt x="10671" y="1856"/>
                    <a:pt x="10651" y="1887"/>
                  </a:cubicBezTo>
                  <a:cubicBezTo>
                    <a:pt x="10569" y="2020"/>
                    <a:pt x="10415" y="2133"/>
                    <a:pt x="10251" y="2133"/>
                  </a:cubicBezTo>
                  <a:cubicBezTo>
                    <a:pt x="10200" y="2133"/>
                    <a:pt x="10148" y="2122"/>
                    <a:pt x="10107" y="2122"/>
                  </a:cubicBezTo>
                  <a:lnTo>
                    <a:pt x="10056" y="2163"/>
                  </a:lnTo>
                  <a:cubicBezTo>
                    <a:pt x="9974" y="2236"/>
                    <a:pt x="9882" y="2266"/>
                    <a:pt x="9779" y="2245"/>
                  </a:cubicBezTo>
                  <a:cubicBezTo>
                    <a:pt x="9646" y="2215"/>
                    <a:pt x="9482" y="2174"/>
                    <a:pt x="9390" y="2081"/>
                  </a:cubicBezTo>
                  <a:lnTo>
                    <a:pt x="9380" y="2081"/>
                  </a:lnTo>
                  <a:lnTo>
                    <a:pt x="9134" y="2143"/>
                  </a:lnTo>
                  <a:lnTo>
                    <a:pt x="8990" y="2307"/>
                  </a:lnTo>
                  <a:cubicBezTo>
                    <a:pt x="8929" y="2368"/>
                    <a:pt x="8857" y="2400"/>
                    <a:pt x="8775" y="2400"/>
                  </a:cubicBezTo>
                  <a:lnTo>
                    <a:pt x="8068" y="2441"/>
                  </a:lnTo>
                  <a:cubicBezTo>
                    <a:pt x="7965" y="2441"/>
                    <a:pt x="7873" y="2400"/>
                    <a:pt x="7801" y="2318"/>
                  </a:cubicBezTo>
                  <a:close/>
                </a:path>
              </a:pathLst>
            </a:custGeom>
            <a:solidFill>
              <a:srgbClr val="317C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4DD129E4-7C20-1A83-9312-69946CF89188}"/>
              </a:ext>
            </a:extLst>
          </p:cNvPr>
          <p:cNvSpPr txBox="1"/>
          <p:nvPr/>
        </p:nvSpPr>
        <p:spPr>
          <a:xfrm>
            <a:off x="414337" y="393165"/>
            <a:ext cx="6465259" cy="369332"/>
          </a:xfrm>
          <a:prstGeom prst="rect">
            <a:avLst/>
          </a:prstGeom>
          <a:solidFill>
            <a:schemeClr val="accent1">
              <a:lumMod val="50000"/>
            </a:schemeClr>
          </a:solidFill>
        </p:spPr>
        <p:txBody>
          <a:bodyPr wrap="square" rtlCol="0">
            <a:spAutoFit/>
          </a:bodyPr>
          <a:lstStyle/>
          <a:p>
            <a:pPr algn="just"/>
            <a:r>
              <a:rPr lang="id-ID" dirty="0">
                <a:solidFill>
                  <a:schemeClr val="bg1"/>
                </a:solidFill>
              </a:rPr>
              <a:t>2. Kehidupan Ekonomi Indonesia pada Masa Demokrasi Liberal</a:t>
            </a:r>
          </a:p>
        </p:txBody>
      </p:sp>
      <p:sp>
        <p:nvSpPr>
          <p:cNvPr id="3" name="TextBox 2">
            <a:extLst>
              <a:ext uri="{FF2B5EF4-FFF2-40B4-BE49-F238E27FC236}">
                <a16:creationId xmlns:a16="http://schemas.microsoft.com/office/drawing/2014/main" id="{E92B6F85-14BF-7DAF-BFC5-7AE195D5A387}"/>
              </a:ext>
            </a:extLst>
          </p:cNvPr>
          <p:cNvSpPr txBox="1"/>
          <p:nvPr/>
        </p:nvSpPr>
        <p:spPr>
          <a:xfrm>
            <a:off x="605790" y="770537"/>
            <a:ext cx="10252710" cy="3539430"/>
          </a:xfrm>
          <a:prstGeom prst="rect">
            <a:avLst/>
          </a:prstGeom>
          <a:noFill/>
        </p:spPr>
        <p:txBody>
          <a:bodyPr wrap="square" rtlCol="0">
            <a:spAutoFit/>
          </a:bodyPr>
          <a:lstStyle/>
          <a:p>
            <a:pPr algn="just"/>
            <a:r>
              <a:rPr lang="id-ID" sz="1600" dirty="0"/>
              <a:t>Ada dua masalah yang harus dihadapi Negara </a:t>
            </a:r>
            <a:r>
              <a:rPr lang="id-ID" sz="1600" dirty="0" err="1"/>
              <a:t>Indonesia.Pertama</a:t>
            </a:r>
            <a:r>
              <a:rPr lang="id-ID" sz="1600" dirty="0"/>
              <a:t>, masalah jangka pendek, yakni meningkatnya jumlah uang beredar dan kenaikan biaya hidup. Kedua, masalah jangka panjang, yakni masalah pertambahan penduduk dan tingkat kualitas hidup yang rendah. Berbagai upaya dilakukan untuk mengatasi masalah ini, antara lain sebagai berikut.</a:t>
            </a:r>
          </a:p>
          <a:p>
            <a:pPr marL="342900" indent="-342900" algn="just">
              <a:buFont typeface="+mj-lt"/>
              <a:buAutoNum type="alphaLcPeriod"/>
            </a:pPr>
            <a:r>
              <a:rPr lang="id-ID" sz="1600" b="1" dirty="0"/>
              <a:t>Gunting Syafruddin. </a:t>
            </a:r>
            <a:r>
              <a:rPr lang="id-ID" sz="1600" dirty="0"/>
              <a:t>Kebijakan moneter yang dijuluki ”Gunting Syafruddin, yaitu nilai mata uang Rp5,00 ke atas akan dipotong sehingga nilainya menjadi setengah. Dasar kebijakan ini agar jumlah uang beredar di masyarakat berkurang sehingga nilainya menjadi seimbang dengan jumlah barang.</a:t>
            </a:r>
          </a:p>
          <a:p>
            <a:pPr marL="342900" indent="-342900" algn="just">
              <a:buFont typeface="+mj-lt"/>
              <a:buAutoNum type="alphaLcPeriod"/>
            </a:pPr>
            <a:r>
              <a:rPr lang="id-ID" sz="1600" b="1" dirty="0"/>
              <a:t>Program Benteng. </a:t>
            </a:r>
            <a:r>
              <a:rPr lang="id-ID" sz="1600" dirty="0"/>
              <a:t>Pemerintah berusaha melakukan kebijakan perekonomian yang berkaitan dengan pengusaha. Para </a:t>
            </a:r>
            <a:r>
              <a:rPr lang="id-ID" sz="1600" dirty="0" err="1"/>
              <a:t>penguasaha</a:t>
            </a:r>
            <a:r>
              <a:rPr lang="id-ID" sz="1600" dirty="0"/>
              <a:t> yang kekurangan modal dibantu pemerintah dalam bidang permodalan dan bimbingan usaha. Gagasan tersebut dituangkan dalam Program Benteng yang dimulai bulan April 1950.</a:t>
            </a:r>
          </a:p>
          <a:p>
            <a:pPr marL="342900" indent="-342900" algn="just">
              <a:buFont typeface="+mj-lt"/>
              <a:buAutoNum type="alphaLcPeriod"/>
            </a:pPr>
            <a:r>
              <a:rPr lang="id-ID" sz="1600" b="1" dirty="0"/>
              <a:t>Nasionalisasi Perusahaan Asing. </a:t>
            </a:r>
            <a:r>
              <a:rPr lang="id-ID" sz="1600" dirty="0"/>
              <a:t>Pemerintah Indonesia melakukan nasionalisasi atau pengambilalihan ekonomi, seperti </a:t>
            </a:r>
            <a:r>
              <a:rPr lang="id-ID" sz="1600" dirty="0" err="1"/>
              <a:t>De</a:t>
            </a:r>
            <a:r>
              <a:rPr lang="id-ID" sz="1600" dirty="0"/>
              <a:t> </a:t>
            </a:r>
            <a:r>
              <a:rPr lang="id-ID" sz="1600" dirty="0" err="1"/>
              <a:t>Javasche</a:t>
            </a:r>
            <a:r>
              <a:rPr lang="id-ID" sz="1600" dirty="0"/>
              <a:t> Bank yang dijadikan Bank Indonesia.</a:t>
            </a:r>
          </a:p>
          <a:p>
            <a:pPr marL="342900" indent="-342900" algn="just">
              <a:buFont typeface="+mj-lt"/>
              <a:buAutoNum type="alphaLcPeriod"/>
            </a:pPr>
            <a:r>
              <a:rPr lang="id-ID" sz="1600" b="1" dirty="0"/>
              <a:t>Rencana Pembangunan Lima Tahun (RPLT). </a:t>
            </a:r>
            <a:r>
              <a:rPr lang="id-ID" sz="1600" dirty="0"/>
              <a:t>Pada masa kabinet Ali </a:t>
            </a:r>
            <a:r>
              <a:rPr lang="id-ID" sz="1600" dirty="0" err="1"/>
              <a:t>Sastroamidjojo</a:t>
            </a:r>
            <a:r>
              <a:rPr lang="id-ID" sz="1600" dirty="0"/>
              <a:t> I, dibentuk Biro Perancang Negara yang bertugas merancang pembangunan jangka panjang. Biro ini menyusun Rencana Pembangunan Lima Tahun (RPLT) yang akan dilaksanakan pada tahun 1956–1961.</a:t>
            </a:r>
          </a:p>
        </p:txBody>
      </p:sp>
    </p:spTree>
    <p:extLst>
      <p:ext uri="{BB962C8B-B14F-4D97-AF65-F5344CB8AC3E}">
        <p14:creationId xmlns:p14="http://schemas.microsoft.com/office/powerpoint/2010/main" val="1145629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2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4" name="Google Shape;3040;p57">
            <a:extLst>
              <a:ext uri="{FF2B5EF4-FFF2-40B4-BE49-F238E27FC236}">
                <a16:creationId xmlns:a16="http://schemas.microsoft.com/office/drawing/2014/main" id="{D1CA3755-932E-CCC5-6E87-EAFFF8C34A60}"/>
              </a:ext>
            </a:extLst>
          </p:cNvPr>
          <p:cNvGrpSpPr/>
          <p:nvPr/>
        </p:nvGrpSpPr>
        <p:grpSpPr>
          <a:xfrm>
            <a:off x="8202005" y="4153688"/>
            <a:ext cx="3989995" cy="1868123"/>
            <a:chOff x="2577000" y="1341669"/>
            <a:chExt cx="3989995" cy="1868123"/>
          </a:xfrm>
        </p:grpSpPr>
        <p:sp>
          <p:nvSpPr>
            <p:cNvPr id="5" name="Google Shape;3041;p57">
              <a:extLst>
                <a:ext uri="{FF2B5EF4-FFF2-40B4-BE49-F238E27FC236}">
                  <a16:creationId xmlns:a16="http://schemas.microsoft.com/office/drawing/2014/main" id="{F7051A33-7F94-0D87-7763-1446338C4EEF}"/>
                </a:ext>
              </a:extLst>
            </p:cNvPr>
            <p:cNvSpPr/>
            <p:nvPr/>
          </p:nvSpPr>
          <p:spPr>
            <a:xfrm>
              <a:off x="2577000" y="1341669"/>
              <a:ext cx="3989995" cy="1868123"/>
            </a:xfrm>
            <a:custGeom>
              <a:avLst/>
              <a:gdLst/>
              <a:ahLst/>
              <a:cxnLst/>
              <a:rect l="l" t="t" r="r" b="b"/>
              <a:pathLst>
                <a:path w="25310" h="11850" extrusionOk="0">
                  <a:moveTo>
                    <a:pt x="12189" y="10692"/>
                  </a:moveTo>
                  <a:cubicBezTo>
                    <a:pt x="12158" y="10722"/>
                    <a:pt x="12137" y="10743"/>
                    <a:pt x="12117" y="10774"/>
                  </a:cubicBezTo>
                  <a:cubicBezTo>
                    <a:pt x="12086" y="10804"/>
                    <a:pt x="12045" y="10815"/>
                    <a:pt x="12004" y="10794"/>
                  </a:cubicBezTo>
                  <a:lnTo>
                    <a:pt x="11727" y="10640"/>
                  </a:lnTo>
                  <a:lnTo>
                    <a:pt x="11727" y="10692"/>
                  </a:lnTo>
                  <a:cubicBezTo>
                    <a:pt x="11717" y="10712"/>
                    <a:pt x="11707" y="10743"/>
                    <a:pt x="11686" y="10753"/>
                  </a:cubicBezTo>
                  <a:cubicBezTo>
                    <a:pt x="11656" y="10763"/>
                    <a:pt x="11635" y="10774"/>
                    <a:pt x="11604" y="10763"/>
                  </a:cubicBezTo>
                  <a:lnTo>
                    <a:pt x="11092" y="10589"/>
                  </a:lnTo>
                  <a:cubicBezTo>
                    <a:pt x="10979" y="10569"/>
                    <a:pt x="10877" y="10558"/>
                    <a:pt x="10764" y="10548"/>
                  </a:cubicBezTo>
                  <a:cubicBezTo>
                    <a:pt x="10692" y="10548"/>
                    <a:pt x="10620" y="10538"/>
                    <a:pt x="10559" y="10538"/>
                  </a:cubicBezTo>
                  <a:cubicBezTo>
                    <a:pt x="10528" y="10528"/>
                    <a:pt x="10477" y="10528"/>
                    <a:pt x="10446" y="10528"/>
                  </a:cubicBezTo>
                  <a:lnTo>
                    <a:pt x="10364" y="10528"/>
                  </a:lnTo>
                  <a:cubicBezTo>
                    <a:pt x="10323" y="10517"/>
                    <a:pt x="10282" y="10517"/>
                    <a:pt x="10241" y="10507"/>
                  </a:cubicBezTo>
                  <a:cubicBezTo>
                    <a:pt x="10139" y="10497"/>
                    <a:pt x="10026" y="10487"/>
                    <a:pt x="9923" y="10466"/>
                  </a:cubicBezTo>
                  <a:cubicBezTo>
                    <a:pt x="9749" y="10446"/>
                    <a:pt x="9585" y="10425"/>
                    <a:pt x="9411" y="10394"/>
                  </a:cubicBezTo>
                  <a:cubicBezTo>
                    <a:pt x="9401" y="10394"/>
                    <a:pt x="9390" y="10384"/>
                    <a:pt x="9380" y="10384"/>
                  </a:cubicBezTo>
                  <a:lnTo>
                    <a:pt x="8970" y="10097"/>
                  </a:lnTo>
                  <a:lnTo>
                    <a:pt x="8468" y="10015"/>
                  </a:lnTo>
                  <a:lnTo>
                    <a:pt x="8048" y="10128"/>
                  </a:lnTo>
                  <a:cubicBezTo>
                    <a:pt x="8027" y="10138"/>
                    <a:pt x="8017" y="10138"/>
                    <a:pt x="7996" y="10128"/>
                  </a:cubicBezTo>
                  <a:lnTo>
                    <a:pt x="6777" y="9708"/>
                  </a:lnTo>
                  <a:cubicBezTo>
                    <a:pt x="6746" y="9697"/>
                    <a:pt x="6725" y="9677"/>
                    <a:pt x="6715" y="9656"/>
                  </a:cubicBezTo>
                  <a:cubicBezTo>
                    <a:pt x="6705" y="9626"/>
                    <a:pt x="6705" y="9595"/>
                    <a:pt x="6725" y="9574"/>
                  </a:cubicBezTo>
                  <a:lnTo>
                    <a:pt x="6787" y="9482"/>
                  </a:lnTo>
                  <a:lnTo>
                    <a:pt x="6244" y="9236"/>
                  </a:lnTo>
                  <a:cubicBezTo>
                    <a:pt x="6212" y="9226"/>
                    <a:pt x="6192" y="9195"/>
                    <a:pt x="6192" y="9175"/>
                  </a:cubicBezTo>
                  <a:cubicBezTo>
                    <a:pt x="6182" y="9144"/>
                    <a:pt x="6192" y="9113"/>
                    <a:pt x="6212" y="9093"/>
                  </a:cubicBezTo>
                  <a:cubicBezTo>
                    <a:pt x="6244" y="9052"/>
                    <a:pt x="6264" y="9011"/>
                    <a:pt x="6294" y="8970"/>
                  </a:cubicBezTo>
                  <a:cubicBezTo>
                    <a:pt x="6356" y="8867"/>
                    <a:pt x="6418" y="8765"/>
                    <a:pt x="6469" y="8652"/>
                  </a:cubicBezTo>
                  <a:cubicBezTo>
                    <a:pt x="6490" y="8611"/>
                    <a:pt x="6531" y="8590"/>
                    <a:pt x="6572" y="8601"/>
                  </a:cubicBezTo>
                  <a:lnTo>
                    <a:pt x="7504" y="8785"/>
                  </a:lnTo>
                  <a:cubicBezTo>
                    <a:pt x="7545" y="8785"/>
                    <a:pt x="7597" y="8795"/>
                    <a:pt x="7648" y="8806"/>
                  </a:cubicBezTo>
                  <a:cubicBezTo>
                    <a:pt x="7689" y="8806"/>
                    <a:pt x="7740" y="8816"/>
                    <a:pt x="7781" y="8816"/>
                  </a:cubicBezTo>
                  <a:cubicBezTo>
                    <a:pt x="7904" y="8816"/>
                    <a:pt x="8027" y="8949"/>
                    <a:pt x="8109" y="9041"/>
                  </a:cubicBezTo>
                  <a:cubicBezTo>
                    <a:pt x="8140" y="9082"/>
                    <a:pt x="8201" y="9154"/>
                    <a:pt x="8232" y="9226"/>
                  </a:cubicBezTo>
                  <a:lnTo>
                    <a:pt x="8714" y="9246"/>
                  </a:lnTo>
                  <a:cubicBezTo>
                    <a:pt x="8734" y="9246"/>
                    <a:pt x="8755" y="9257"/>
                    <a:pt x="8765" y="9267"/>
                  </a:cubicBezTo>
                  <a:lnTo>
                    <a:pt x="8857" y="9349"/>
                  </a:lnTo>
                  <a:lnTo>
                    <a:pt x="9103" y="9369"/>
                  </a:lnTo>
                  <a:lnTo>
                    <a:pt x="9319" y="9021"/>
                  </a:lnTo>
                  <a:cubicBezTo>
                    <a:pt x="9329" y="9000"/>
                    <a:pt x="9360" y="8980"/>
                    <a:pt x="9380" y="8980"/>
                  </a:cubicBezTo>
                  <a:lnTo>
                    <a:pt x="9554" y="8949"/>
                  </a:lnTo>
                  <a:cubicBezTo>
                    <a:pt x="9595" y="8939"/>
                    <a:pt x="9626" y="8949"/>
                    <a:pt x="9647" y="8980"/>
                  </a:cubicBezTo>
                  <a:lnTo>
                    <a:pt x="9739" y="9113"/>
                  </a:lnTo>
                  <a:lnTo>
                    <a:pt x="9995" y="9103"/>
                  </a:lnTo>
                  <a:cubicBezTo>
                    <a:pt x="10026" y="9093"/>
                    <a:pt x="10046" y="9103"/>
                    <a:pt x="10067" y="9123"/>
                  </a:cubicBezTo>
                  <a:lnTo>
                    <a:pt x="10272" y="9318"/>
                  </a:lnTo>
                  <a:lnTo>
                    <a:pt x="10538" y="9349"/>
                  </a:lnTo>
                  <a:cubicBezTo>
                    <a:pt x="10569" y="9349"/>
                    <a:pt x="10600" y="9369"/>
                    <a:pt x="10610" y="9400"/>
                  </a:cubicBezTo>
                  <a:lnTo>
                    <a:pt x="10836" y="9831"/>
                  </a:lnTo>
                  <a:lnTo>
                    <a:pt x="11297" y="9810"/>
                  </a:lnTo>
                  <a:lnTo>
                    <a:pt x="11317" y="9810"/>
                  </a:lnTo>
                  <a:cubicBezTo>
                    <a:pt x="11369" y="9820"/>
                    <a:pt x="11420" y="9831"/>
                    <a:pt x="11461" y="9841"/>
                  </a:cubicBezTo>
                  <a:cubicBezTo>
                    <a:pt x="11512" y="9851"/>
                    <a:pt x="11553" y="9851"/>
                    <a:pt x="11594" y="9872"/>
                  </a:cubicBezTo>
                  <a:cubicBezTo>
                    <a:pt x="11686" y="9892"/>
                    <a:pt x="11707" y="9995"/>
                    <a:pt x="11717" y="10066"/>
                  </a:cubicBezTo>
                  <a:cubicBezTo>
                    <a:pt x="11717" y="10097"/>
                    <a:pt x="11717" y="10118"/>
                    <a:pt x="11727" y="10138"/>
                  </a:cubicBezTo>
                  <a:lnTo>
                    <a:pt x="12066" y="10179"/>
                  </a:lnTo>
                  <a:cubicBezTo>
                    <a:pt x="12086" y="10179"/>
                    <a:pt x="12096" y="10179"/>
                    <a:pt x="12107" y="10189"/>
                  </a:cubicBezTo>
                  <a:cubicBezTo>
                    <a:pt x="12168" y="10241"/>
                    <a:pt x="12240" y="10282"/>
                    <a:pt x="12301" y="10323"/>
                  </a:cubicBezTo>
                  <a:lnTo>
                    <a:pt x="12332" y="10353"/>
                  </a:lnTo>
                  <a:lnTo>
                    <a:pt x="12373" y="10353"/>
                  </a:lnTo>
                  <a:lnTo>
                    <a:pt x="12383" y="10333"/>
                  </a:lnTo>
                  <a:cubicBezTo>
                    <a:pt x="12394" y="10302"/>
                    <a:pt x="12424" y="10282"/>
                    <a:pt x="12455" y="10282"/>
                  </a:cubicBezTo>
                  <a:lnTo>
                    <a:pt x="12650" y="10282"/>
                  </a:lnTo>
                  <a:cubicBezTo>
                    <a:pt x="12670" y="10282"/>
                    <a:pt x="12691" y="10292"/>
                    <a:pt x="12711" y="10312"/>
                  </a:cubicBezTo>
                  <a:lnTo>
                    <a:pt x="12773" y="10374"/>
                  </a:lnTo>
                  <a:cubicBezTo>
                    <a:pt x="12793" y="10353"/>
                    <a:pt x="12824" y="10333"/>
                    <a:pt x="12855" y="10333"/>
                  </a:cubicBezTo>
                  <a:lnTo>
                    <a:pt x="13080" y="10333"/>
                  </a:lnTo>
                  <a:cubicBezTo>
                    <a:pt x="13101" y="10333"/>
                    <a:pt x="13132" y="10343"/>
                    <a:pt x="13142" y="10364"/>
                  </a:cubicBezTo>
                  <a:lnTo>
                    <a:pt x="13316" y="10558"/>
                  </a:lnTo>
                  <a:lnTo>
                    <a:pt x="13347" y="10538"/>
                  </a:lnTo>
                  <a:lnTo>
                    <a:pt x="13224" y="10353"/>
                  </a:lnTo>
                  <a:cubicBezTo>
                    <a:pt x="13203" y="10312"/>
                    <a:pt x="13214" y="10271"/>
                    <a:pt x="13234" y="10241"/>
                  </a:cubicBezTo>
                  <a:lnTo>
                    <a:pt x="13306" y="10169"/>
                  </a:lnTo>
                  <a:cubicBezTo>
                    <a:pt x="13326" y="10148"/>
                    <a:pt x="13347" y="10138"/>
                    <a:pt x="13378" y="10138"/>
                  </a:cubicBezTo>
                  <a:cubicBezTo>
                    <a:pt x="13398" y="10138"/>
                    <a:pt x="13419" y="10148"/>
                    <a:pt x="13439" y="10159"/>
                  </a:cubicBezTo>
                  <a:lnTo>
                    <a:pt x="13562" y="10282"/>
                  </a:lnTo>
                  <a:lnTo>
                    <a:pt x="13736" y="10271"/>
                  </a:lnTo>
                  <a:cubicBezTo>
                    <a:pt x="13767" y="10271"/>
                    <a:pt x="13798" y="10292"/>
                    <a:pt x="13818" y="10312"/>
                  </a:cubicBezTo>
                  <a:cubicBezTo>
                    <a:pt x="13818" y="10312"/>
                    <a:pt x="13829" y="10302"/>
                    <a:pt x="13829" y="10292"/>
                  </a:cubicBezTo>
                  <a:cubicBezTo>
                    <a:pt x="13859" y="10271"/>
                    <a:pt x="13880" y="10271"/>
                    <a:pt x="13911" y="10271"/>
                  </a:cubicBezTo>
                  <a:lnTo>
                    <a:pt x="13993" y="10282"/>
                  </a:lnTo>
                  <a:cubicBezTo>
                    <a:pt x="14034" y="10292"/>
                    <a:pt x="14064" y="10323"/>
                    <a:pt x="14075" y="10353"/>
                  </a:cubicBezTo>
                  <a:lnTo>
                    <a:pt x="14075" y="10374"/>
                  </a:lnTo>
                  <a:lnTo>
                    <a:pt x="14075" y="10374"/>
                  </a:lnTo>
                  <a:lnTo>
                    <a:pt x="14608" y="10159"/>
                  </a:lnTo>
                  <a:cubicBezTo>
                    <a:pt x="14638" y="10148"/>
                    <a:pt x="14669" y="10159"/>
                    <a:pt x="14700" y="10169"/>
                  </a:cubicBezTo>
                  <a:lnTo>
                    <a:pt x="15018" y="10405"/>
                  </a:lnTo>
                  <a:lnTo>
                    <a:pt x="15397" y="10312"/>
                  </a:lnTo>
                  <a:cubicBezTo>
                    <a:pt x="15428" y="10302"/>
                    <a:pt x="15448" y="10312"/>
                    <a:pt x="15479" y="10323"/>
                  </a:cubicBezTo>
                  <a:lnTo>
                    <a:pt x="15602" y="10425"/>
                  </a:lnTo>
                  <a:lnTo>
                    <a:pt x="15807" y="10292"/>
                  </a:lnTo>
                  <a:lnTo>
                    <a:pt x="15848" y="10189"/>
                  </a:lnTo>
                  <a:cubicBezTo>
                    <a:pt x="15868" y="10159"/>
                    <a:pt x="15889" y="10138"/>
                    <a:pt x="15920" y="10128"/>
                  </a:cubicBezTo>
                  <a:cubicBezTo>
                    <a:pt x="15961" y="10128"/>
                    <a:pt x="15991" y="10138"/>
                    <a:pt x="16002" y="10169"/>
                  </a:cubicBezTo>
                  <a:lnTo>
                    <a:pt x="16073" y="10251"/>
                  </a:lnTo>
                  <a:cubicBezTo>
                    <a:pt x="16104" y="10292"/>
                    <a:pt x="16094" y="10333"/>
                    <a:pt x="16073" y="10364"/>
                  </a:cubicBezTo>
                  <a:cubicBezTo>
                    <a:pt x="16012" y="10425"/>
                    <a:pt x="15961" y="10487"/>
                    <a:pt x="15909" y="10548"/>
                  </a:cubicBezTo>
                  <a:cubicBezTo>
                    <a:pt x="15868" y="10589"/>
                    <a:pt x="15838" y="10630"/>
                    <a:pt x="15797" y="10661"/>
                  </a:cubicBezTo>
                  <a:cubicBezTo>
                    <a:pt x="15766" y="10692"/>
                    <a:pt x="15725" y="10743"/>
                    <a:pt x="15674" y="10743"/>
                  </a:cubicBezTo>
                  <a:cubicBezTo>
                    <a:pt x="15633" y="10743"/>
                    <a:pt x="15571" y="10753"/>
                    <a:pt x="15530" y="10763"/>
                  </a:cubicBezTo>
                  <a:lnTo>
                    <a:pt x="15223" y="10794"/>
                  </a:lnTo>
                  <a:cubicBezTo>
                    <a:pt x="15069" y="10815"/>
                    <a:pt x="14915" y="10825"/>
                    <a:pt x="14761" y="10845"/>
                  </a:cubicBezTo>
                  <a:cubicBezTo>
                    <a:pt x="14741" y="10845"/>
                    <a:pt x="14720" y="10845"/>
                    <a:pt x="14700" y="10835"/>
                  </a:cubicBezTo>
                  <a:lnTo>
                    <a:pt x="14546" y="10722"/>
                  </a:lnTo>
                  <a:lnTo>
                    <a:pt x="14177" y="10743"/>
                  </a:lnTo>
                  <a:cubicBezTo>
                    <a:pt x="14167" y="10753"/>
                    <a:pt x="14167" y="10763"/>
                    <a:pt x="14157" y="10763"/>
                  </a:cubicBezTo>
                  <a:cubicBezTo>
                    <a:pt x="14136" y="10784"/>
                    <a:pt x="14116" y="10794"/>
                    <a:pt x="14085" y="10794"/>
                  </a:cubicBezTo>
                  <a:lnTo>
                    <a:pt x="14023" y="10794"/>
                  </a:lnTo>
                  <a:cubicBezTo>
                    <a:pt x="14013" y="10825"/>
                    <a:pt x="13982" y="10845"/>
                    <a:pt x="13952" y="10845"/>
                  </a:cubicBezTo>
                  <a:cubicBezTo>
                    <a:pt x="13911" y="10845"/>
                    <a:pt x="13880" y="10856"/>
                    <a:pt x="13839" y="10856"/>
                  </a:cubicBezTo>
                  <a:cubicBezTo>
                    <a:pt x="13798" y="10856"/>
                    <a:pt x="13726" y="10856"/>
                    <a:pt x="13685" y="10825"/>
                  </a:cubicBezTo>
                  <a:cubicBezTo>
                    <a:pt x="13665" y="10815"/>
                    <a:pt x="13634" y="10794"/>
                    <a:pt x="13613" y="10784"/>
                  </a:cubicBezTo>
                  <a:cubicBezTo>
                    <a:pt x="13603" y="10784"/>
                    <a:pt x="13593" y="10774"/>
                    <a:pt x="13572" y="10763"/>
                  </a:cubicBezTo>
                  <a:lnTo>
                    <a:pt x="13296" y="10948"/>
                  </a:lnTo>
                  <a:cubicBezTo>
                    <a:pt x="13285" y="10948"/>
                    <a:pt x="13275" y="10958"/>
                    <a:pt x="13255" y="10958"/>
                  </a:cubicBezTo>
                  <a:lnTo>
                    <a:pt x="12845" y="11020"/>
                  </a:lnTo>
                  <a:cubicBezTo>
                    <a:pt x="12824" y="11020"/>
                    <a:pt x="12804" y="11020"/>
                    <a:pt x="12783" y="11009"/>
                  </a:cubicBezTo>
                  <a:lnTo>
                    <a:pt x="12640" y="10917"/>
                  </a:lnTo>
                  <a:cubicBezTo>
                    <a:pt x="12578" y="10917"/>
                    <a:pt x="12517" y="10907"/>
                    <a:pt x="12455" y="10907"/>
                  </a:cubicBezTo>
                  <a:cubicBezTo>
                    <a:pt x="12373" y="10897"/>
                    <a:pt x="12209" y="10876"/>
                    <a:pt x="12178" y="10774"/>
                  </a:cubicBezTo>
                  <a:cubicBezTo>
                    <a:pt x="12178" y="10753"/>
                    <a:pt x="12178" y="10722"/>
                    <a:pt x="12189" y="10692"/>
                  </a:cubicBezTo>
                  <a:close/>
                  <a:moveTo>
                    <a:pt x="12240" y="10620"/>
                  </a:moveTo>
                  <a:lnTo>
                    <a:pt x="12250" y="10610"/>
                  </a:lnTo>
                  <a:lnTo>
                    <a:pt x="12250" y="10610"/>
                  </a:lnTo>
                  <a:close/>
                  <a:moveTo>
                    <a:pt x="513" y="554"/>
                  </a:moveTo>
                  <a:lnTo>
                    <a:pt x="626" y="554"/>
                  </a:lnTo>
                  <a:cubicBezTo>
                    <a:pt x="657" y="554"/>
                    <a:pt x="688" y="574"/>
                    <a:pt x="698" y="595"/>
                  </a:cubicBezTo>
                  <a:lnTo>
                    <a:pt x="739" y="656"/>
                  </a:lnTo>
                  <a:lnTo>
                    <a:pt x="1436" y="677"/>
                  </a:lnTo>
                  <a:cubicBezTo>
                    <a:pt x="1456" y="677"/>
                    <a:pt x="1477" y="687"/>
                    <a:pt x="1497" y="697"/>
                  </a:cubicBezTo>
                  <a:lnTo>
                    <a:pt x="1661" y="852"/>
                  </a:lnTo>
                  <a:cubicBezTo>
                    <a:pt x="1672" y="861"/>
                    <a:pt x="1682" y="872"/>
                    <a:pt x="1682" y="882"/>
                  </a:cubicBezTo>
                  <a:lnTo>
                    <a:pt x="1734" y="1046"/>
                  </a:lnTo>
                  <a:lnTo>
                    <a:pt x="2123" y="1610"/>
                  </a:lnTo>
                  <a:lnTo>
                    <a:pt x="2481" y="1763"/>
                  </a:lnTo>
                  <a:cubicBezTo>
                    <a:pt x="2502" y="1774"/>
                    <a:pt x="2513" y="1784"/>
                    <a:pt x="2522" y="1795"/>
                  </a:cubicBezTo>
                  <a:lnTo>
                    <a:pt x="3117" y="2522"/>
                  </a:lnTo>
                  <a:lnTo>
                    <a:pt x="3189" y="2501"/>
                  </a:lnTo>
                  <a:cubicBezTo>
                    <a:pt x="3210" y="2492"/>
                    <a:pt x="3230" y="2492"/>
                    <a:pt x="3251" y="2501"/>
                  </a:cubicBezTo>
                  <a:lnTo>
                    <a:pt x="3415" y="2574"/>
                  </a:lnTo>
                  <a:lnTo>
                    <a:pt x="3445" y="2604"/>
                  </a:lnTo>
                  <a:lnTo>
                    <a:pt x="3538" y="2727"/>
                  </a:lnTo>
                  <a:lnTo>
                    <a:pt x="3670" y="2820"/>
                  </a:lnTo>
                  <a:lnTo>
                    <a:pt x="3670" y="2820"/>
                  </a:lnTo>
                  <a:lnTo>
                    <a:pt x="4009" y="3075"/>
                  </a:lnTo>
                  <a:lnTo>
                    <a:pt x="4388" y="3239"/>
                  </a:lnTo>
                  <a:cubicBezTo>
                    <a:pt x="4399" y="3239"/>
                    <a:pt x="4408" y="3250"/>
                    <a:pt x="4419" y="3260"/>
                  </a:cubicBezTo>
                  <a:lnTo>
                    <a:pt x="4747" y="3608"/>
                  </a:lnTo>
                  <a:cubicBezTo>
                    <a:pt x="4747" y="3608"/>
                    <a:pt x="4757" y="3608"/>
                    <a:pt x="4757" y="3619"/>
                  </a:cubicBezTo>
                  <a:lnTo>
                    <a:pt x="4932" y="3875"/>
                  </a:lnTo>
                  <a:cubicBezTo>
                    <a:pt x="4962" y="3916"/>
                    <a:pt x="4952" y="3957"/>
                    <a:pt x="4921" y="3988"/>
                  </a:cubicBezTo>
                  <a:lnTo>
                    <a:pt x="4839" y="4070"/>
                  </a:lnTo>
                  <a:lnTo>
                    <a:pt x="4880" y="4162"/>
                  </a:lnTo>
                  <a:cubicBezTo>
                    <a:pt x="4900" y="4193"/>
                    <a:pt x="4891" y="4234"/>
                    <a:pt x="4870" y="4255"/>
                  </a:cubicBezTo>
                  <a:lnTo>
                    <a:pt x="4777" y="4378"/>
                  </a:lnTo>
                  <a:lnTo>
                    <a:pt x="4932" y="4562"/>
                  </a:lnTo>
                  <a:lnTo>
                    <a:pt x="5228" y="4551"/>
                  </a:lnTo>
                  <a:cubicBezTo>
                    <a:pt x="5269" y="4551"/>
                    <a:pt x="5310" y="4583"/>
                    <a:pt x="5321" y="4624"/>
                  </a:cubicBezTo>
                  <a:lnTo>
                    <a:pt x="5424" y="5105"/>
                  </a:lnTo>
                  <a:lnTo>
                    <a:pt x="5515" y="5157"/>
                  </a:lnTo>
                  <a:cubicBezTo>
                    <a:pt x="5536" y="5166"/>
                    <a:pt x="5547" y="5187"/>
                    <a:pt x="5556" y="5207"/>
                  </a:cubicBezTo>
                  <a:lnTo>
                    <a:pt x="5597" y="5351"/>
                  </a:lnTo>
                  <a:lnTo>
                    <a:pt x="5854" y="5351"/>
                  </a:lnTo>
                  <a:cubicBezTo>
                    <a:pt x="5884" y="5351"/>
                    <a:pt x="5905" y="5372"/>
                    <a:pt x="5925" y="5392"/>
                  </a:cubicBezTo>
                  <a:lnTo>
                    <a:pt x="6233" y="5802"/>
                  </a:lnTo>
                  <a:cubicBezTo>
                    <a:pt x="6244" y="5833"/>
                    <a:pt x="6253" y="5854"/>
                    <a:pt x="6244" y="5884"/>
                  </a:cubicBezTo>
                  <a:lnTo>
                    <a:pt x="6171" y="6110"/>
                  </a:lnTo>
                  <a:lnTo>
                    <a:pt x="6059" y="7483"/>
                  </a:lnTo>
                  <a:cubicBezTo>
                    <a:pt x="6048" y="7524"/>
                    <a:pt x="6018" y="7565"/>
                    <a:pt x="5977" y="7565"/>
                  </a:cubicBezTo>
                  <a:lnTo>
                    <a:pt x="5351" y="7606"/>
                  </a:lnTo>
                  <a:cubicBezTo>
                    <a:pt x="5321" y="7606"/>
                    <a:pt x="5301" y="7596"/>
                    <a:pt x="5280" y="7576"/>
                  </a:cubicBezTo>
                  <a:cubicBezTo>
                    <a:pt x="5260" y="7545"/>
                    <a:pt x="5228" y="7524"/>
                    <a:pt x="5208" y="7494"/>
                  </a:cubicBezTo>
                  <a:cubicBezTo>
                    <a:pt x="5137" y="7432"/>
                    <a:pt x="5075" y="7371"/>
                    <a:pt x="4993" y="7309"/>
                  </a:cubicBezTo>
                  <a:cubicBezTo>
                    <a:pt x="4952" y="7278"/>
                    <a:pt x="4911" y="7237"/>
                    <a:pt x="4870" y="7196"/>
                  </a:cubicBezTo>
                  <a:cubicBezTo>
                    <a:pt x="4809" y="7135"/>
                    <a:pt x="4736" y="7073"/>
                    <a:pt x="4675" y="7002"/>
                  </a:cubicBezTo>
                  <a:lnTo>
                    <a:pt x="4153" y="6479"/>
                  </a:lnTo>
                  <a:cubicBezTo>
                    <a:pt x="3866" y="6192"/>
                    <a:pt x="3588" y="5905"/>
                    <a:pt x="3301" y="5618"/>
                  </a:cubicBezTo>
                  <a:cubicBezTo>
                    <a:pt x="3301" y="5608"/>
                    <a:pt x="3292" y="5608"/>
                    <a:pt x="3292" y="5597"/>
                  </a:cubicBezTo>
                  <a:cubicBezTo>
                    <a:pt x="3240" y="5495"/>
                    <a:pt x="3189" y="5372"/>
                    <a:pt x="3158" y="5259"/>
                  </a:cubicBezTo>
                  <a:cubicBezTo>
                    <a:pt x="3158" y="5239"/>
                    <a:pt x="3148" y="5207"/>
                    <a:pt x="3137" y="5187"/>
                  </a:cubicBezTo>
                  <a:lnTo>
                    <a:pt x="3076" y="5064"/>
                  </a:lnTo>
                  <a:cubicBezTo>
                    <a:pt x="3035" y="4952"/>
                    <a:pt x="2984" y="4838"/>
                    <a:pt x="2932" y="4726"/>
                  </a:cubicBezTo>
                  <a:cubicBezTo>
                    <a:pt x="2871" y="4613"/>
                    <a:pt x="2809" y="4490"/>
                    <a:pt x="2759" y="4367"/>
                  </a:cubicBezTo>
                  <a:cubicBezTo>
                    <a:pt x="2738" y="4326"/>
                    <a:pt x="2718" y="4275"/>
                    <a:pt x="2697" y="4234"/>
                  </a:cubicBezTo>
                  <a:lnTo>
                    <a:pt x="2666" y="4173"/>
                  </a:lnTo>
                  <a:cubicBezTo>
                    <a:pt x="2645" y="4152"/>
                    <a:pt x="2615" y="4111"/>
                    <a:pt x="2604" y="4100"/>
                  </a:cubicBezTo>
                  <a:cubicBezTo>
                    <a:pt x="2563" y="4050"/>
                    <a:pt x="2522" y="4009"/>
                    <a:pt x="2472" y="3968"/>
                  </a:cubicBezTo>
                  <a:lnTo>
                    <a:pt x="2256" y="3752"/>
                  </a:lnTo>
                  <a:cubicBezTo>
                    <a:pt x="2246" y="3742"/>
                    <a:pt x="2235" y="3722"/>
                    <a:pt x="2226" y="3701"/>
                  </a:cubicBezTo>
                  <a:lnTo>
                    <a:pt x="2062" y="2922"/>
                  </a:lnTo>
                  <a:lnTo>
                    <a:pt x="1436" y="2542"/>
                  </a:lnTo>
                  <a:cubicBezTo>
                    <a:pt x="1415" y="2533"/>
                    <a:pt x="1395" y="2501"/>
                    <a:pt x="1395" y="2481"/>
                  </a:cubicBezTo>
                  <a:lnTo>
                    <a:pt x="1374" y="2296"/>
                  </a:lnTo>
                  <a:lnTo>
                    <a:pt x="1272" y="2296"/>
                  </a:lnTo>
                  <a:cubicBezTo>
                    <a:pt x="1242" y="2296"/>
                    <a:pt x="1210" y="2276"/>
                    <a:pt x="1201" y="2246"/>
                  </a:cubicBezTo>
                  <a:lnTo>
                    <a:pt x="975" y="1763"/>
                  </a:lnTo>
                  <a:lnTo>
                    <a:pt x="841" y="1754"/>
                  </a:lnTo>
                  <a:cubicBezTo>
                    <a:pt x="821" y="1754"/>
                    <a:pt x="800" y="1743"/>
                    <a:pt x="780" y="1733"/>
                  </a:cubicBezTo>
                  <a:lnTo>
                    <a:pt x="32" y="913"/>
                  </a:lnTo>
                  <a:cubicBezTo>
                    <a:pt x="11" y="902"/>
                    <a:pt x="1" y="882"/>
                    <a:pt x="1" y="852"/>
                  </a:cubicBezTo>
                  <a:lnTo>
                    <a:pt x="1" y="554"/>
                  </a:lnTo>
                  <a:cubicBezTo>
                    <a:pt x="1" y="503"/>
                    <a:pt x="42" y="462"/>
                    <a:pt x="93" y="462"/>
                  </a:cubicBezTo>
                  <a:lnTo>
                    <a:pt x="411" y="441"/>
                  </a:lnTo>
                  <a:cubicBezTo>
                    <a:pt x="442" y="441"/>
                    <a:pt x="483" y="462"/>
                    <a:pt x="493" y="503"/>
                  </a:cubicBezTo>
                  <a:close/>
                  <a:moveTo>
                    <a:pt x="14228" y="11481"/>
                  </a:moveTo>
                  <a:lnTo>
                    <a:pt x="14638" y="11819"/>
                  </a:lnTo>
                  <a:cubicBezTo>
                    <a:pt x="14669" y="11840"/>
                    <a:pt x="14710" y="11850"/>
                    <a:pt x="14741" y="11829"/>
                  </a:cubicBezTo>
                  <a:lnTo>
                    <a:pt x="15007" y="11676"/>
                  </a:lnTo>
                  <a:cubicBezTo>
                    <a:pt x="15028" y="11665"/>
                    <a:pt x="15048" y="11635"/>
                    <a:pt x="15048" y="11614"/>
                  </a:cubicBezTo>
                  <a:cubicBezTo>
                    <a:pt x="15048" y="11583"/>
                    <a:pt x="15048" y="11553"/>
                    <a:pt x="15028" y="11532"/>
                  </a:cubicBezTo>
                  <a:lnTo>
                    <a:pt x="14567" y="11020"/>
                  </a:lnTo>
                  <a:cubicBezTo>
                    <a:pt x="14546" y="10999"/>
                    <a:pt x="14526" y="10989"/>
                    <a:pt x="14495" y="10989"/>
                  </a:cubicBezTo>
                  <a:lnTo>
                    <a:pt x="13911" y="11030"/>
                  </a:lnTo>
                  <a:cubicBezTo>
                    <a:pt x="13890" y="11040"/>
                    <a:pt x="13859" y="11050"/>
                    <a:pt x="13849" y="11071"/>
                  </a:cubicBezTo>
                  <a:cubicBezTo>
                    <a:pt x="13829" y="11091"/>
                    <a:pt x="13829" y="11112"/>
                    <a:pt x="13829" y="11143"/>
                  </a:cubicBezTo>
                  <a:lnTo>
                    <a:pt x="13859" y="11296"/>
                  </a:lnTo>
                  <a:cubicBezTo>
                    <a:pt x="13859" y="11307"/>
                    <a:pt x="13870" y="11327"/>
                    <a:pt x="13870" y="11337"/>
                  </a:cubicBezTo>
                  <a:cubicBezTo>
                    <a:pt x="13870" y="11378"/>
                    <a:pt x="13900" y="11419"/>
                    <a:pt x="13941" y="11419"/>
                  </a:cubicBezTo>
                  <a:close/>
                  <a:moveTo>
                    <a:pt x="17078" y="11143"/>
                  </a:moveTo>
                  <a:lnTo>
                    <a:pt x="18226" y="10651"/>
                  </a:lnTo>
                  <a:cubicBezTo>
                    <a:pt x="18246" y="10630"/>
                    <a:pt x="18267" y="10610"/>
                    <a:pt x="18278" y="10579"/>
                  </a:cubicBezTo>
                  <a:lnTo>
                    <a:pt x="18319" y="10364"/>
                  </a:lnTo>
                  <a:lnTo>
                    <a:pt x="18319" y="10343"/>
                  </a:lnTo>
                  <a:cubicBezTo>
                    <a:pt x="18319" y="10323"/>
                    <a:pt x="18308" y="10302"/>
                    <a:pt x="18298" y="10282"/>
                  </a:cubicBezTo>
                  <a:cubicBezTo>
                    <a:pt x="18267" y="10251"/>
                    <a:pt x="18226" y="10251"/>
                    <a:pt x="18196" y="10261"/>
                  </a:cubicBezTo>
                  <a:cubicBezTo>
                    <a:pt x="18144" y="10261"/>
                    <a:pt x="18093" y="10271"/>
                    <a:pt x="18041" y="10282"/>
                  </a:cubicBezTo>
                  <a:lnTo>
                    <a:pt x="17057" y="10435"/>
                  </a:lnTo>
                  <a:lnTo>
                    <a:pt x="17057" y="10435"/>
                  </a:lnTo>
                  <a:cubicBezTo>
                    <a:pt x="16893" y="10476"/>
                    <a:pt x="16770" y="10569"/>
                    <a:pt x="16668" y="10702"/>
                  </a:cubicBezTo>
                  <a:lnTo>
                    <a:pt x="16576" y="10856"/>
                  </a:lnTo>
                  <a:cubicBezTo>
                    <a:pt x="16565" y="10876"/>
                    <a:pt x="16545" y="10907"/>
                    <a:pt x="16535" y="10927"/>
                  </a:cubicBezTo>
                  <a:cubicBezTo>
                    <a:pt x="16514" y="10938"/>
                    <a:pt x="16483" y="10948"/>
                    <a:pt x="16463" y="10948"/>
                  </a:cubicBezTo>
                  <a:cubicBezTo>
                    <a:pt x="16412" y="10968"/>
                    <a:pt x="16371" y="10979"/>
                    <a:pt x="16319" y="10999"/>
                  </a:cubicBezTo>
                  <a:cubicBezTo>
                    <a:pt x="16237" y="11020"/>
                    <a:pt x="16155" y="11050"/>
                    <a:pt x="16073" y="11071"/>
                  </a:cubicBezTo>
                  <a:cubicBezTo>
                    <a:pt x="16032" y="11081"/>
                    <a:pt x="16012" y="11112"/>
                    <a:pt x="16012" y="11153"/>
                  </a:cubicBezTo>
                  <a:lnTo>
                    <a:pt x="16012" y="11522"/>
                  </a:lnTo>
                  <a:lnTo>
                    <a:pt x="15961" y="11635"/>
                  </a:lnTo>
                  <a:cubicBezTo>
                    <a:pt x="15940" y="11665"/>
                    <a:pt x="15940" y="11696"/>
                    <a:pt x="15961" y="11727"/>
                  </a:cubicBezTo>
                  <a:cubicBezTo>
                    <a:pt x="15981" y="11758"/>
                    <a:pt x="16012" y="11768"/>
                    <a:pt x="16043" y="11768"/>
                  </a:cubicBezTo>
                  <a:lnTo>
                    <a:pt x="16391" y="11747"/>
                  </a:lnTo>
                  <a:cubicBezTo>
                    <a:pt x="16401" y="11747"/>
                    <a:pt x="16412" y="11737"/>
                    <a:pt x="16432" y="11737"/>
                  </a:cubicBezTo>
                  <a:lnTo>
                    <a:pt x="16975" y="11409"/>
                  </a:lnTo>
                  <a:cubicBezTo>
                    <a:pt x="16996" y="11399"/>
                    <a:pt x="17006" y="11378"/>
                    <a:pt x="17016" y="11358"/>
                  </a:cubicBezTo>
                  <a:close/>
                  <a:moveTo>
                    <a:pt x="19476" y="6171"/>
                  </a:moveTo>
                  <a:cubicBezTo>
                    <a:pt x="19590" y="6141"/>
                    <a:pt x="19702" y="6110"/>
                    <a:pt x="19804" y="6079"/>
                  </a:cubicBezTo>
                  <a:cubicBezTo>
                    <a:pt x="19836" y="6069"/>
                    <a:pt x="19866" y="6079"/>
                    <a:pt x="19897" y="6110"/>
                  </a:cubicBezTo>
                  <a:lnTo>
                    <a:pt x="20214" y="6438"/>
                  </a:lnTo>
                  <a:cubicBezTo>
                    <a:pt x="20235" y="6458"/>
                    <a:pt x="20246" y="6479"/>
                    <a:pt x="20235" y="6499"/>
                  </a:cubicBezTo>
                  <a:cubicBezTo>
                    <a:pt x="20235" y="6530"/>
                    <a:pt x="20225" y="6551"/>
                    <a:pt x="20205" y="6571"/>
                  </a:cubicBezTo>
                  <a:lnTo>
                    <a:pt x="19918" y="6807"/>
                  </a:lnTo>
                  <a:cubicBezTo>
                    <a:pt x="19897" y="6817"/>
                    <a:pt x="19877" y="6827"/>
                    <a:pt x="19856" y="6827"/>
                  </a:cubicBezTo>
                  <a:cubicBezTo>
                    <a:pt x="19774" y="6817"/>
                    <a:pt x="19681" y="6786"/>
                    <a:pt x="19620" y="6735"/>
                  </a:cubicBezTo>
                  <a:cubicBezTo>
                    <a:pt x="19446" y="6622"/>
                    <a:pt x="19394" y="6438"/>
                    <a:pt x="19415" y="6243"/>
                  </a:cubicBezTo>
                  <a:cubicBezTo>
                    <a:pt x="19415" y="6212"/>
                    <a:pt x="19446" y="6182"/>
                    <a:pt x="19476" y="6171"/>
                  </a:cubicBezTo>
                  <a:close/>
                  <a:moveTo>
                    <a:pt x="19681" y="4009"/>
                  </a:moveTo>
                  <a:lnTo>
                    <a:pt x="19385" y="4050"/>
                  </a:lnTo>
                  <a:cubicBezTo>
                    <a:pt x="19344" y="4050"/>
                    <a:pt x="19323" y="4070"/>
                    <a:pt x="19312" y="4100"/>
                  </a:cubicBezTo>
                  <a:cubicBezTo>
                    <a:pt x="19262" y="4193"/>
                    <a:pt x="19221" y="4285"/>
                    <a:pt x="19180" y="4378"/>
                  </a:cubicBezTo>
                  <a:cubicBezTo>
                    <a:pt x="19159" y="4398"/>
                    <a:pt x="19148" y="4428"/>
                    <a:pt x="19148" y="4460"/>
                  </a:cubicBezTo>
                  <a:cubicBezTo>
                    <a:pt x="19148" y="4490"/>
                    <a:pt x="19159" y="4510"/>
                    <a:pt x="19180" y="4531"/>
                  </a:cubicBezTo>
                  <a:lnTo>
                    <a:pt x="19394" y="4695"/>
                  </a:lnTo>
                  <a:cubicBezTo>
                    <a:pt x="19415" y="4706"/>
                    <a:pt x="19426" y="4715"/>
                    <a:pt x="19446" y="4715"/>
                  </a:cubicBezTo>
                  <a:lnTo>
                    <a:pt x="19713" y="4736"/>
                  </a:lnTo>
                  <a:lnTo>
                    <a:pt x="20009" y="5177"/>
                  </a:lnTo>
                  <a:cubicBezTo>
                    <a:pt x="20030" y="5198"/>
                    <a:pt x="20061" y="5218"/>
                    <a:pt x="20102" y="5207"/>
                  </a:cubicBezTo>
                  <a:lnTo>
                    <a:pt x="20615" y="5125"/>
                  </a:lnTo>
                  <a:cubicBezTo>
                    <a:pt x="20583" y="5146"/>
                    <a:pt x="20542" y="5166"/>
                    <a:pt x="20512" y="5177"/>
                  </a:cubicBezTo>
                  <a:cubicBezTo>
                    <a:pt x="20471" y="5198"/>
                    <a:pt x="20440" y="5228"/>
                    <a:pt x="20399" y="5248"/>
                  </a:cubicBezTo>
                  <a:lnTo>
                    <a:pt x="19979" y="5310"/>
                  </a:lnTo>
                  <a:cubicBezTo>
                    <a:pt x="19948" y="5321"/>
                    <a:pt x="19918" y="5341"/>
                    <a:pt x="19907" y="5372"/>
                  </a:cubicBezTo>
                  <a:lnTo>
                    <a:pt x="19856" y="5536"/>
                  </a:lnTo>
                  <a:cubicBezTo>
                    <a:pt x="19845" y="5567"/>
                    <a:pt x="19845" y="5597"/>
                    <a:pt x="19866" y="5618"/>
                  </a:cubicBezTo>
                  <a:cubicBezTo>
                    <a:pt x="19877" y="5638"/>
                    <a:pt x="19907" y="5659"/>
                    <a:pt x="19938" y="5659"/>
                  </a:cubicBezTo>
                  <a:lnTo>
                    <a:pt x="20173" y="5669"/>
                  </a:lnTo>
                  <a:lnTo>
                    <a:pt x="20328" y="5864"/>
                  </a:lnTo>
                  <a:lnTo>
                    <a:pt x="20369" y="6325"/>
                  </a:lnTo>
                  <a:cubicBezTo>
                    <a:pt x="20369" y="6366"/>
                    <a:pt x="20399" y="6397"/>
                    <a:pt x="20440" y="6397"/>
                  </a:cubicBezTo>
                  <a:lnTo>
                    <a:pt x="20665" y="6448"/>
                  </a:lnTo>
                  <a:cubicBezTo>
                    <a:pt x="20717" y="6458"/>
                    <a:pt x="20758" y="6428"/>
                    <a:pt x="20768" y="6387"/>
                  </a:cubicBezTo>
                  <a:lnTo>
                    <a:pt x="20891" y="5987"/>
                  </a:lnTo>
                  <a:lnTo>
                    <a:pt x="20932" y="6100"/>
                  </a:lnTo>
                  <a:cubicBezTo>
                    <a:pt x="20943" y="6120"/>
                    <a:pt x="20952" y="6130"/>
                    <a:pt x="20963" y="6141"/>
                  </a:cubicBezTo>
                  <a:lnTo>
                    <a:pt x="21219" y="6305"/>
                  </a:lnTo>
                  <a:cubicBezTo>
                    <a:pt x="21230" y="6315"/>
                    <a:pt x="21239" y="6315"/>
                    <a:pt x="21260" y="6325"/>
                  </a:cubicBezTo>
                  <a:cubicBezTo>
                    <a:pt x="21321" y="6325"/>
                    <a:pt x="21383" y="6325"/>
                    <a:pt x="21444" y="6335"/>
                  </a:cubicBezTo>
                  <a:cubicBezTo>
                    <a:pt x="21455" y="6335"/>
                    <a:pt x="21476" y="6335"/>
                    <a:pt x="21496" y="6346"/>
                  </a:cubicBezTo>
                  <a:cubicBezTo>
                    <a:pt x="21599" y="6458"/>
                    <a:pt x="21793" y="6643"/>
                    <a:pt x="21936" y="6674"/>
                  </a:cubicBezTo>
                  <a:cubicBezTo>
                    <a:pt x="22141" y="6725"/>
                    <a:pt x="22357" y="6786"/>
                    <a:pt x="22562" y="6848"/>
                  </a:cubicBezTo>
                  <a:cubicBezTo>
                    <a:pt x="22685" y="6879"/>
                    <a:pt x="22818" y="6920"/>
                    <a:pt x="22941" y="6961"/>
                  </a:cubicBezTo>
                  <a:cubicBezTo>
                    <a:pt x="22993" y="6981"/>
                    <a:pt x="23034" y="6991"/>
                    <a:pt x="23085" y="7012"/>
                  </a:cubicBezTo>
                  <a:cubicBezTo>
                    <a:pt x="23095" y="7022"/>
                    <a:pt x="23126" y="7032"/>
                    <a:pt x="23146" y="7043"/>
                  </a:cubicBezTo>
                  <a:lnTo>
                    <a:pt x="23269" y="7135"/>
                  </a:lnTo>
                  <a:cubicBezTo>
                    <a:pt x="23341" y="7186"/>
                    <a:pt x="23413" y="7248"/>
                    <a:pt x="23485" y="7299"/>
                  </a:cubicBezTo>
                  <a:cubicBezTo>
                    <a:pt x="23536" y="7350"/>
                    <a:pt x="23597" y="7391"/>
                    <a:pt x="23649" y="7442"/>
                  </a:cubicBezTo>
                  <a:cubicBezTo>
                    <a:pt x="23669" y="7473"/>
                    <a:pt x="23710" y="7524"/>
                    <a:pt x="23720" y="7565"/>
                  </a:cubicBezTo>
                  <a:cubicBezTo>
                    <a:pt x="23731" y="7617"/>
                    <a:pt x="23741" y="7668"/>
                    <a:pt x="23761" y="7719"/>
                  </a:cubicBezTo>
                  <a:cubicBezTo>
                    <a:pt x="23782" y="7801"/>
                    <a:pt x="23802" y="7873"/>
                    <a:pt x="23823" y="7945"/>
                  </a:cubicBezTo>
                  <a:cubicBezTo>
                    <a:pt x="23854" y="8027"/>
                    <a:pt x="23874" y="8109"/>
                    <a:pt x="23905" y="8180"/>
                  </a:cubicBezTo>
                  <a:cubicBezTo>
                    <a:pt x="23905" y="8211"/>
                    <a:pt x="23915" y="8242"/>
                    <a:pt x="23925" y="8273"/>
                  </a:cubicBezTo>
                  <a:cubicBezTo>
                    <a:pt x="23925" y="8283"/>
                    <a:pt x="23936" y="8303"/>
                    <a:pt x="23936" y="8314"/>
                  </a:cubicBezTo>
                  <a:cubicBezTo>
                    <a:pt x="23936" y="8355"/>
                    <a:pt x="23946" y="8385"/>
                    <a:pt x="23956" y="8426"/>
                  </a:cubicBezTo>
                  <a:cubicBezTo>
                    <a:pt x="23966" y="8457"/>
                    <a:pt x="23966" y="8478"/>
                    <a:pt x="23977" y="8508"/>
                  </a:cubicBezTo>
                  <a:cubicBezTo>
                    <a:pt x="23925" y="8498"/>
                    <a:pt x="23854" y="8508"/>
                    <a:pt x="23802" y="8508"/>
                  </a:cubicBezTo>
                  <a:cubicBezTo>
                    <a:pt x="23741" y="8519"/>
                    <a:pt x="23679" y="8519"/>
                    <a:pt x="23618" y="8529"/>
                  </a:cubicBezTo>
                  <a:cubicBezTo>
                    <a:pt x="23577" y="8539"/>
                    <a:pt x="23546" y="8560"/>
                    <a:pt x="23536" y="8601"/>
                  </a:cubicBezTo>
                  <a:lnTo>
                    <a:pt x="23382" y="9144"/>
                  </a:lnTo>
                  <a:cubicBezTo>
                    <a:pt x="23372" y="9185"/>
                    <a:pt x="23382" y="9216"/>
                    <a:pt x="23403" y="9236"/>
                  </a:cubicBezTo>
                  <a:cubicBezTo>
                    <a:pt x="23433" y="9257"/>
                    <a:pt x="23464" y="9267"/>
                    <a:pt x="23495" y="9257"/>
                  </a:cubicBezTo>
                  <a:lnTo>
                    <a:pt x="24212" y="9103"/>
                  </a:lnTo>
                  <a:lnTo>
                    <a:pt x="24663" y="9103"/>
                  </a:lnTo>
                  <a:lnTo>
                    <a:pt x="25145" y="9790"/>
                  </a:lnTo>
                  <a:cubicBezTo>
                    <a:pt x="25176" y="9820"/>
                    <a:pt x="25217" y="9831"/>
                    <a:pt x="25248" y="9820"/>
                  </a:cubicBezTo>
                  <a:cubicBezTo>
                    <a:pt x="25289" y="9810"/>
                    <a:pt x="25309" y="9779"/>
                    <a:pt x="25309" y="9738"/>
                  </a:cubicBezTo>
                  <a:lnTo>
                    <a:pt x="25309" y="5433"/>
                  </a:lnTo>
                  <a:cubicBezTo>
                    <a:pt x="25309" y="5413"/>
                    <a:pt x="25309" y="5392"/>
                    <a:pt x="25289" y="5372"/>
                  </a:cubicBezTo>
                  <a:lnTo>
                    <a:pt x="25135" y="5207"/>
                  </a:lnTo>
                  <a:lnTo>
                    <a:pt x="25063" y="5105"/>
                  </a:lnTo>
                  <a:cubicBezTo>
                    <a:pt x="25053" y="5075"/>
                    <a:pt x="25022" y="5054"/>
                    <a:pt x="24991" y="5054"/>
                  </a:cubicBezTo>
                  <a:lnTo>
                    <a:pt x="24520" y="5054"/>
                  </a:lnTo>
                  <a:lnTo>
                    <a:pt x="23444" y="4469"/>
                  </a:lnTo>
                  <a:cubicBezTo>
                    <a:pt x="23413" y="4460"/>
                    <a:pt x="23382" y="4460"/>
                    <a:pt x="23351" y="4480"/>
                  </a:cubicBezTo>
                  <a:lnTo>
                    <a:pt x="23013" y="4726"/>
                  </a:lnTo>
                  <a:cubicBezTo>
                    <a:pt x="22993" y="4736"/>
                    <a:pt x="22982" y="4767"/>
                    <a:pt x="22982" y="4797"/>
                  </a:cubicBezTo>
                  <a:lnTo>
                    <a:pt x="22982" y="4900"/>
                  </a:lnTo>
                  <a:lnTo>
                    <a:pt x="22921" y="4920"/>
                  </a:lnTo>
                  <a:lnTo>
                    <a:pt x="22849" y="4797"/>
                  </a:lnTo>
                  <a:cubicBezTo>
                    <a:pt x="22839" y="4777"/>
                    <a:pt x="22808" y="4756"/>
                    <a:pt x="22777" y="4756"/>
                  </a:cubicBezTo>
                  <a:lnTo>
                    <a:pt x="22173" y="4706"/>
                  </a:lnTo>
                  <a:cubicBezTo>
                    <a:pt x="22132" y="4706"/>
                    <a:pt x="22100" y="4715"/>
                    <a:pt x="22080" y="4756"/>
                  </a:cubicBezTo>
                  <a:cubicBezTo>
                    <a:pt x="22070" y="4788"/>
                    <a:pt x="22070" y="4829"/>
                    <a:pt x="22091" y="4849"/>
                  </a:cubicBezTo>
                  <a:lnTo>
                    <a:pt x="22316" y="5125"/>
                  </a:lnTo>
                  <a:cubicBezTo>
                    <a:pt x="22337" y="5136"/>
                    <a:pt x="22346" y="5146"/>
                    <a:pt x="22378" y="5157"/>
                  </a:cubicBezTo>
                  <a:lnTo>
                    <a:pt x="22428" y="5157"/>
                  </a:lnTo>
                  <a:cubicBezTo>
                    <a:pt x="22428" y="5166"/>
                    <a:pt x="22419" y="5166"/>
                    <a:pt x="22419" y="5177"/>
                  </a:cubicBezTo>
                  <a:lnTo>
                    <a:pt x="22378" y="5341"/>
                  </a:lnTo>
                  <a:lnTo>
                    <a:pt x="22193" y="5474"/>
                  </a:lnTo>
                  <a:lnTo>
                    <a:pt x="22162" y="5505"/>
                  </a:lnTo>
                  <a:lnTo>
                    <a:pt x="22029" y="5792"/>
                  </a:lnTo>
                  <a:lnTo>
                    <a:pt x="21742" y="5710"/>
                  </a:lnTo>
                  <a:cubicBezTo>
                    <a:pt x="21711" y="5700"/>
                    <a:pt x="21670" y="5669"/>
                    <a:pt x="21660" y="5649"/>
                  </a:cubicBezTo>
                  <a:cubicBezTo>
                    <a:pt x="21649" y="5608"/>
                    <a:pt x="21649" y="5567"/>
                    <a:pt x="21640" y="5526"/>
                  </a:cubicBezTo>
                  <a:cubicBezTo>
                    <a:pt x="21640" y="5474"/>
                    <a:pt x="21629" y="5392"/>
                    <a:pt x="21608" y="5351"/>
                  </a:cubicBezTo>
                  <a:cubicBezTo>
                    <a:pt x="21599" y="5330"/>
                    <a:pt x="21599" y="5310"/>
                    <a:pt x="21588" y="5300"/>
                  </a:cubicBezTo>
                  <a:cubicBezTo>
                    <a:pt x="21567" y="5228"/>
                    <a:pt x="21526" y="5157"/>
                    <a:pt x="21455" y="5157"/>
                  </a:cubicBezTo>
                  <a:cubicBezTo>
                    <a:pt x="21403" y="5157"/>
                    <a:pt x="21332" y="5187"/>
                    <a:pt x="21280" y="5207"/>
                  </a:cubicBezTo>
                  <a:lnTo>
                    <a:pt x="21280" y="5218"/>
                  </a:lnTo>
                  <a:lnTo>
                    <a:pt x="21280" y="5095"/>
                  </a:lnTo>
                  <a:cubicBezTo>
                    <a:pt x="21280" y="5013"/>
                    <a:pt x="21280" y="4931"/>
                    <a:pt x="21291" y="4859"/>
                  </a:cubicBezTo>
                  <a:cubicBezTo>
                    <a:pt x="21301" y="4706"/>
                    <a:pt x="21291" y="4542"/>
                    <a:pt x="21260" y="4398"/>
                  </a:cubicBezTo>
                  <a:lnTo>
                    <a:pt x="21260" y="4378"/>
                  </a:lnTo>
                  <a:lnTo>
                    <a:pt x="21137" y="4039"/>
                  </a:lnTo>
                  <a:cubicBezTo>
                    <a:pt x="21116" y="3998"/>
                    <a:pt x="21086" y="3977"/>
                    <a:pt x="21045" y="3977"/>
                  </a:cubicBezTo>
                  <a:lnTo>
                    <a:pt x="20706" y="3968"/>
                  </a:lnTo>
                  <a:lnTo>
                    <a:pt x="20471" y="3783"/>
                  </a:lnTo>
                  <a:cubicBezTo>
                    <a:pt x="20460" y="3772"/>
                    <a:pt x="20440" y="3772"/>
                    <a:pt x="20430" y="3763"/>
                  </a:cubicBezTo>
                  <a:lnTo>
                    <a:pt x="20009" y="3722"/>
                  </a:lnTo>
                  <a:cubicBezTo>
                    <a:pt x="19979" y="3722"/>
                    <a:pt x="19959" y="3731"/>
                    <a:pt x="19938" y="3752"/>
                  </a:cubicBezTo>
                  <a:close/>
                  <a:moveTo>
                    <a:pt x="20727" y="5105"/>
                  </a:moveTo>
                  <a:lnTo>
                    <a:pt x="20870" y="5084"/>
                  </a:lnTo>
                  <a:lnTo>
                    <a:pt x="20870" y="5146"/>
                  </a:lnTo>
                  <a:lnTo>
                    <a:pt x="20850" y="5146"/>
                  </a:lnTo>
                  <a:cubicBezTo>
                    <a:pt x="20809" y="5136"/>
                    <a:pt x="20768" y="5116"/>
                    <a:pt x="20727" y="5105"/>
                  </a:cubicBezTo>
                  <a:close/>
                  <a:moveTo>
                    <a:pt x="18554" y="2235"/>
                  </a:moveTo>
                  <a:cubicBezTo>
                    <a:pt x="18554" y="2225"/>
                    <a:pt x="18565" y="2214"/>
                    <a:pt x="18574" y="2214"/>
                  </a:cubicBezTo>
                  <a:cubicBezTo>
                    <a:pt x="18585" y="2194"/>
                    <a:pt x="18606" y="2164"/>
                    <a:pt x="18615" y="2143"/>
                  </a:cubicBezTo>
                  <a:cubicBezTo>
                    <a:pt x="18667" y="2050"/>
                    <a:pt x="18811" y="1968"/>
                    <a:pt x="18913" y="2020"/>
                  </a:cubicBezTo>
                  <a:cubicBezTo>
                    <a:pt x="18954" y="2041"/>
                    <a:pt x="18975" y="2102"/>
                    <a:pt x="18984" y="2143"/>
                  </a:cubicBezTo>
                  <a:cubicBezTo>
                    <a:pt x="18995" y="2184"/>
                    <a:pt x="18995" y="2235"/>
                    <a:pt x="19005" y="2276"/>
                  </a:cubicBezTo>
                  <a:cubicBezTo>
                    <a:pt x="19005" y="2337"/>
                    <a:pt x="19016" y="2399"/>
                    <a:pt x="19016" y="2471"/>
                  </a:cubicBezTo>
                  <a:cubicBezTo>
                    <a:pt x="19016" y="2492"/>
                    <a:pt x="19005" y="2512"/>
                    <a:pt x="18984" y="2533"/>
                  </a:cubicBezTo>
                  <a:lnTo>
                    <a:pt x="18820" y="2697"/>
                  </a:lnTo>
                  <a:lnTo>
                    <a:pt x="19087" y="2902"/>
                  </a:lnTo>
                  <a:cubicBezTo>
                    <a:pt x="19128" y="2932"/>
                    <a:pt x="19139" y="2984"/>
                    <a:pt x="19107" y="3025"/>
                  </a:cubicBezTo>
                  <a:lnTo>
                    <a:pt x="19057" y="3116"/>
                  </a:lnTo>
                  <a:cubicBezTo>
                    <a:pt x="19036" y="3157"/>
                    <a:pt x="18984" y="3178"/>
                    <a:pt x="18943" y="3157"/>
                  </a:cubicBezTo>
                  <a:lnTo>
                    <a:pt x="18554" y="3004"/>
                  </a:lnTo>
                  <a:lnTo>
                    <a:pt x="18554" y="3086"/>
                  </a:lnTo>
                  <a:lnTo>
                    <a:pt x="18554" y="3209"/>
                  </a:lnTo>
                  <a:cubicBezTo>
                    <a:pt x="18554" y="3230"/>
                    <a:pt x="18554" y="3260"/>
                    <a:pt x="18565" y="3280"/>
                  </a:cubicBezTo>
                  <a:cubicBezTo>
                    <a:pt x="18565" y="3291"/>
                    <a:pt x="18585" y="3332"/>
                    <a:pt x="18595" y="3342"/>
                  </a:cubicBezTo>
                  <a:cubicBezTo>
                    <a:pt x="18626" y="3383"/>
                    <a:pt x="18656" y="3424"/>
                    <a:pt x="18677" y="3465"/>
                  </a:cubicBezTo>
                  <a:cubicBezTo>
                    <a:pt x="18729" y="3537"/>
                    <a:pt x="18779" y="3608"/>
                    <a:pt x="18841" y="3670"/>
                  </a:cubicBezTo>
                  <a:cubicBezTo>
                    <a:pt x="18852" y="3701"/>
                    <a:pt x="18861" y="3722"/>
                    <a:pt x="18852" y="3752"/>
                  </a:cubicBezTo>
                  <a:cubicBezTo>
                    <a:pt x="18852" y="3772"/>
                    <a:pt x="18831" y="3793"/>
                    <a:pt x="18811" y="3813"/>
                  </a:cubicBezTo>
                  <a:lnTo>
                    <a:pt x="18697" y="3865"/>
                  </a:lnTo>
                  <a:cubicBezTo>
                    <a:pt x="18667" y="3886"/>
                    <a:pt x="18615" y="3875"/>
                    <a:pt x="18585" y="3845"/>
                  </a:cubicBezTo>
                  <a:lnTo>
                    <a:pt x="18175" y="3332"/>
                  </a:lnTo>
                  <a:cubicBezTo>
                    <a:pt x="18164" y="3321"/>
                    <a:pt x="18164" y="3312"/>
                    <a:pt x="18164" y="3291"/>
                  </a:cubicBezTo>
                  <a:lnTo>
                    <a:pt x="17980" y="2287"/>
                  </a:lnTo>
                  <a:cubicBezTo>
                    <a:pt x="17970" y="2266"/>
                    <a:pt x="17980" y="2246"/>
                    <a:pt x="17991" y="2225"/>
                  </a:cubicBezTo>
                  <a:cubicBezTo>
                    <a:pt x="18103" y="2041"/>
                    <a:pt x="18216" y="1856"/>
                    <a:pt x="18328" y="1661"/>
                  </a:cubicBezTo>
                  <a:cubicBezTo>
                    <a:pt x="18349" y="1631"/>
                    <a:pt x="18380" y="1610"/>
                    <a:pt x="18421" y="1620"/>
                  </a:cubicBezTo>
                  <a:cubicBezTo>
                    <a:pt x="18462" y="1631"/>
                    <a:pt x="18492" y="1661"/>
                    <a:pt x="18492" y="1702"/>
                  </a:cubicBezTo>
                  <a:close/>
                  <a:moveTo>
                    <a:pt x="14198" y="5166"/>
                  </a:moveTo>
                  <a:cubicBezTo>
                    <a:pt x="14177" y="5177"/>
                    <a:pt x="14146" y="5177"/>
                    <a:pt x="14126" y="5177"/>
                  </a:cubicBezTo>
                  <a:cubicBezTo>
                    <a:pt x="14054" y="5187"/>
                    <a:pt x="13962" y="5198"/>
                    <a:pt x="13900" y="5146"/>
                  </a:cubicBezTo>
                  <a:cubicBezTo>
                    <a:pt x="13839" y="5084"/>
                    <a:pt x="13777" y="4941"/>
                    <a:pt x="13747" y="4859"/>
                  </a:cubicBezTo>
                  <a:lnTo>
                    <a:pt x="13747" y="4808"/>
                  </a:lnTo>
                  <a:lnTo>
                    <a:pt x="13818" y="4490"/>
                  </a:lnTo>
                  <a:lnTo>
                    <a:pt x="13818" y="4480"/>
                  </a:lnTo>
                  <a:cubicBezTo>
                    <a:pt x="13859" y="4378"/>
                    <a:pt x="13900" y="4275"/>
                    <a:pt x="13931" y="4173"/>
                  </a:cubicBezTo>
                  <a:lnTo>
                    <a:pt x="13993" y="3988"/>
                  </a:lnTo>
                  <a:cubicBezTo>
                    <a:pt x="14003" y="3968"/>
                    <a:pt x="14023" y="3916"/>
                    <a:pt x="14023" y="3895"/>
                  </a:cubicBezTo>
                  <a:cubicBezTo>
                    <a:pt x="14023" y="3865"/>
                    <a:pt x="14013" y="3834"/>
                    <a:pt x="14013" y="3804"/>
                  </a:cubicBezTo>
                  <a:cubicBezTo>
                    <a:pt x="14003" y="3752"/>
                    <a:pt x="14003" y="3701"/>
                    <a:pt x="13993" y="3640"/>
                  </a:cubicBezTo>
                  <a:cubicBezTo>
                    <a:pt x="13972" y="3558"/>
                    <a:pt x="13962" y="3465"/>
                    <a:pt x="13941" y="3373"/>
                  </a:cubicBezTo>
                  <a:cubicBezTo>
                    <a:pt x="13941" y="3353"/>
                    <a:pt x="13941" y="3321"/>
                    <a:pt x="13962" y="3301"/>
                  </a:cubicBezTo>
                  <a:lnTo>
                    <a:pt x="14208" y="3004"/>
                  </a:lnTo>
                  <a:lnTo>
                    <a:pt x="14228" y="2296"/>
                  </a:lnTo>
                  <a:cubicBezTo>
                    <a:pt x="14228" y="2276"/>
                    <a:pt x="14239" y="2255"/>
                    <a:pt x="14259" y="2235"/>
                  </a:cubicBezTo>
                  <a:lnTo>
                    <a:pt x="14546" y="1938"/>
                  </a:lnTo>
                  <a:cubicBezTo>
                    <a:pt x="14577" y="1907"/>
                    <a:pt x="14618" y="1907"/>
                    <a:pt x="14659" y="1918"/>
                  </a:cubicBezTo>
                  <a:lnTo>
                    <a:pt x="14751" y="1968"/>
                  </a:lnTo>
                  <a:lnTo>
                    <a:pt x="14905" y="1672"/>
                  </a:lnTo>
                  <a:cubicBezTo>
                    <a:pt x="14925" y="1640"/>
                    <a:pt x="14956" y="1620"/>
                    <a:pt x="14987" y="1620"/>
                  </a:cubicBezTo>
                  <a:lnTo>
                    <a:pt x="15325" y="1631"/>
                  </a:lnTo>
                  <a:cubicBezTo>
                    <a:pt x="15356" y="1631"/>
                    <a:pt x="15376" y="1640"/>
                    <a:pt x="15397" y="1661"/>
                  </a:cubicBezTo>
                  <a:lnTo>
                    <a:pt x="15479" y="1763"/>
                  </a:lnTo>
                  <a:cubicBezTo>
                    <a:pt x="15561" y="1754"/>
                    <a:pt x="15643" y="1754"/>
                    <a:pt x="15704" y="1763"/>
                  </a:cubicBezTo>
                  <a:cubicBezTo>
                    <a:pt x="15786" y="1784"/>
                    <a:pt x="15858" y="1804"/>
                    <a:pt x="15940" y="1836"/>
                  </a:cubicBezTo>
                  <a:cubicBezTo>
                    <a:pt x="16022" y="1856"/>
                    <a:pt x="16104" y="1886"/>
                    <a:pt x="16186" y="1918"/>
                  </a:cubicBezTo>
                  <a:lnTo>
                    <a:pt x="16371" y="1856"/>
                  </a:lnTo>
                  <a:cubicBezTo>
                    <a:pt x="16391" y="1845"/>
                    <a:pt x="16401" y="1845"/>
                    <a:pt x="16422" y="1856"/>
                  </a:cubicBezTo>
                  <a:lnTo>
                    <a:pt x="16668" y="1918"/>
                  </a:lnTo>
                  <a:lnTo>
                    <a:pt x="16945" y="1918"/>
                  </a:lnTo>
                  <a:cubicBezTo>
                    <a:pt x="16986" y="1836"/>
                    <a:pt x="17037" y="1754"/>
                    <a:pt x="17088" y="1681"/>
                  </a:cubicBezTo>
                  <a:cubicBezTo>
                    <a:pt x="17129" y="1620"/>
                    <a:pt x="17170" y="1558"/>
                    <a:pt x="17211" y="1508"/>
                  </a:cubicBezTo>
                  <a:cubicBezTo>
                    <a:pt x="17242" y="1467"/>
                    <a:pt x="17293" y="1405"/>
                    <a:pt x="17355" y="1394"/>
                  </a:cubicBezTo>
                  <a:cubicBezTo>
                    <a:pt x="17406" y="1385"/>
                    <a:pt x="17457" y="1374"/>
                    <a:pt x="17519" y="1385"/>
                  </a:cubicBezTo>
                  <a:cubicBezTo>
                    <a:pt x="17672" y="1385"/>
                    <a:pt x="17775" y="1476"/>
                    <a:pt x="17754" y="1640"/>
                  </a:cubicBezTo>
                  <a:cubicBezTo>
                    <a:pt x="17754" y="1661"/>
                    <a:pt x="17745" y="1672"/>
                    <a:pt x="17734" y="1681"/>
                  </a:cubicBezTo>
                  <a:cubicBezTo>
                    <a:pt x="17590" y="1886"/>
                    <a:pt x="17457" y="2091"/>
                    <a:pt x="17303" y="2287"/>
                  </a:cubicBezTo>
                  <a:cubicBezTo>
                    <a:pt x="17283" y="2307"/>
                    <a:pt x="17262" y="2337"/>
                    <a:pt x="17242" y="2369"/>
                  </a:cubicBezTo>
                  <a:cubicBezTo>
                    <a:pt x="17221" y="2389"/>
                    <a:pt x="17201" y="2399"/>
                    <a:pt x="17170" y="2410"/>
                  </a:cubicBezTo>
                  <a:lnTo>
                    <a:pt x="16586" y="2471"/>
                  </a:lnTo>
                  <a:cubicBezTo>
                    <a:pt x="16565" y="2481"/>
                    <a:pt x="16545" y="2471"/>
                    <a:pt x="16535" y="2471"/>
                  </a:cubicBezTo>
                  <a:lnTo>
                    <a:pt x="16309" y="2358"/>
                  </a:lnTo>
                  <a:lnTo>
                    <a:pt x="14792" y="2471"/>
                  </a:lnTo>
                  <a:lnTo>
                    <a:pt x="14659" y="2706"/>
                  </a:lnTo>
                  <a:lnTo>
                    <a:pt x="14679" y="3189"/>
                  </a:lnTo>
                  <a:lnTo>
                    <a:pt x="14936" y="3517"/>
                  </a:lnTo>
                  <a:lnTo>
                    <a:pt x="15048" y="3506"/>
                  </a:lnTo>
                  <a:lnTo>
                    <a:pt x="15294" y="3291"/>
                  </a:lnTo>
                  <a:cubicBezTo>
                    <a:pt x="15305" y="3280"/>
                    <a:pt x="15315" y="3271"/>
                    <a:pt x="15335" y="3271"/>
                  </a:cubicBezTo>
                  <a:lnTo>
                    <a:pt x="16032" y="3096"/>
                  </a:lnTo>
                  <a:lnTo>
                    <a:pt x="16289" y="2902"/>
                  </a:lnTo>
                  <a:cubicBezTo>
                    <a:pt x="16319" y="2881"/>
                    <a:pt x="16360" y="2881"/>
                    <a:pt x="16401" y="2902"/>
                  </a:cubicBezTo>
                  <a:lnTo>
                    <a:pt x="16678" y="3127"/>
                  </a:lnTo>
                  <a:cubicBezTo>
                    <a:pt x="16719" y="3157"/>
                    <a:pt x="16719" y="3209"/>
                    <a:pt x="16699" y="3250"/>
                  </a:cubicBezTo>
                  <a:lnTo>
                    <a:pt x="16627" y="3373"/>
                  </a:lnTo>
                  <a:cubicBezTo>
                    <a:pt x="16596" y="3403"/>
                    <a:pt x="16555" y="3424"/>
                    <a:pt x="16524" y="3403"/>
                  </a:cubicBezTo>
                  <a:lnTo>
                    <a:pt x="16401" y="3373"/>
                  </a:lnTo>
                  <a:lnTo>
                    <a:pt x="16022" y="3793"/>
                  </a:lnTo>
                  <a:cubicBezTo>
                    <a:pt x="16012" y="3813"/>
                    <a:pt x="16002" y="3824"/>
                    <a:pt x="15981" y="3824"/>
                  </a:cubicBezTo>
                  <a:lnTo>
                    <a:pt x="15551" y="3927"/>
                  </a:lnTo>
                  <a:lnTo>
                    <a:pt x="15551" y="3927"/>
                  </a:lnTo>
                  <a:lnTo>
                    <a:pt x="15397" y="3957"/>
                  </a:lnTo>
                  <a:lnTo>
                    <a:pt x="15397" y="4018"/>
                  </a:lnTo>
                  <a:lnTo>
                    <a:pt x="16053" y="4838"/>
                  </a:lnTo>
                  <a:cubicBezTo>
                    <a:pt x="16073" y="4859"/>
                    <a:pt x="16073" y="4900"/>
                    <a:pt x="16053" y="4931"/>
                  </a:cubicBezTo>
                  <a:lnTo>
                    <a:pt x="15920" y="5187"/>
                  </a:lnTo>
                  <a:lnTo>
                    <a:pt x="16289" y="5690"/>
                  </a:lnTo>
                  <a:cubicBezTo>
                    <a:pt x="16299" y="5710"/>
                    <a:pt x="16309" y="5741"/>
                    <a:pt x="16299" y="5761"/>
                  </a:cubicBezTo>
                  <a:lnTo>
                    <a:pt x="16268" y="5915"/>
                  </a:lnTo>
                  <a:cubicBezTo>
                    <a:pt x="16258" y="5956"/>
                    <a:pt x="16217" y="5987"/>
                    <a:pt x="16166" y="5977"/>
                  </a:cubicBezTo>
                  <a:lnTo>
                    <a:pt x="15868" y="5936"/>
                  </a:lnTo>
                  <a:lnTo>
                    <a:pt x="15797" y="6120"/>
                  </a:lnTo>
                  <a:cubicBezTo>
                    <a:pt x="15786" y="6161"/>
                    <a:pt x="15745" y="6182"/>
                    <a:pt x="15704" y="6182"/>
                  </a:cubicBezTo>
                  <a:lnTo>
                    <a:pt x="15469" y="6151"/>
                  </a:lnTo>
                  <a:cubicBezTo>
                    <a:pt x="15428" y="6141"/>
                    <a:pt x="15397" y="6110"/>
                    <a:pt x="15387" y="6069"/>
                  </a:cubicBezTo>
                  <a:lnTo>
                    <a:pt x="15346" y="5567"/>
                  </a:lnTo>
                  <a:lnTo>
                    <a:pt x="15007" y="5269"/>
                  </a:lnTo>
                  <a:cubicBezTo>
                    <a:pt x="14987" y="5248"/>
                    <a:pt x="14977" y="5218"/>
                    <a:pt x="14987" y="5187"/>
                  </a:cubicBezTo>
                  <a:lnTo>
                    <a:pt x="15018" y="4849"/>
                  </a:lnTo>
                  <a:cubicBezTo>
                    <a:pt x="15018" y="4808"/>
                    <a:pt x="15038" y="4788"/>
                    <a:pt x="15079" y="4767"/>
                  </a:cubicBezTo>
                  <a:lnTo>
                    <a:pt x="15110" y="4767"/>
                  </a:lnTo>
                  <a:cubicBezTo>
                    <a:pt x="15100" y="4736"/>
                    <a:pt x="15089" y="4706"/>
                    <a:pt x="15069" y="4674"/>
                  </a:cubicBezTo>
                  <a:cubicBezTo>
                    <a:pt x="15069" y="4654"/>
                    <a:pt x="15038" y="4592"/>
                    <a:pt x="15018" y="4583"/>
                  </a:cubicBezTo>
                  <a:cubicBezTo>
                    <a:pt x="14925" y="4551"/>
                    <a:pt x="14864" y="4624"/>
                    <a:pt x="14823" y="4706"/>
                  </a:cubicBezTo>
                  <a:cubicBezTo>
                    <a:pt x="14802" y="4747"/>
                    <a:pt x="14782" y="4797"/>
                    <a:pt x="14772" y="4849"/>
                  </a:cubicBezTo>
                  <a:cubicBezTo>
                    <a:pt x="14772" y="4870"/>
                    <a:pt x="14761" y="4900"/>
                    <a:pt x="14772" y="4911"/>
                  </a:cubicBezTo>
                  <a:cubicBezTo>
                    <a:pt x="14823" y="4961"/>
                    <a:pt x="14854" y="5002"/>
                    <a:pt x="14874" y="5084"/>
                  </a:cubicBezTo>
                  <a:cubicBezTo>
                    <a:pt x="14884" y="5105"/>
                    <a:pt x="14874" y="5146"/>
                    <a:pt x="14884" y="5177"/>
                  </a:cubicBezTo>
                  <a:lnTo>
                    <a:pt x="14884" y="5351"/>
                  </a:lnTo>
                  <a:lnTo>
                    <a:pt x="14884" y="5854"/>
                  </a:lnTo>
                  <a:cubicBezTo>
                    <a:pt x="14884" y="6110"/>
                    <a:pt x="14874" y="6366"/>
                    <a:pt x="14874" y="6612"/>
                  </a:cubicBezTo>
                  <a:cubicBezTo>
                    <a:pt x="14874" y="6643"/>
                    <a:pt x="14864" y="6663"/>
                    <a:pt x="14843" y="6684"/>
                  </a:cubicBezTo>
                  <a:cubicBezTo>
                    <a:pt x="14823" y="6694"/>
                    <a:pt x="14802" y="6704"/>
                    <a:pt x="14772" y="6704"/>
                  </a:cubicBezTo>
                  <a:lnTo>
                    <a:pt x="14167" y="6633"/>
                  </a:lnTo>
                  <a:cubicBezTo>
                    <a:pt x="14116" y="6622"/>
                    <a:pt x="14085" y="6592"/>
                    <a:pt x="14085" y="6551"/>
                  </a:cubicBezTo>
                  <a:lnTo>
                    <a:pt x="14064" y="6202"/>
                  </a:lnTo>
                  <a:cubicBezTo>
                    <a:pt x="14064" y="6171"/>
                    <a:pt x="14075" y="6151"/>
                    <a:pt x="14095" y="6130"/>
                  </a:cubicBezTo>
                  <a:lnTo>
                    <a:pt x="14208" y="6038"/>
                  </a:lnTo>
                  <a:cubicBezTo>
                    <a:pt x="14198" y="5956"/>
                    <a:pt x="14198" y="5884"/>
                    <a:pt x="14198" y="5813"/>
                  </a:cubicBezTo>
                  <a:cubicBezTo>
                    <a:pt x="14198" y="5761"/>
                    <a:pt x="14208" y="5710"/>
                    <a:pt x="14208" y="5659"/>
                  </a:cubicBezTo>
                  <a:lnTo>
                    <a:pt x="14208" y="5546"/>
                  </a:lnTo>
                  <a:cubicBezTo>
                    <a:pt x="14218" y="5526"/>
                    <a:pt x="14218" y="5485"/>
                    <a:pt x="14208" y="5464"/>
                  </a:cubicBezTo>
                  <a:lnTo>
                    <a:pt x="14208" y="5321"/>
                  </a:lnTo>
                  <a:cubicBezTo>
                    <a:pt x="14198" y="5269"/>
                    <a:pt x="14198" y="5218"/>
                    <a:pt x="14198" y="5166"/>
                  </a:cubicBezTo>
                  <a:close/>
                  <a:moveTo>
                    <a:pt x="8447" y="2430"/>
                  </a:moveTo>
                  <a:lnTo>
                    <a:pt x="9144" y="2399"/>
                  </a:lnTo>
                  <a:lnTo>
                    <a:pt x="9339" y="2194"/>
                  </a:lnTo>
                  <a:cubicBezTo>
                    <a:pt x="9349" y="2173"/>
                    <a:pt x="9360" y="2164"/>
                    <a:pt x="9380" y="2164"/>
                  </a:cubicBezTo>
                  <a:lnTo>
                    <a:pt x="9831" y="2041"/>
                  </a:lnTo>
                  <a:cubicBezTo>
                    <a:pt x="9872" y="2030"/>
                    <a:pt x="9913" y="2050"/>
                    <a:pt x="9934" y="2091"/>
                  </a:cubicBezTo>
                  <a:cubicBezTo>
                    <a:pt x="9954" y="2112"/>
                    <a:pt x="9975" y="2143"/>
                    <a:pt x="9995" y="2164"/>
                  </a:cubicBezTo>
                  <a:cubicBezTo>
                    <a:pt x="10026" y="2194"/>
                    <a:pt x="10149" y="2225"/>
                    <a:pt x="10231" y="2246"/>
                  </a:cubicBezTo>
                  <a:lnTo>
                    <a:pt x="10364" y="2123"/>
                  </a:lnTo>
                  <a:cubicBezTo>
                    <a:pt x="10385" y="2102"/>
                    <a:pt x="10415" y="2091"/>
                    <a:pt x="10446" y="2102"/>
                  </a:cubicBezTo>
                  <a:cubicBezTo>
                    <a:pt x="10508" y="2112"/>
                    <a:pt x="10579" y="2123"/>
                    <a:pt x="10641" y="2123"/>
                  </a:cubicBezTo>
                  <a:cubicBezTo>
                    <a:pt x="10692" y="2123"/>
                    <a:pt x="10743" y="2071"/>
                    <a:pt x="10774" y="2030"/>
                  </a:cubicBezTo>
                  <a:lnTo>
                    <a:pt x="10969" y="1189"/>
                  </a:lnTo>
                  <a:cubicBezTo>
                    <a:pt x="10979" y="1169"/>
                    <a:pt x="10979" y="1159"/>
                    <a:pt x="11000" y="1148"/>
                  </a:cubicBezTo>
                  <a:lnTo>
                    <a:pt x="11420" y="697"/>
                  </a:lnTo>
                  <a:lnTo>
                    <a:pt x="11502" y="82"/>
                  </a:lnTo>
                  <a:cubicBezTo>
                    <a:pt x="11512" y="31"/>
                    <a:pt x="11553" y="0"/>
                    <a:pt x="11594" y="0"/>
                  </a:cubicBezTo>
                  <a:lnTo>
                    <a:pt x="12383" y="0"/>
                  </a:lnTo>
                  <a:cubicBezTo>
                    <a:pt x="12404" y="0"/>
                    <a:pt x="12424" y="11"/>
                    <a:pt x="12445" y="21"/>
                  </a:cubicBezTo>
                  <a:lnTo>
                    <a:pt x="12681" y="267"/>
                  </a:lnTo>
                  <a:lnTo>
                    <a:pt x="12875" y="400"/>
                  </a:lnTo>
                  <a:cubicBezTo>
                    <a:pt x="12896" y="410"/>
                    <a:pt x="12906" y="431"/>
                    <a:pt x="12906" y="451"/>
                  </a:cubicBezTo>
                  <a:lnTo>
                    <a:pt x="12937" y="585"/>
                  </a:lnTo>
                  <a:cubicBezTo>
                    <a:pt x="12947" y="605"/>
                    <a:pt x="12937" y="626"/>
                    <a:pt x="12927" y="646"/>
                  </a:cubicBezTo>
                  <a:cubicBezTo>
                    <a:pt x="12916" y="677"/>
                    <a:pt x="12896" y="687"/>
                    <a:pt x="12865" y="687"/>
                  </a:cubicBezTo>
                  <a:lnTo>
                    <a:pt x="12609" y="738"/>
                  </a:lnTo>
                  <a:lnTo>
                    <a:pt x="12650" y="779"/>
                  </a:lnTo>
                  <a:cubicBezTo>
                    <a:pt x="12670" y="790"/>
                    <a:pt x="12681" y="811"/>
                    <a:pt x="12681" y="831"/>
                  </a:cubicBezTo>
                  <a:lnTo>
                    <a:pt x="12691" y="975"/>
                  </a:lnTo>
                  <a:lnTo>
                    <a:pt x="13009" y="1435"/>
                  </a:lnTo>
                  <a:cubicBezTo>
                    <a:pt x="13029" y="1456"/>
                    <a:pt x="13029" y="1476"/>
                    <a:pt x="13029" y="1497"/>
                  </a:cubicBezTo>
                  <a:lnTo>
                    <a:pt x="12988" y="1804"/>
                  </a:lnTo>
                  <a:lnTo>
                    <a:pt x="13603" y="2389"/>
                  </a:lnTo>
                  <a:cubicBezTo>
                    <a:pt x="13624" y="2410"/>
                    <a:pt x="13634" y="2430"/>
                    <a:pt x="13624" y="2460"/>
                  </a:cubicBezTo>
                  <a:lnTo>
                    <a:pt x="13603" y="2645"/>
                  </a:lnTo>
                  <a:cubicBezTo>
                    <a:pt x="13593" y="2686"/>
                    <a:pt x="13552" y="2727"/>
                    <a:pt x="13501" y="2717"/>
                  </a:cubicBezTo>
                  <a:lnTo>
                    <a:pt x="13029" y="2665"/>
                  </a:lnTo>
                  <a:lnTo>
                    <a:pt x="12722" y="3066"/>
                  </a:lnTo>
                  <a:lnTo>
                    <a:pt x="12722" y="3496"/>
                  </a:lnTo>
                  <a:cubicBezTo>
                    <a:pt x="12722" y="3506"/>
                    <a:pt x="12722" y="3517"/>
                    <a:pt x="12711" y="3537"/>
                  </a:cubicBezTo>
                  <a:lnTo>
                    <a:pt x="12445" y="4152"/>
                  </a:lnTo>
                  <a:cubicBezTo>
                    <a:pt x="12435" y="4162"/>
                    <a:pt x="12435" y="4173"/>
                    <a:pt x="12424" y="4182"/>
                  </a:cubicBezTo>
                  <a:lnTo>
                    <a:pt x="12076" y="4521"/>
                  </a:lnTo>
                  <a:lnTo>
                    <a:pt x="12137" y="4972"/>
                  </a:lnTo>
                  <a:cubicBezTo>
                    <a:pt x="12137" y="4993"/>
                    <a:pt x="12137" y="5002"/>
                    <a:pt x="12127" y="5023"/>
                  </a:cubicBezTo>
                  <a:lnTo>
                    <a:pt x="11799" y="5731"/>
                  </a:lnTo>
                  <a:cubicBezTo>
                    <a:pt x="11799" y="5741"/>
                    <a:pt x="11789" y="5751"/>
                    <a:pt x="11768" y="5761"/>
                  </a:cubicBezTo>
                  <a:lnTo>
                    <a:pt x="11307" y="6089"/>
                  </a:lnTo>
                  <a:cubicBezTo>
                    <a:pt x="11287" y="6100"/>
                    <a:pt x="11276" y="6110"/>
                    <a:pt x="11256" y="6110"/>
                  </a:cubicBezTo>
                  <a:lnTo>
                    <a:pt x="10979" y="6110"/>
                  </a:lnTo>
                  <a:cubicBezTo>
                    <a:pt x="10938" y="6110"/>
                    <a:pt x="10897" y="6079"/>
                    <a:pt x="10897" y="6038"/>
                  </a:cubicBezTo>
                  <a:lnTo>
                    <a:pt x="10856" y="5854"/>
                  </a:lnTo>
                  <a:lnTo>
                    <a:pt x="10774" y="5700"/>
                  </a:lnTo>
                  <a:lnTo>
                    <a:pt x="10385" y="5679"/>
                  </a:lnTo>
                  <a:cubicBezTo>
                    <a:pt x="10354" y="5679"/>
                    <a:pt x="10323" y="5659"/>
                    <a:pt x="10313" y="5638"/>
                  </a:cubicBezTo>
                  <a:lnTo>
                    <a:pt x="10251" y="5546"/>
                  </a:lnTo>
                  <a:lnTo>
                    <a:pt x="9954" y="5433"/>
                  </a:lnTo>
                  <a:lnTo>
                    <a:pt x="9923" y="5526"/>
                  </a:lnTo>
                  <a:cubicBezTo>
                    <a:pt x="9913" y="5556"/>
                    <a:pt x="9893" y="5577"/>
                    <a:pt x="9862" y="5587"/>
                  </a:cubicBezTo>
                  <a:lnTo>
                    <a:pt x="9237" y="5720"/>
                  </a:lnTo>
                  <a:cubicBezTo>
                    <a:pt x="9206" y="5731"/>
                    <a:pt x="9185" y="5720"/>
                    <a:pt x="9165" y="5710"/>
                  </a:cubicBezTo>
                  <a:cubicBezTo>
                    <a:pt x="9144" y="5690"/>
                    <a:pt x="9134" y="5669"/>
                    <a:pt x="9124" y="5649"/>
                  </a:cubicBezTo>
                  <a:lnTo>
                    <a:pt x="9083" y="5351"/>
                  </a:lnTo>
                  <a:lnTo>
                    <a:pt x="8396" y="5351"/>
                  </a:lnTo>
                  <a:cubicBezTo>
                    <a:pt x="8365" y="5351"/>
                    <a:pt x="8335" y="5330"/>
                    <a:pt x="8314" y="5300"/>
                  </a:cubicBezTo>
                  <a:lnTo>
                    <a:pt x="8109" y="4859"/>
                  </a:lnTo>
                  <a:lnTo>
                    <a:pt x="8109" y="4838"/>
                  </a:lnTo>
                  <a:lnTo>
                    <a:pt x="7976" y="3895"/>
                  </a:lnTo>
                  <a:lnTo>
                    <a:pt x="7597" y="3567"/>
                  </a:lnTo>
                  <a:cubicBezTo>
                    <a:pt x="7576" y="3558"/>
                    <a:pt x="7566" y="3526"/>
                    <a:pt x="7566" y="3496"/>
                  </a:cubicBezTo>
                  <a:lnTo>
                    <a:pt x="7576" y="3321"/>
                  </a:lnTo>
                  <a:lnTo>
                    <a:pt x="7340" y="2471"/>
                  </a:lnTo>
                  <a:cubicBezTo>
                    <a:pt x="7330" y="2451"/>
                    <a:pt x="7340" y="2419"/>
                    <a:pt x="7361" y="2399"/>
                  </a:cubicBezTo>
                  <a:cubicBezTo>
                    <a:pt x="7361" y="2389"/>
                    <a:pt x="7361" y="2389"/>
                    <a:pt x="7371" y="2378"/>
                  </a:cubicBezTo>
                  <a:cubicBezTo>
                    <a:pt x="7371" y="2378"/>
                    <a:pt x="7381" y="2369"/>
                    <a:pt x="7381" y="2358"/>
                  </a:cubicBezTo>
                  <a:cubicBezTo>
                    <a:pt x="7402" y="2328"/>
                    <a:pt x="7422" y="2287"/>
                    <a:pt x="7443" y="2255"/>
                  </a:cubicBezTo>
                  <a:cubicBezTo>
                    <a:pt x="7545" y="2082"/>
                    <a:pt x="7638" y="1897"/>
                    <a:pt x="7740" y="1722"/>
                  </a:cubicBezTo>
                  <a:cubicBezTo>
                    <a:pt x="7750" y="1692"/>
                    <a:pt x="7781" y="1672"/>
                    <a:pt x="7812" y="1672"/>
                  </a:cubicBezTo>
                  <a:cubicBezTo>
                    <a:pt x="7843" y="1672"/>
                    <a:pt x="7873" y="1681"/>
                    <a:pt x="7894" y="1713"/>
                  </a:cubicBezTo>
                  <a:close/>
                </a:path>
              </a:pathLst>
            </a:custGeom>
            <a:solidFill>
              <a:srgbClr val="1D6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042;p57">
              <a:extLst>
                <a:ext uri="{FF2B5EF4-FFF2-40B4-BE49-F238E27FC236}">
                  <a16:creationId xmlns:a16="http://schemas.microsoft.com/office/drawing/2014/main" id="{9165D6E4-D2AD-EFAC-6E71-DC5FD87AB1F7}"/>
                </a:ext>
              </a:extLst>
            </p:cNvPr>
            <p:cNvSpPr/>
            <p:nvPr/>
          </p:nvSpPr>
          <p:spPr>
            <a:xfrm>
              <a:off x="2638481" y="1349709"/>
              <a:ext cx="3879959" cy="1751937"/>
            </a:xfrm>
            <a:custGeom>
              <a:avLst/>
              <a:gdLst/>
              <a:ahLst/>
              <a:cxnLst/>
              <a:rect l="l" t="t" r="r" b="b"/>
              <a:pathLst>
                <a:path w="24612" h="11113" extrusionOk="0">
                  <a:moveTo>
                    <a:pt x="11143" y="10087"/>
                  </a:moveTo>
                  <a:cubicBezTo>
                    <a:pt x="11071" y="10036"/>
                    <a:pt x="11030" y="9954"/>
                    <a:pt x="11020" y="9851"/>
                  </a:cubicBezTo>
                  <a:lnTo>
                    <a:pt x="11020" y="9841"/>
                  </a:lnTo>
                  <a:cubicBezTo>
                    <a:pt x="10979" y="9831"/>
                    <a:pt x="10938" y="9831"/>
                    <a:pt x="10897" y="9821"/>
                  </a:cubicBezTo>
                  <a:lnTo>
                    <a:pt x="10466" y="9841"/>
                  </a:lnTo>
                  <a:cubicBezTo>
                    <a:pt x="10343" y="9851"/>
                    <a:pt x="10230" y="9790"/>
                    <a:pt x="10169" y="9677"/>
                  </a:cubicBezTo>
                  <a:lnTo>
                    <a:pt x="9995" y="9339"/>
                  </a:lnTo>
                  <a:lnTo>
                    <a:pt x="9841" y="9318"/>
                  </a:lnTo>
                  <a:cubicBezTo>
                    <a:pt x="9779" y="9308"/>
                    <a:pt x="9718" y="9288"/>
                    <a:pt x="9667" y="9236"/>
                  </a:cubicBezTo>
                  <a:lnTo>
                    <a:pt x="9533" y="9113"/>
                  </a:lnTo>
                  <a:lnTo>
                    <a:pt x="9359" y="9113"/>
                  </a:lnTo>
                  <a:cubicBezTo>
                    <a:pt x="9267" y="9124"/>
                    <a:pt x="9175" y="9083"/>
                    <a:pt x="9113" y="9011"/>
                  </a:cubicBezTo>
                  <a:lnTo>
                    <a:pt x="8990" y="9226"/>
                  </a:lnTo>
                  <a:cubicBezTo>
                    <a:pt x="8918" y="9329"/>
                    <a:pt x="8806" y="9390"/>
                    <a:pt x="8683" y="9370"/>
                  </a:cubicBezTo>
                  <a:lnTo>
                    <a:pt x="8437" y="9349"/>
                  </a:lnTo>
                  <a:cubicBezTo>
                    <a:pt x="8365" y="9339"/>
                    <a:pt x="8303" y="9318"/>
                    <a:pt x="8252" y="9277"/>
                  </a:cubicBezTo>
                  <a:lnTo>
                    <a:pt x="8232" y="9247"/>
                  </a:lnTo>
                  <a:lnTo>
                    <a:pt x="7822" y="9226"/>
                  </a:lnTo>
                  <a:cubicBezTo>
                    <a:pt x="7699" y="9226"/>
                    <a:pt x="7596" y="9154"/>
                    <a:pt x="7545" y="9042"/>
                  </a:cubicBezTo>
                  <a:cubicBezTo>
                    <a:pt x="7535" y="9011"/>
                    <a:pt x="7504" y="8970"/>
                    <a:pt x="7483" y="8939"/>
                  </a:cubicBezTo>
                  <a:cubicBezTo>
                    <a:pt x="7453" y="8908"/>
                    <a:pt x="7401" y="8847"/>
                    <a:pt x="7360" y="8826"/>
                  </a:cubicBezTo>
                  <a:cubicBezTo>
                    <a:pt x="7309" y="8826"/>
                    <a:pt x="7268" y="8816"/>
                    <a:pt x="7217" y="8806"/>
                  </a:cubicBezTo>
                  <a:cubicBezTo>
                    <a:pt x="7166" y="8796"/>
                    <a:pt x="7114" y="8796"/>
                    <a:pt x="7063" y="8785"/>
                  </a:cubicBezTo>
                  <a:lnTo>
                    <a:pt x="7053" y="8785"/>
                  </a:lnTo>
                  <a:lnTo>
                    <a:pt x="6284" y="8632"/>
                  </a:lnTo>
                  <a:lnTo>
                    <a:pt x="6223" y="8755"/>
                  </a:lnTo>
                  <a:lnTo>
                    <a:pt x="6530" y="8888"/>
                  </a:lnTo>
                  <a:cubicBezTo>
                    <a:pt x="6612" y="8929"/>
                    <a:pt x="6674" y="9001"/>
                    <a:pt x="6694" y="9083"/>
                  </a:cubicBezTo>
                  <a:cubicBezTo>
                    <a:pt x="6704" y="9113"/>
                    <a:pt x="6715" y="9154"/>
                    <a:pt x="6704" y="9175"/>
                  </a:cubicBezTo>
                  <a:lnTo>
                    <a:pt x="7647" y="9503"/>
                  </a:lnTo>
                  <a:lnTo>
                    <a:pt x="7996" y="9400"/>
                  </a:lnTo>
                  <a:cubicBezTo>
                    <a:pt x="8047" y="9390"/>
                    <a:pt x="8088" y="9390"/>
                    <a:pt x="8129" y="9400"/>
                  </a:cubicBezTo>
                  <a:lnTo>
                    <a:pt x="8631" y="9482"/>
                  </a:lnTo>
                  <a:cubicBezTo>
                    <a:pt x="8683" y="9482"/>
                    <a:pt x="8724" y="9503"/>
                    <a:pt x="8765" y="9534"/>
                  </a:cubicBezTo>
                  <a:lnTo>
                    <a:pt x="9123" y="9780"/>
                  </a:lnTo>
                  <a:cubicBezTo>
                    <a:pt x="9277" y="9810"/>
                    <a:pt x="9421" y="9831"/>
                    <a:pt x="9574" y="9851"/>
                  </a:cubicBezTo>
                  <a:cubicBezTo>
                    <a:pt x="9677" y="9862"/>
                    <a:pt x="9790" y="9882"/>
                    <a:pt x="9892" y="9892"/>
                  </a:cubicBezTo>
                  <a:cubicBezTo>
                    <a:pt x="9933" y="9892"/>
                    <a:pt x="9964" y="9903"/>
                    <a:pt x="10005" y="9903"/>
                  </a:cubicBezTo>
                  <a:lnTo>
                    <a:pt x="10036" y="9903"/>
                  </a:lnTo>
                  <a:cubicBezTo>
                    <a:pt x="10087" y="9903"/>
                    <a:pt x="10138" y="9913"/>
                    <a:pt x="10189" y="9913"/>
                  </a:cubicBezTo>
                  <a:cubicBezTo>
                    <a:pt x="10261" y="9913"/>
                    <a:pt x="10333" y="9923"/>
                    <a:pt x="10405" y="9933"/>
                  </a:cubicBezTo>
                  <a:cubicBezTo>
                    <a:pt x="10517" y="9944"/>
                    <a:pt x="10620" y="9954"/>
                    <a:pt x="10733" y="9964"/>
                  </a:cubicBezTo>
                  <a:cubicBezTo>
                    <a:pt x="10763" y="9964"/>
                    <a:pt x="10784" y="9974"/>
                    <a:pt x="10804" y="9974"/>
                  </a:cubicBezTo>
                  <a:lnTo>
                    <a:pt x="11143" y="10097"/>
                  </a:lnTo>
                  <a:close/>
                  <a:moveTo>
                    <a:pt x="12465" y="10374"/>
                  </a:moveTo>
                  <a:lnTo>
                    <a:pt x="12496" y="10384"/>
                  </a:lnTo>
                  <a:lnTo>
                    <a:pt x="12619" y="10374"/>
                  </a:lnTo>
                  <a:lnTo>
                    <a:pt x="12588" y="10343"/>
                  </a:lnTo>
                  <a:lnTo>
                    <a:pt x="12547" y="10343"/>
                  </a:lnTo>
                  <a:cubicBezTo>
                    <a:pt x="12526" y="10354"/>
                    <a:pt x="12496" y="10364"/>
                    <a:pt x="12465" y="10374"/>
                  </a:cubicBezTo>
                  <a:close/>
                  <a:moveTo>
                    <a:pt x="3168" y="5115"/>
                  </a:moveTo>
                  <a:cubicBezTo>
                    <a:pt x="3435" y="5393"/>
                    <a:pt x="3711" y="5669"/>
                    <a:pt x="3977" y="5946"/>
                  </a:cubicBezTo>
                  <a:cubicBezTo>
                    <a:pt x="4152" y="6120"/>
                    <a:pt x="4326" y="6295"/>
                    <a:pt x="4510" y="6469"/>
                  </a:cubicBezTo>
                  <a:cubicBezTo>
                    <a:pt x="4572" y="6530"/>
                    <a:pt x="4633" y="6602"/>
                    <a:pt x="4706" y="6664"/>
                  </a:cubicBezTo>
                  <a:cubicBezTo>
                    <a:pt x="4736" y="6694"/>
                    <a:pt x="4767" y="6725"/>
                    <a:pt x="4808" y="6756"/>
                  </a:cubicBezTo>
                  <a:cubicBezTo>
                    <a:pt x="4890" y="6817"/>
                    <a:pt x="4972" y="6889"/>
                    <a:pt x="5043" y="6971"/>
                  </a:cubicBezTo>
                  <a:lnTo>
                    <a:pt x="5054" y="6981"/>
                  </a:lnTo>
                  <a:lnTo>
                    <a:pt x="5371" y="6951"/>
                  </a:lnTo>
                  <a:lnTo>
                    <a:pt x="5474" y="5772"/>
                  </a:lnTo>
                  <a:cubicBezTo>
                    <a:pt x="5474" y="5751"/>
                    <a:pt x="5474" y="5731"/>
                    <a:pt x="5485" y="5710"/>
                  </a:cubicBezTo>
                  <a:lnTo>
                    <a:pt x="5515" y="5598"/>
                  </a:lnTo>
                  <a:lnTo>
                    <a:pt x="5351" y="5362"/>
                  </a:lnTo>
                  <a:lnTo>
                    <a:pt x="5207" y="5362"/>
                  </a:lnTo>
                  <a:cubicBezTo>
                    <a:pt x="5064" y="5362"/>
                    <a:pt x="4941" y="5270"/>
                    <a:pt x="4900" y="5126"/>
                  </a:cubicBezTo>
                  <a:lnTo>
                    <a:pt x="4890" y="5074"/>
                  </a:lnTo>
                  <a:lnTo>
                    <a:pt x="4879" y="5074"/>
                  </a:lnTo>
                  <a:cubicBezTo>
                    <a:pt x="4797" y="5024"/>
                    <a:pt x="4747" y="4951"/>
                    <a:pt x="4726" y="4860"/>
                  </a:cubicBezTo>
                  <a:lnTo>
                    <a:pt x="4665" y="4562"/>
                  </a:lnTo>
                  <a:lnTo>
                    <a:pt x="4551" y="4562"/>
                  </a:lnTo>
                  <a:cubicBezTo>
                    <a:pt x="4449" y="4562"/>
                    <a:pt x="4367" y="4532"/>
                    <a:pt x="4305" y="4459"/>
                  </a:cubicBezTo>
                  <a:lnTo>
                    <a:pt x="4152" y="4286"/>
                  </a:lnTo>
                  <a:cubicBezTo>
                    <a:pt x="4050" y="4163"/>
                    <a:pt x="4039" y="3999"/>
                    <a:pt x="4141" y="3876"/>
                  </a:cubicBezTo>
                  <a:lnTo>
                    <a:pt x="4152" y="3865"/>
                  </a:lnTo>
                  <a:cubicBezTo>
                    <a:pt x="4121" y="3773"/>
                    <a:pt x="4132" y="3680"/>
                    <a:pt x="4182" y="3598"/>
                  </a:cubicBezTo>
                  <a:lnTo>
                    <a:pt x="4111" y="3496"/>
                  </a:lnTo>
                  <a:lnTo>
                    <a:pt x="3834" y="3199"/>
                  </a:lnTo>
                  <a:lnTo>
                    <a:pt x="3496" y="3056"/>
                  </a:lnTo>
                  <a:cubicBezTo>
                    <a:pt x="3465" y="3045"/>
                    <a:pt x="3444" y="3035"/>
                    <a:pt x="3424" y="3024"/>
                  </a:cubicBezTo>
                  <a:lnTo>
                    <a:pt x="3096" y="2769"/>
                  </a:lnTo>
                  <a:lnTo>
                    <a:pt x="2963" y="2676"/>
                  </a:lnTo>
                  <a:cubicBezTo>
                    <a:pt x="2932" y="2655"/>
                    <a:pt x="2911" y="2635"/>
                    <a:pt x="2891" y="2605"/>
                  </a:cubicBezTo>
                  <a:lnTo>
                    <a:pt x="2829" y="2532"/>
                  </a:lnTo>
                  <a:lnTo>
                    <a:pt x="2809" y="2512"/>
                  </a:lnTo>
                  <a:cubicBezTo>
                    <a:pt x="2686" y="2543"/>
                    <a:pt x="2563" y="2512"/>
                    <a:pt x="2492" y="2409"/>
                  </a:cubicBezTo>
                  <a:lnTo>
                    <a:pt x="1918" y="1733"/>
                  </a:lnTo>
                  <a:lnTo>
                    <a:pt x="1610" y="1589"/>
                  </a:lnTo>
                  <a:cubicBezTo>
                    <a:pt x="1558" y="1569"/>
                    <a:pt x="1508" y="1539"/>
                    <a:pt x="1476" y="1487"/>
                  </a:cubicBezTo>
                  <a:lnTo>
                    <a:pt x="1087" y="924"/>
                  </a:lnTo>
                  <a:cubicBezTo>
                    <a:pt x="1066" y="892"/>
                    <a:pt x="1057" y="872"/>
                    <a:pt x="1046" y="842"/>
                  </a:cubicBezTo>
                  <a:lnTo>
                    <a:pt x="1016" y="728"/>
                  </a:lnTo>
                  <a:lnTo>
                    <a:pt x="954" y="678"/>
                  </a:lnTo>
                  <a:lnTo>
                    <a:pt x="339" y="667"/>
                  </a:lnTo>
                  <a:cubicBezTo>
                    <a:pt x="246" y="667"/>
                    <a:pt x="175" y="626"/>
                    <a:pt x="113" y="564"/>
                  </a:cubicBezTo>
                  <a:cubicBezTo>
                    <a:pt x="72" y="564"/>
                    <a:pt x="41" y="554"/>
                    <a:pt x="0" y="544"/>
                  </a:cubicBezTo>
                  <a:lnTo>
                    <a:pt x="554" y="1138"/>
                  </a:lnTo>
                  <a:lnTo>
                    <a:pt x="595" y="1138"/>
                  </a:lnTo>
                  <a:cubicBezTo>
                    <a:pt x="718" y="1138"/>
                    <a:pt x="820" y="1211"/>
                    <a:pt x="872" y="1323"/>
                  </a:cubicBezTo>
                  <a:lnTo>
                    <a:pt x="1036" y="1682"/>
                  </a:lnTo>
                  <a:cubicBezTo>
                    <a:pt x="1169" y="1703"/>
                    <a:pt x="1271" y="1815"/>
                    <a:pt x="1292" y="1949"/>
                  </a:cubicBezTo>
                  <a:lnTo>
                    <a:pt x="1303" y="2020"/>
                  </a:lnTo>
                  <a:lnTo>
                    <a:pt x="1836" y="2348"/>
                  </a:lnTo>
                  <a:cubicBezTo>
                    <a:pt x="1907" y="2400"/>
                    <a:pt x="1959" y="2461"/>
                    <a:pt x="1979" y="2553"/>
                  </a:cubicBezTo>
                  <a:lnTo>
                    <a:pt x="2132" y="3261"/>
                  </a:lnTo>
                  <a:lnTo>
                    <a:pt x="2307" y="3434"/>
                  </a:lnTo>
                  <a:cubicBezTo>
                    <a:pt x="2358" y="3486"/>
                    <a:pt x="2399" y="3527"/>
                    <a:pt x="2440" y="3578"/>
                  </a:cubicBezTo>
                  <a:cubicBezTo>
                    <a:pt x="2481" y="3609"/>
                    <a:pt x="2512" y="3650"/>
                    <a:pt x="2542" y="3701"/>
                  </a:cubicBezTo>
                  <a:cubicBezTo>
                    <a:pt x="2553" y="3712"/>
                    <a:pt x="2553" y="3721"/>
                    <a:pt x="2563" y="3742"/>
                  </a:cubicBezTo>
                  <a:cubicBezTo>
                    <a:pt x="2574" y="3762"/>
                    <a:pt x="2583" y="3773"/>
                    <a:pt x="2583" y="3794"/>
                  </a:cubicBezTo>
                  <a:lnTo>
                    <a:pt x="2645" y="3917"/>
                  </a:lnTo>
                  <a:lnTo>
                    <a:pt x="2829" y="4286"/>
                  </a:lnTo>
                  <a:lnTo>
                    <a:pt x="2984" y="4623"/>
                  </a:lnTo>
                  <a:cubicBezTo>
                    <a:pt x="3004" y="4675"/>
                    <a:pt x="3014" y="4716"/>
                    <a:pt x="3034" y="4767"/>
                  </a:cubicBezTo>
                  <a:cubicBezTo>
                    <a:pt x="3055" y="4798"/>
                    <a:pt x="3066" y="4839"/>
                    <a:pt x="3075" y="4880"/>
                  </a:cubicBezTo>
                  <a:cubicBezTo>
                    <a:pt x="3096" y="4951"/>
                    <a:pt x="3127" y="5044"/>
                    <a:pt x="3168" y="5115"/>
                  </a:cubicBezTo>
                  <a:close/>
                  <a:moveTo>
                    <a:pt x="16862" y="10415"/>
                  </a:moveTo>
                  <a:cubicBezTo>
                    <a:pt x="16821" y="10425"/>
                    <a:pt x="16770" y="10436"/>
                    <a:pt x="16729" y="10436"/>
                  </a:cubicBezTo>
                  <a:cubicBezTo>
                    <a:pt x="16657" y="10456"/>
                    <a:pt x="16606" y="10497"/>
                    <a:pt x="16565" y="10548"/>
                  </a:cubicBezTo>
                  <a:close/>
                  <a:moveTo>
                    <a:pt x="16360" y="10846"/>
                  </a:moveTo>
                  <a:cubicBezTo>
                    <a:pt x="16329" y="10866"/>
                    <a:pt x="16309" y="10887"/>
                    <a:pt x="16278" y="10907"/>
                  </a:cubicBezTo>
                  <a:cubicBezTo>
                    <a:pt x="16247" y="10917"/>
                    <a:pt x="16206" y="10928"/>
                    <a:pt x="16175" y="10948"/>
                  </a:cubicBezTo>
                  <a:cubicBezTo>
                    <a:pt x="16124" y="10958"/>
                    <a:pt x="16073" y="10979"/>
                    <a:pt x="16022" y="10989"/>
                  </a:cubicBezTo>
                  <a:cubicBezTo>
                    <a:pt x="15991" y="10999"/>
                    <a:pt x="15970" y="11010"/>
                    <a:pt x="15940" y="11020"/>
                  </a:cubicBezTo>
                  <a:lnTo>
                    <a:pt x="15940" y="11112"/>
                  </a:lnTo>
                  <a:lnTo>
                    <a:pt x="16350" y="10876"/>
                  </a:lnTo>
                  <a:close/>
                  <a:moveTo>
                    <a:pt x="19353" y="6120"/>
                  </a:moveTo>
                  <a:cubicBezTo>
                    <a:pt x="19364" y="6141"/>
                    <a:pt x="19384" y="6151"/>
                    <a:pt x="19405" y="6172"/>
                  </a:cubicBezTo>
                  <a:cubicBezTo>
                    <a:pt x="19405" y="6172"/>
                    <a:pt x="19414" y="6172"/>
                    <a:pt x="19414" y="6182"/>
                  </a:cubicBezTo>
                  <a:lnTo>
                    <a:pt x="19425" y="6172"/>
                  </a:lnTo>
                  <a:lnTo>
                    <a:pt x="19373" y="6110"/>
                  </a:lnTo>
                  <a:cubicBezTo>
                    <a:pt x="19364" y="6110"/>
                    <a:pt x="19364" y="6110"/>
                    <a:pt x="19353" y="6120"/>
                  </a:cubicBezTo>
                  <a:close/>
                  <a:moveTo>
                    <a:pt x="20644" y="5106"/>
                  </a:moveTo>
                  <a:cubicBezTo>
                    <a:pt x="20573" y="5156"/>
                    <a:pt x="20491" y="5167"/>
                    <a:pt x="20398" y="5147"/>
                  </a:cubicBezTo>
                  <a:cubicBezTo>
                    <a:pt x="20398" y="5147"/>
                    <a:pt x="20389" y="5136"/>
                    <a:pt x="20378" y="5136"/>
                  </a:cubicBezTo>
                  <a:cubicBezTo>
                    <a:pt x="20357" y="5136"/>
                    <a:pt x="20337" y="5126"/>
                    <a:pt x="20327" y="5126"/>
                  </a:cubicBezTo>
                  <a:cubicBezTo>
                    <a:pt x="20307" y="5126"/>
                    <a:pt x="20296" y="5136"/>
                    <a:pt x="20286" y="5147"/>
                  </a:cubicBezTo>
                  <a:cubicBezTo>
                    <a:pt x="20245" y="5167"/>
                    <a:pt x="20214" y="5188"/>
                    <a:pt x="20173" y="5208"/>
                  </a:cubicBezTo>
                  <a:cubicBezTo>
                    <a:pt x="20152" y="5229"/>
                    <a:pt x="20122" y="5238"/>
                    <a:pt x="20091" y="5249"/>
                  </a:cubicBezTo>
                  <a:lnTo>
                    <a:pt x="20184" y="5372"/>
                  </a:lnTo>
                  <a:cubicBezTo>
                    <a:pt x="20214" y="5403"/>
                    <a:pt x="20234" y="5444"/>
                    <a:pt x="20245" y="5485"/>
                  </a:cubicBezTo>
                  <a:cubicBezTo>
                    <a:pt x="20296" y="5413"/>
                    <a:pt x="20378" y="5372"/>
                    <a:pt x="20480" y="5362"/>
                  </a:cubicBezTo>
                  <a:cubicBezTo>
                    <a:pt x="20614" y="5362"/>
                    <a:pt x="20737" y="5434"/>
                    <a:pt x="20788" y="5557"/>
                  </a:cubicBezTo>
                  <a:lnTo>
                    <a:pt x="20808" y="5608"/>
                  </a:lnTo>
                  <a:lnTo>
                    <a:pt x="20952" y="5700"/>
                  </a:lnTo>
                  <a:cubicBezTo>
                    <a:pt x="20993" y="5700"/>
                    <a:pt x="21045" y="5710"/>
                    <a:pt x="21086" y="5710"/>
                  </a:cubicBezTo>
                  <a:cubicBezTo>
                    <a:pt x="21136" y="5721"/>
                    <a:pt x="21188" y="5731"/>
                    <a:pt x="21239" y="5751"/>
                  </a:cubicBezTo>
                  <a:cubicBezTo>
                    <a:pt x="21270" y="5772"/>
                    <a:pt x="21311" y="5792"/>
                    <a:pt x="21332" y="5823"/>
                  </a:cubicBezTo>
                  <a:cubicBezTo>
                    <a:pt x="21393" y="5885"/>
                    <a:pt x="21546" y="6038"/>
                    <a:pt x="21628" y="6059"/>
                  </a:cubicBezTo>
                  <a:cubicBezTo>
                    <a:pt x="21833" y="6110"/>
                    <a:pt x="22049" y="6172"/>
                    <a:pt x="22254" y="6233"/>
                  </a:cubicBezTo>
                  <a:lnTo>
                    <a:pt x="22654" y="6356"/>
                  </a:lnTo>
                  <a:lnTo>
                    <a:pt x="22808" y="6418"/>
                  </a:lnTo>
                  <a:cubicBezTo>
                    <a:pt x="22859" y="6428"/>
                    <a:pt x="22900" y="6448"/>
                    <a:pt x="22941" y="6479"/>
                  </a:cubicBezTo>
                  <a:lnTo>
                    <a:pt x="23064" y="6571"/>
                  </a:lnTo>
                  <a:cubicBezTo>
                    <a:pt x="23146" y="6633"/>
                    <a:pt x="23218" y="6694"/>
                    <a:pt x="23300" y="6756"/>
                  </a:cubicBezTo>
                  <a:cubicBezTo>
                    <a:pt x="23361" y="6807"/>
                    <a:pt x="23423" y="6858"/>
                    <a:pt x="23484" y="6920"/>
                  </a:cubicBezTo>
                  <a:cubicBezTo>
                    <a:pt x="23556" y="7002"/>
                    <a:pt x="23628" y="7104"/>
                    <a:pt x="23638" y="7207"/>
                  </a:cubicBezTo>
                  <a:lnTo>
                    <a:pt x="23669" y="7330"/>
                  </a:lnTo>
                  <a:cubicBezTo>
                    <a:pt x="23689" y="7402"/>
                    <a:pt x="23720" y="7473"/>
                    <a:pt x="23740" y="7545"/>
                  </a:cubicBezTo>
                  <a:cubicBezTo>
                    <a:pt x="23761" y="7627"/>
                    <a:pt x="23792" y="7709"/>
                    <a:pt x="23812" y="7781"/>
                  </a:cubicBezTo>
                  <a:cubicBezTo>
                    <a:pt x="23822" y="7812"/>
                    <a:pt x="23833" y="7842"/>
                    <a:pt x="23843" y="7883"/>
                  </a:cubicBezTo>
                  <a:cubicBezTo>
                    <a:pt x="23843" y="7904"/>
                    <a:pt x="23853" y="7924"/>
                    <a:pt x="23853" y="7955"/>
                  </a:cubicBezTo>
                  <a:cubicBezTo>
                    <a:pt x="23863" y="7965"/>
                    <a:pt x="23863" y="7965"/>
                    <a:pt x="23863" y="7976"/>
                  </a:cubicBezTo>
                  <a:cubicBezTo>
                    <a:pt x="23863" y="7996"/>
                    <a:pt x="23874" y="8027"/>
                    <a:pt x="23874" y="8047"/>
                  </a:cubicBezTo>
                  <a:cubicBezTo>
                    <a:pt x="23884" y="8068"/>
                    <a:pt x="23884" y="8099"/>
                    <a:pt x="23894" y="8119"/>
                  </a:cubicBezTo>
                  <a:cubicBezTo>
                    <a:pt x="23915" y="8222"/>
                    <a:pt x="23894" y="8324"/>
                    <a:pt x="23822" y="8396"/>
                  </a:cubicBezTo>
                  <a:cubicBezTo>
                    <a:pt x="23761" y="8478"/>
                    <a:pt x="23658" y="8519"/>
                    <a:pt x="23556" y="8509"/>
                  </a:cubicBezTo>
                  <a:cubicBezTo>
                    <a:pt x="23525" y="8509"/>
                    <a:pt x="23474" y="8519"/>
                    <a:pt x="23443" y="8519"/>
                  </a:cubicBezTo>
                  <a:lnTo>
                    <a:pt x="23412" y="8519"/>
                  </a:lnTo>
                  <a:lnTo>
                    <a:pt x="23402" y="8570"/>
                  </a:lnTo>
                  <a:lnTo>
                    <a:pt x="23751" y="8488"/>
                  </a:lnTo>
                  <a:lnTo>
                    <a:pt x="23812" y="8488"/>
                  </a:lnTo>
                  <a:lnTo>
                    <a:pt x="24263" y="8478"/>
                  </a:lnTo>
                  <a:cubicBezTo>
                    <a:pt x="24376" y="8478"/>
                    <a:pt x="24468" y="8529"/>
                    <a:pt x="24530" y="8611"/>
                  </a:cubicBezTo>
                  <a:lnTo>
                    <a:pt x="24612" y="8724"/>
                  </a:lnTo>
                  <a:lnTo>
                    <a:pt x="24612" y="5218"/>
                  </a:lnTo>
                  <a:lnTo>
                    <a:pt x="24519" y="5115"/>
                  </a:lnTo>
                  <a:cubicBezTo>
                    <a:pt x="24499" y="5106"/>
                    <a:pt x="24489" y="5085"/>
                    <a:pt x="24478" y="5074"/>
                  </a:cubicBezTo>
                  <a:lnTo>
                    <a:pt x="24478" y="5065"/>
                  </a:lnTo>
                  <a:lnTo>
                    <a:pt x="24120" y="5065"/>
                  </a:lnTo>
                  <a:cubicBezTo>
                    <a:pt x="24068" y="5054"/>
                    <a:pt x="24027" y="5044"/>
                    <a:pt x="23976" y="5024"/>
                  </a:cubicBezTo>
                  <a:lnTo>
                    <a:pt x="23033" y="4511"/>
                  </a:lnTo>
                  <a:lnTo>
                    <a:pt x="22910" y="4603"/>
                  </a:lnTo>
                  <a:cubicBezTo>
                    <a:pt x="22910" y="4726"/>
                    <a:pt x="22828" y="4839"/>
                    <a:pt x="22705" y="4890"/>
                  </a:cubicBezTo>
                  <a:lnTo>
                    <a:pt x="22644" y="4910"/>
                  </a:lnTo>
                  <a:cubicBezTo>
                    <a:pt x="22541" y="4951"/>
                    <a:pt x="22439" y="4931"/>
                    <a:pt x="22346" y="4880"/>
                  </a:cubicBezTo>
                  <a:cubicBezTo>
                    <a:pt x="22346" y="4901"/>
                    <a:pt x="22346" y="4931"/>
                    <a:pt x="22336" y="4962"/>
                  </a:cubicBezTo>
                  <a:lnTo>
                    <a:pt x="22295" y="5115"/>
                  </a:lnTo>
                  <a:cubicBezTo>
                    <a:pt x="22275" y="5188"/>
                    <a:pt x="22234" y="5238"/>
                    <a:pt x="22172" y="5290"/>
                  </a:cubicBezTo>
                  <a:lnTo>
                    <a:pt x="22038" y="5393"/>
                  </a:lnTo>
                  <a:lnTo>
                    <a:pt x="21915" y="5628"/>
                  </a:lnTo>
                  <a:cubicBezTo>
                    <a:pt x="21854" y="5762"/>
                    <a:pt x="21701" y="5833"/>
                    <a:pt x="21546" y="5792"/>
                  </a:cubicBezTo>
                  <a:lnTo>
                    <a:pt x="21259" y="5710"/>
                  </a:lnTo>
                  <a:cubicBezTo>
                    <a:pt x="21229" y="5700"/>
                    <a:pt x="21198" y="5690"/>
                    <a:pt x="21177" y="5669"/>
                  </a:cubicBezTo>
                  <a:cubicBezTo>
                    <a:pt x="21127" y="5639"/>
                    <a:pt x="21075" y="5598"/>
                    <a:pt x="21034" y="5557"/>
                  </a:cubicBezTo>
                  <a:cubicBezTo>
                    <a:pt x="20993" y="5505"/>
                    <a:pt x="20963" y="5454"/>
                    <a:pt x="20952" y="5393"/>
                  </a:cubicBezTo>
                  <a:cubicBezTo>
                    <a:pt x="20952" y="5341"/>
                    <a:pt x="20942" y="5300"/>
                    <a:pt x="20942" y="5249"/>
                  </a:cubicBezTo>
                  <a:cubicBezTo>
                    <a:pt x="20942" y="5238"/>
                    <a:pt x="20942" y="5229"/>
                    <a:pt x="20931" y="5218"/>
                  </a:cubicBezTo>
                  <a:cubicBezTo>
                    <a:pt x="20870" y="5229"/>
                    <a:pt x="20799" y="5218"/>
                    <a:pt x="20726" y="5177"/>
                  </a:cubicBezTo>
                  <a:cubicBezTo>
                    <a:pt x="20696" y="5156"/>
                    <a:pt x="20665" y="5136"/>
                    <a:pt x="20644" y="5106"/>
                  </a:cubicBezTo>
                  <a:close/>
                  <a:moveTo>
                    <a:pt x="20594" y="4480"/>
                  </a:moveTo>
                  <a:cubicBezTo>
                    <a:pt x="20542" y="4459"/>
                    <a:pt x="20491" y="4459"/>
                    <a:pt x="20430" y="4470"/>
                  </a:cubicBezTo>
                  <a:lnTo>
                    <a:pt x="20286" y="4491"/>
                  </a:lnTo>
                  <a:cubicBezTo>
                    <a:pt x="20266" y="4491"/>
                    <a:pt x="20245" y="4500"/>
                    <a:pt x="20234" y="4500"/>
                  </a:cubicBezTo>
                  <a:cubicBezTo>
                    <a:pt x="20214" y="4500"/>
                    <a:pt x="20193" y="4500"/>
                    <a:pt x="20173" y="4511"/>
                  </a:cubicBezTo>
                  <a:lnTo>
                    <a:pt x="19794" y="4573"/>
                  </a:lnTo>
                  <a:lnTo>
                    <a:pt x="19578" y="4254"/>
                  </a:lnTo>
                  <a:cubicBezTo>
                    <a:pt x="19528" y="4172"/>
                    <a:pt x="19446" y="4131"/>
                    <a:pt x="19353" y="4122"/>
                  </a:cubicBezTo>
                  <a:lnTo>
                    <a:pt x="19148" y="4101"/>
                  </a:lnTo>
                  <a:lnTo>
                    <a:pt x="19127" y="4081"/>
                  </a:lnTo>
                  <a:cubicBezTo>
                    <a:pt x="19138" y="4070"/>
                    <a:pt x="19138" y="4049"/>
                    <a:pt x="19148" y="4040"/>
                  </a:cubicBezTo>
                  <a:lnTo>
                    <a:pt x="19332" y="4019"/>
                  </a:lnTo>
                  <a:cubicBezTo>
                    <a:pt x="19405" y="4008"/>
                    <a:pt x="19466" y="3978"/>
                    <a:pt x="19528" y="3926"/>
                  </a:cubicBezTo>
                  <a:lnTo>
                    <a:pt x="19701" y="3742"/>
                  </a:lnTo>
                  <a:lnTo>
                    <a:pt x="19938" y="3762"/>
                  </a:lnTo>
                  <a:lnTo>
                    <a:pt x="20122" y="3906"/>
                  </a:lnTo>
                  <a:cubicBezTo>
                    <a:pt x="20173" y="3958"/>
                    <a:pt x="20234" y="3978"/>
                    <a:pt x="20307" y="3978"/>
                  </a:cubicBezTo>
                  <a:lnTo>
                    <a:pt x="20501" y="3978"/>
                  </a:lnTo>
                  <a:lnTo>
                    <a:pt x="20573" y="4163"/>
                  </a:lnTo>
                  <a:cubicBezTo>
                    <a:pt x="20583" y="4265"/>
                    <a:pt x="20594" y="4377"/>
                    <a:pt x="20594" y="4480"/>
                  </a:cubicBezTo>
                  <a:close/>
                  <a:moveTo>
                    <a:pt x="17938" y="2154"/>
                  </a:moveTo>
                  <a:lnTo>
                    <a:pt x="17990" y="2441"/>
                  </a:lnTo>
                  <a:lnTo>
                    <a:pt x="17990" y="2441"/>
                  </a:lnTo>
                  <a:cubicBezTo>
                    <a:pt x="18031" y="2409"/>
                    <a:pt x="18072" y="2389"/>
                    <a:pt x="18113" y="2389"/>
                  </a:cubicBezTo>
                  <a:cubicBezTo>
                    <a:pt x="18113" y="2338"/>
                    <a:pt x="18123" y="2286"/>
                    <a:pt x="18143" y="2245"/>
                  </a:cubicBezTo>
                  <a:cubicBezTo>
                    <a:pt x="18123" y="2245"/>
                    <a:pt x="18093" y="2236"/>
                    <a:pt x="18072" y="2225"/>
                  </a:cubicBezTo>
                  <a:cubicBezTo>
                    <a:pt x="18020" y="2215"/>
                    <a:pt x="17979" y="2184"/>
                    <a:pt x="17938" y="2154"/>
                  </a:cubicBezTo>
                  <a:close/>
                  <a:moveTo>
                    <a:pt x="13992" y="5987"/>
                  </a:moveTo>
                  <a:lnTo>
                    <a:pt x="13992" y="6028"/>
                  </a:lnTo>
                  <a:lnTo>
                    <a:pt x="14177" y="6049"/>
                  </a:lnTo>
                  <a:lnTo>
                    <a:pt x="14177" y="5546"/>
                  </a:lnTo>
                  <a:lnTo>
                    <a:pt x="14177" y="5044"/>
                  </a:lnTo>
                  <a:lnTo>
                    <a:pt x="14177" y="4880"/>
                  </a:lnTo>
                  <a:lnTo>
                    <a:pt x="14177" y="4849"/>
                  </a:lnTo>
                  <a:cubicBezTo>
                    <a:pt x="14166" y="4839"/>
                    <a:pt x="14166" y="4828"/>
                    <a:pt x="14156" y="4828"/>
                  </a:cubicBezTo>
                  <a:cubicBezTo>
                    <a:pt x="14136" y="4808"/>
                    <a:pt x="14115" y="4778"/>
                    <a:pt x="14095" y="4746"/>
                  </a:cubicBezTo>
                  <a:cubicBezTo>
                    <a:pt x="14105" y="4778"/>
                    <a:pt x="14115" y="4808"/>
                    <a:pt x="14115" y="4839"/>
                  </a:cubicBezTo>
                  <a:cubicBezTo>
                    <a:pt x="14125" y="4890"/>
                    <a:pt x="14125" y="4942"/>
                    <a:pt x="14125" y="4992"/>
                  </a:cubicBezTo>
                  <a:cubicBezTo>
                    <a:pt x="14136" y="5044"/>
                    <a:pt x="14136" y="5095"/>
                    <a:pt x="14136" y="5147"/>
                  </a:cubicBezTo>
                  <a:lnTo>
                    <a:pt x="14136" y="5279"/>
                  </a:lnTo>
                  <a:cubicBezTo>
                    <a:pt x="14125" y="5311"/>
                    <a:pt x="14125" y="5331"/>
                    <a:pt x="14125" y="5362"/>
                  </a:cubicBezTo>
                  <a:lnTo>
                    <a:pt x="14125" y="5505"/>
                  </a:lnTo>
                  <a:lnTo>
                    <a:pt x="14125" y="5721"/>
                  </a:lnTo>
                  <a:cubicBezTo>
                    <a:pt x="14125" y="5823"/>
                    <a:pt x="14095" y="5905"/>
                    <a:pt x="14023" y="5967"/>
                  </a:cubicBezTo>
                  <a:close/>
                  <a:moveTo>
                    <a:pt x="14084" y="4716"/>
                  </a:moveTo>
                  <a:cubicBezTo>
                    <a:pt x="14064" y="4675"/>
                    <a:pt x="14033" y="4644"/>
                    <a:pt x="13992" y="4614"/>
                  </a:cubicBezTo>
                  <a:cubicBezTo>
                    <a:pt x="13920" y="4552"/>
                    <a:pt x="13838" y="4532"/>
                    <a:pt x="13746" y="4552"/>
                  </a:cubicBezTo>
                  <a:cubicBezTo>
                    <a:pt x="13736" y="4552"/>
                    <a:pt x="13715" y="4552"/>
                    <a:pt x="13705" y="4562"/>
                  </a:cubicBezTo>
                  <a:lnTo>
                    <a:pt x="13674" y="4500"/>
                  </a:lnTo>
                  <a:lnTo>
                    <a:pt x="13736" y="4275"/>
                  </a:lnTo>
                  <a:cubicBezTo>
                    <a:pt x="13767" y="4172"/>
                    <a:pt x="13808" y="4070"/>
                    <a:pt x="13838" y="3978"/>
                  </a:cubicBezTo>
                  <a:cubicBezTo>
                    <a:pt x="13859" y="3906"/>
                    <a:pt x="13890" y="3844"/>
                    <a:pt x="13910" y="3783"/>
                  </a:cubicBezTo>
                  <a:cubicBezTo>
                    <a:pt x="13920" y="3732"/>
                    <a:pt x="13941" y="3691"/>
                    <a:pt x="13951" y="3639"/>
                  </a:cubicBezTo>
                  <a:lnTo>
                    <a:pt x="13951" y="3568"/>
                  </a:lnTo>
                  <a:cubicBezTo>
                    <a:pt x="13951" y="3527"/>
                    <a:pt x="13941" y="3496"/>
                    <a:pt x="13941" y="3455"/>
                  </a:cubicBezTo>
                  <a:cubicBezTo>
                    <a:pt x="13931" y="3393"/>
                    <a:pt x="13920" y="3343"/>
                    <a:pt x="13910" y="3291"/>
                  </a:cubicBezTo>
                  <a:cubicBezTo>
                    <a:pt x="13900" y="3229"/>
                    <a:pt x="13890" y="3168"/>
                    <a:pt x="13879" y="3117"/>
                  </a:cubicBezTo>
                  <a:lnTo>
                    <a:pt x="13992" y="2983"/>
                  </a:lnTo>
                  <a:cubicBezTo>
                    <a:pt x="14002" y="3015"/>
                    <a:pt x="14013" y="3045"/>
                    <a:pt x="14043" y="3076"/>
                  </a:cubicBezTo>
                  <a:lnTo>
                    <a:pt x="14300" y="3404"/>
                  </a:lnTo>
                  <a:cubicBezTo>
                    <a:pt x="14371" y="3496"/>
                    <a:pt x="14474" y="3537"/>
                    <a:pt x="14587" y="3527"/>
                  </a:cubicBezTo>
                  <a:lnTo>
                    <a:pt x="14699" y="3507"/>
                  </a:lnTo>
                  <a:lnTo>
                    <a:pt x="14730" y="3507"/>
                  </a:lnTo>
                  <a:cubicBezTo>
                    <a:pt x="14710" y="3548"/>
                    <a:pt x="14689" y="3589"/>
                    <a:pt x="14689" y="3639"/>
                  </a:cubicBezTo>
                  <a:lnTo>
                    <a:pt x="14689" y="3701"/>
                  </a:lnTo>
                  <a:cubicBezTo>
                    <a:pt x="14689" y="3773"/>
                    <a:pt x="14710" y="3844"/>
                    <a:pt x="14761" y="3906"/>
                  </a:cubicBezTo>
                  <a:lnTo>
                    <a:pt x="15314" y="4603"/>
                  </a:lnTo>
                  <a:lnTo>
                    <a:pt x="15253" y="4726"/>
                  </a:lnTo>
                  <a:cubicBezTo>
                    <a:pt x="15191" y="4828"/>
                    <a:pt x="15202" y="4962"/>
                    <a:pt x="15273" y="5065"/>
                  </a:cubicBezTo>
                  <a:lnTo>
                    <a:pt x="15458" y="5311"/>
                  </a:lnTo>
                  <a:cubicBezTo>
                    <a:pt x="15396" y="5321"/>
                    <a:pt x="15335" y="5341"/>
                    <a:pt x="15284" y="5382"/>
                  </a:cubicBezTo>
                  <a:lnTo>
                    <a:pt x="15273" y="5229"/>
                  </a:lnTo>
                  <a:cubicBezTo>
                    <a:pt x="15263" y="5147"/>
                    <a:pt x="15232" y="5074"/>
                    <a:pt x="15171" y="5024"/>
                  </a:cubicBezTo>
                  <a:lnTo>
                    <a:pt x="14915" y="4798"/>
                  </a:lnTo>
                  <a:lnTo>
                    <a:pt x="14925" y="4685"/>
                  </a:lnTo>
                  <a:cubicBezTo>
                    <a:pt x="15017" y="4614"/>
                    <a:pt x="15048" y="4491"/>
                    <a:pt x="15017" y="4368"/>
                  </a:cubicBezTo>
                  <a:cubicBezTo>
                    <a:pt x="15007" y="4327"/>
                    <a:pt x="14986" y="4286"/>
                    <a:pt x="14976" y="4245"/>
                  </a:cubicBezTo>
                  <a:cubicBezTo>
                    <a:pt x="14925" y="4131"/>
                    <a:pt x="14853" y="4029"/>
                    <a:pt x="14740" y="3988"/>
                  </a:cubicBezTo>
                  <a:cubicBezTo>
                    <a:pt x="14515" y="3896"/>
                    <a:pt x="14300" y="3999"/>
                    <a:pt x="14187" y="4193"/>
                  </a:cubicBezTo>
                  <a:cubicBezTo>
                    <a:pt x="14166" y="4213"/>
                    <a:pt x="14156" y="4234"/>
                    <a:pt x="14146" y="4254"/>
                  </a:cubicBezTo>
                  <a:cubicBezTo>
                    <a:pt x="14115" y="4327"/>
                    <a:pt x="14084" y="4409"/>
                    <a:pt x="14074" y="4500"/>
                  </a:cubicBezTo>
                  <a:cubicBezTo>
                    <a:pt x="14064" y="4562"/>
                    <a:pt x="14064" y="4634"/>
                    <a:pt x="14084" y="4705"/>
                  </a:cubicBezTo>
                  <a:close/>
                  <a:moveTo>
                    <a:pt x="14976" y="3332"/>
                  </a:moveTo>
                  <a:lnTo>
                    <a:pt x="15089" y="3311"/>
                  </a:lnTo>
                  <a:lnTo>
                    <a:pt x="15448" y="3229"/>
                  </a:lnTo>
                  <a:lnTo>
                    <a:pt x="15519" y="3138"/>
                  </a:lnTo>
                  <a:lnTo>
                    <a:pt x="15068" y="3250"/>
                  </a:lnTo>
                  <a:close/>
                  <a:moveTo>
                    <a:pt x="14628" y="1835"/>
                  </a:moveTo>
                  <a:lnTo>
                    <a:pt x="15314" y="1785"/>
                  </a:lnTo>
                  <a:cubicBezTo>
                    <a:pt x="15294" y="1774"/>
                    <a:pt x="15273" y="1774"/>
                    <a:pt x="15253" y="1764"/>
                  </a:cubicBezTo>
                  <a:lnTo>
                    <a:pt x="15171" y="1764"/>
                  </a:lnTo>
                  <a:cubicBezTo>
                    <a:pt x="15048" y="1794"/>
                    <a:pt x="14925" y="1753"/>
                    <a:pt x="14853" y="1662"/>
                  </a:cubicBezTo>
                  <a:lnTo>
                    <a:pt x="14822" y="1630"/>
                  </a:lnTo>
                  <a:lnTo>
                    <a:pt x="14730" y="1630"/>
                  </a:lnTo>
                  <a:lnTo>
                    <a:pt x="14648" y="1805"/>
                  </a:lnTo>
                  <a:cubicBezTo>
                    <a:pt x="14638" y="1815"/>
                    <a:pt x="14638" y="1826"/>
                    <a:pt x="14628" y="1835"/>
                  </a:cubicBezTo>
                  <a:close/>
                  <a:moveTo>
                    <a:pt x="7463" y="1867"/>
                  </a:moveTo>
                  <a:cubicBezTo>
                    <a:pt x="7422" y="1949"/>
                    <a:pt x="7371" y="2031"/>
                    <a:pt x="7330" y="2102"/>
                  </a:cubicBezTo>
                  <a:cubicBezTo>
                    <a:pt x="7309" y="2133"/>
                    <a:pt x="7299" y="2154"/>
                    <a:pt x="7278" y="2184"/>
                  </a:cubicBezTo>
                  <a:lnTo>
                    <a:pt x="7494" y="2933"/>
                  </a:lnTo>
                  <a:cubicBezTo>
                    <a:pt x="7504" y="2963"/>
                    <a:pt x="7504" y="2994"/>
                    <a:pt x="7504" y="3035"/>
                  </a:cubicBezTo>
                  <a:lnTo>
                    <a:pt x="7504" y="3097"/>
                  </a:lnTo>
                  <a:lnTo>
                    <a:pt x="7791" y="3343"/>
                  </a:lnTo>
                  <a:cubicBezTo>
                    <a:pt x="7852" y="3404"/>
                    <a:pt x="7883" y="3466"/>
                    <a:pt x="7893" y="3548"/>
                  </a:cubicBezTo>
                  <a:lnTo>
                    <a:pt x="8027" y="4450"/>
                  </a:lnTo>
                  <a:lnTo>
                    <a:pt x="8150" y="4726"/>
                  </a:lnTo>
                  <a:lnTo>
                    <a:pt x="8693" y="4726"/>
                  </a:lnTo>
                  <a:cubicBezTo>
                    <a:pt x="8847" y="4726"/>
                    <a:pt x="8980" y="4839"/>
                    <a:pt x="9000" y="4992"/>
                  </a:cubicBezTo>
                  <a:lnTo>
                    <a:pt x="9011" y="5054"/>
                  </a:lnTo>
                  <a:lnTo>
                    <a:pt x="9277" y="5003"/>
                  </a:lnTo>
                  <a:cubicBezTo>
                    <a:pt x="9308" y="4931"/>
                    <a:pt x="9359" y="4880"/>
                    <a:pt x="9431" y="4839"/>
                  </a:cubicBezTo>
                  <a:cubicBezTo>
                    <a:pt x="9503" y="4798"/>
                    <a:pt x="9595" y="4798"/>
                    <a:pt x="9677" y="4828"/>
                  </a:cubicBezTo>
                  <a:lnTo>
                    <a:pt x="9974" y="4942"/>
                  </a:lnTo>
                  <a:cubicBezTo>
                    <a:pt x="10036" y="4962"/>
                    <a:pt x="10087" y="5003"/>
                    <a:pt x="10128" y="5065"/>
                  </a:cubicBezTo>
                  <a:lnTo>
                    <a:pt x="10394" y="5074"/>
                  </a:lnTo>
                  <a:cubicBezTo>
                    <a:pt x="10507" y="5074"/>
                    <a:pt x="10610" y="5136"/>
                    <a:pt x="10661" y="5238"/>
                  </a:cubicBezTo>
                  <a:lnTo>
                    <a:pt x="10743" y="5393"/>
                  </a:lnTo>
                  <a:cubicBezTo>
                    <a:pt x="10763" y="5423"/>
                    <a:pt x="10774" y="5444"/>
                    <a:pt x="10774" y="5485"/>
                  </a:cubicBezTo>
                  <a:lnTo>
                    <a:pt x="10774" y="5485"/>
                  </a:lnTo>
                  <a:lnTo>
                    <a:pt x="10794" y="5485"/>
                  </a:lnTo>
                  <a:lnTo>
                    <a:pt x="11153" y="5238"/>
                  </a:lnTo>
                  <a:lnTo>
                    <a:pt x="11430" y="4644"/>
                  </a:lnTo>
                  <a:lnTo>
                    <a:pt x="11378" y="4254"/>
                  </a:lnTo>
                  <a:cubicBezTo>
                    <a:pt x="11358" y="4152"/>
                    <a:pt x="11399" y="4070"/>
                    <a:pt x="11460" y="3999"/>
                  </a:cubicBezTo>
                  <a:lnTo>
                    <a:pt x="11778" y="3680"/>
                  </a:lnTo>
                  <a:lnTo>
                    <a:pt x="12014" y="3147"/>
                  </a:lnTo>
                  <a:lnTo>
                    <a:pt x="12014" y="2769"/>
                  </a:lnTo>
                  <a:cubicBezTo>
                    <a:pt x="12014" y="2687"/>
                    <a:pt x="12034" y="2625"/>
                    <a:pt x="12075" y="2564"/>
                  </a:cubicBezTo>
                  <a:lnTo>
                    <a:pt x="12393" y="2163"/>
                  </a:lnTo>
                  <a:cubicBezTo>
                    <a:pt x="12465" y="2072"/>
                    <a:pt x="12567" y="2031"/>
                    <a:pt x="12680" y="2040"/>
                  </a:cubicBezTo>
                  <a:lnTo>
                    <a:pt x="12721" y="2051"/>
                  </a:lnTo>
                  <a:lnTo>
                    <a:pt x="12383" y="1723"/>
                  </a:lnTo>
                  <a:cubicBezTo>
                    <a:pt x="12301" y="1651"/>
                    <a:pt x="12270" y="1559"/>
                    <a:pt x="12280" y="1457"/>
                  </a:cubicBezTo>
                  <a:lnTo>
                    <a:pt x="12311" y="1231"/>
                  </a:lnTo>
                  <a:lnTo>
                    <a:pt x="12045" y="851"/>
                  </a:lnTo>
                  <a:cubicBezTo>
                    <a:pt x="12014" y="801"/>
                    <a:pt x="11993" y="760"/>
                    <a:pt x="11993" y="708"/>
                  </a:cubicBezTo>
                  <a:lnTo>
                    <a:pt x="11983" y="636"/>
                  </a:lnTo>
                  <a:cubicBezTo>
                    <a:pt x="11911" y="554"/>
                    <a:pt x="11891" y="452"/>
                    <a:pt x="11922" y="339"/>
                  </a:cubicBezTo>
                  <a:cubicBezTo>
                    <a:pt x="11942" y="267"/>
                    <a:pt x="11993" y="206"/>
                    <a:pt x="12055" y="165"/>
                  </a:cubicBezTo>
                  <a:lnTo>
                    <a:pt x="11901" y="1"/>
                  </a:lnTo>
                  <a:lnTo>
                    <a:pt x="11399" y="11"/>
                  </a:lnTo>
                  <a:lnTo>
                    <a:pt x="11337" y="431"/>
                  </a:lnTo>
                  <a:cubicBezTo>
                    <a:pt x="11327" y="503"/>
                    <a:pt x="11307" y="554"/>
                    <a:pt x="11255" y="605"/>
                  </a:cubicBezTo>
                  <a:lnTo>
                    <a:pt x="10876" y="1015"/>
                  </a:lnTo>
                  <a:lnTo>
                    <a:pt x="10692" y="1794"/>
                  </a:lnTo>
                  <a:cubicBezTo>
                    <a:pt x="10681" y="1826"/>
                    <a:pt x="10671" y="1856"/>
                    <a:pt x="10651" y="1887"/>
                  </a:cubicBezTo>
                  <a:cubicBezTo>
                    <a:pt x="10569" y="2020"/>
                    <a:pt x="10415" y="2133"/>
                    <a:pt x="10251" y="2133"/>
                  </a:cubicBezTo>
                  <a:cubicBezTo>
                    <a:pt x="10200" y="2133"/>
                    <a:pt x="10148" y="2122"/>
                    <a:pt x="10107" y="2122"/>
                  </a:cubicBezTo>
                  <a:lnTo>
                    <a:pt x="10056" y="2163"/>
                  </a:lnTo>
                  <a:cubicBezTo>
                    <a:pt x="9974" y="2236"/>
                    <a:pt x="9882" y="2266"/>
                    <a:pt x="9779" y="2245"/>
                  </a:cubicBezTo>
                  <a:cubicBezTo>
                    <a:pt x="9646" y="2215"/>
                    <a:pt x="9482" y="2174"/>
                    <a:pt x="9390" y="2081"/>
                  </a:cubicBezTo>
                  <a:lnTo>
                    <a:pt x="9380" y="2081"/>
                  </a:lnTo>
                  <a:lnTo>
                    <a:pt x="9134" y="2143"/>
                  </a:lnTo>
                  <a:lnTo>
                    <a:pt x="8990" y="2307"/>
                  </a:lnTo>
                  <a:cubicBezTo>
                    <a:pt x="8929" y="2368"/>
                    <a:pt x="8857" y="2400"/>
                    <a:pt x="8775" y="2400"/>
                  </a:cubicBezTo>
                  <a:lnTo>
                    <a:pt x="8068" y="2441"/>
                  </a:lnTo>
                  <a:cubicBezTo>
                    <a:pt x="7965" y="2441"/>
                    <a:pt x="7873" y="2400"/>
                    <a:pt x="7801" y="2318"/>
                  </a:cubicBezTo>
                  <a:close/>
                </a:path>
              </a:pathLst>
            </a:custGeom>
            <a:solidFill>
              <a:srgbClr val="317C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4DD129E4-7C20-1A83-9312-69946CF89188}"/>
              </a:ext>
            </a:extLst>
          </p:cNvPr>
          <p:cNvSpPr txBox="1"/>
          <p:nvPr/>
        </p:nvSpPr>
        <p:spPr>
          <a:xfrm>
            <a:off x="414337" y="701775"/>
            <a:ext cx="6465259" cy="369332"/>
          </a:xfrm>
          <a:prstGeom prst="rect">
            <a:avLst/>
          </a:prstGeom>
          <a:solidFill>
            <a:schemeClr val="accent1">
              <a:lumMod val="50000"/>
            </a:schemeClr>
          </a:solidFill>
        </p:spPr>
        <p:txBody>
          <a:bodyPr wrap="square" rtlCol="0">
            <a:spAutoFit/>
          </a:bodyPr>
          <a:lstStyle/>
          <a:p>
            <a:pPr algn="just"/>
            <a:r>
              <a:rPr lang="id-ID" dirty="0">
                <a:solidFill>
                  <a:schemeClr val="bg1"/>
                </a:solidFill>
              </a:rPr>
              <a:t>3. Kehidupan Ekonomi Indonesia pada Masa Demokrasi Terpimpin</a:t>
            </a:r>
          </a:p>
        </p:txBody>
      </p:sp>
      <p:sp>
        <p:nvSpPr>
          <p:cNvPr id="7" name="TextBox 6">
            <a:extLst>
              <a:ext uri="{FF2B5EF4-FFF2-40B4-BE49-F238E27FC236}">
                <a16:creationId xmlns:a16="http://schemas.microsoft.com/office/drawing/2014/main" id="{E4864DF3-6042-9A34-12F3-BD0AAD97F743}"/>
              </a:ext>
            </a:extLst>
          </p:cNvPr>
          <p:cNvSpPr txBox="1"/>
          <p:nvPr/>
        </p:nvSpPr>
        <p:spPr>
          <a:xfrm>
            <a:off x="605790" y="1079147"/>
            <a:ext cx="10252710" cy="2800767"/>
          </a:xfrm>
          <a:prstGeom prst="rect">
            <a:avLst/>
          </a:prstGeom>
          <a:noFill/>
        </p:spPr>
        <p:txBody>
          <a:bodyPr wrap="square" rtlCol="0">
            <a:spAutoFit/>
          </a:bodyPr>
          <a:lstStyle/>
          <a:p>
            <a:pPr algn="just"/>
            <a:r>
              <a:rPr lang="id-ID" sz="1600" dirty="0"/>
              <a:t>Pada masa Demokrasi Terpimpin, struktur ekonomi Indonesia cenderung ke sistem etatisme </a:t>
            </a:r>
            <a:r>
              <a:rPr lang="id-ID" sz="1600" i="1" dirty="0"/>
              <a:t>(</a:t>
            </a:r>
            <a:r>
              <a:rPr lang="id-ID" sz="1600" i="1" dirty="0" err="1"/>
              <a:t>statism</a:t>
            </a:r>
            <a:r>
              <a:rPr lang="id-ID" sz="1600" i="1" dirty="0"/>
              <a:t>) </a:t>
            </a:r>
            <a:r>
              <a:rPr lang="id-ID" sz="1600" dirty="0"/>
              <a:t>yang menjadikan negara sebagai pusat kekuasaan. Seluruh kegiatan perekonomian Indonesia diatur dan dikendalikan oleh pemerintah. Berikut adalah beberapa kebijakan yang dilakukan di bidang ekonomi.</a:t>
            </a:r>
            <a:endParaRPr lang="id-ID" sz="1600" i="1" dirty="0"/>
          </a:p>
          <a:p>
            <a:pPr marL="342900" indent="-342900" algn="just">
              <a:buFont typeface="+mj-lt"/>
              <a:buAutoNum type="alphaLcPeriod"/>
            </a:pPr>
            <a:r>
              <a:rPr lang="id-ID" sz="1600" b="1" dirty="0"/>
              <a:t>Pembentukan </a:t>
            </a:r>
            <a:r>
              <a:rPr lang="id-ID" sz="1600" b="1" dirty="0" err="1"/>
              <a:t>Depernas</a:t>
            </a:r>
            <a:r>
              <a:rPr lang="id-ID" sz="1600" b="1" dirty="0"/>
              <a:t> dan Bappenas. </a:t>
            </a:r>
            <a:r>
              <a:rPr lang="id-ID" sz="1600" dirty="0"/>
              <a:t>Untuk merencanakan pembangunan ekonomi, dibentuklah Dewan Perancang Nasional (</a:t>
            </a:r>
            <a:r>
              <a:rPr lang="id-ID" sz="1600" dirty="0" err="1"/>
              <a:t>Depernas</a:t>
            </a:r>
            <a:r>
              <a:rPr lang="id-ID" sz="1600" dirty="0"/>
              <a:t>) pada tahun 1959. </a:t>
            </a:r>
            <a:r>
              <a:rPr lang="id-ID" sz="1600" dirty="0" err="1"/>
              <a:t>Depernas</a:t>
            </a:r>
            <a:r>
              <a:rPr lang="id-ID" sz="1600" dirty="0"/>
              <a:t> berhasil menyusun suatu Rancangan Dasar </a:t>
            </a:r>
            <a:r>
              <a:rPr lang="id-ID" sz="1600" dirty="0" err="1"/>
              <a:t>Undang-Undang</a:t>
            </a:r>
            <a:r>
              <a:rPr lang="id-ID" sz="1600" dirty="0"/>
              <a:t> Pembangunan Nasional Sementara Berencana Tahapan Tahun 1961–1969. Pada tahun 1963, </a:t>
            </a:r>
            <a:r>
              <a:rPr lang="id-ID" sz="1600" dirty="0" err="1"/>
              <a:t>Depernas</a:t>
            </a:r>
            <a:r>
              <a:rPr lang="id-ID" sz="1600" dirty="0"/>
              <a:t> </a:t>
            </a:r>
            <a:r>
              <a:rPr lang="id-ID" sz="1600" dirty="0" err="1"/>
              <a:t>bergani</a:t>
            </a:r>
            <a:r>
              <a:rPr lang="id-ID" sz="1600" dirty="0"/>
              <a:t> nama menjadi Badan Perencanaan Pembangunan Nasional (Bappenas) yang dipimpin langsung Presiden Soekarno.</a:t>
            </a:r>
          </a:p>
          <a:p>
            <a:pPr marL="342900" indent="-342900" algn="just">
              <a:buFont typeface="+mj-lt"/>
              <a:buAutoNum type="alphaLcPeriod"/>
            </a:pPr>
            <a:r>
              <a:rPr lang="id-ID" sz="1600" b="1" dirty="0"/>
              <a:t>Pemotongan Nilai Mata Uang. </a:t>
            </a:r>
            <a:r>
              <a:rPr lang="id-ID" sz="1600" dirty="0"/>
              <a:t>Kekacauan politik dan ekonomi pada awal masa Demokrasi Terpimpin mengakibatkan inflasi tinggi. Pemerintah kemudian mengeluarkan </a:t>
            </a:r>
            <a:r>
              <a:rPr lang="id-ID" sz="1600" dirty="0" err="1"/>
              <a:t>Perpu</a:t>
            </a:r>
            <a:r>
              <a:rPr lang="id-ID" sz="1600" dirty="0"/>
              <a:t> No. 2 Tahun 1959 tentang Penurunan Nilai Uang Kertas Rp500,00 dan Rp1.000,00 untuk memperbaiki perekonomian. Uang kertas pecahan senilai Rp500,00 dan Rp1.000,00 diturunkan nilainya menjadi Rp50,00 dan Rp100,00.</a:t>
            </a:r>
          </a:p>
        </p:txBody>
      </p:sp>
      <p:sp>
        <p:nvSpPr>
          <p:cNvPr id="9" name="TextBox 8">
            <a:extLst>
              <a:ext uri="{FF2B5EF4-FFF2-40B4-BE49-F238E27FC236}">
                <a16:creationId xmlns:a16="http://schemas.microsoft.com/office/drawing/2014/main" id="{92137ECA-C984-C662-1755-0253C3720E84}"/>
              </a:ext>
            </a:extLst>
          </p:cNvPr>
          <p:cNvSpPr txBox="1"/>
          <p:nvPr/>
        </p:nvSpPr>
        <p:spPr>
          <a:xfrm>
            <a:off x="605790" y="3749040"/>
            <a:ext cx="7440930" cy="1077218"/>
          </a:xfrm>
          <a:prstGeom prst="rect">
            <a:avLst/>
          </a:prstGeom>
          <a:noFill/>
        </p:spPr>
        <p:txBody>
          <a:bodyPr wrap="square" rtlCol="0">
            <a:spAutoFit/>
          </a:bodyPr>
          <a:lstStyle/>
          <a:p>
            <a:pPr marL="342900" indent="-342900">
              <a:buFont typeface="+mj-lt"/>
              <a:buAutoNum type="alphaLcPeriod" startAt="3"/>
            </a:pPr>
            <a:r>
              <a:rPr lang="id-ID" sz="1600" b="1" dirty="0"/>
              <a:t>Deklarasi Ekonomi. </a:t>
            </a:r>
            <a:r>
              <a:rPr lang="id-ID" sz="1600" dirty="0"/>
              <a:t>Pada 28 Maret 1963, pemerintah </a:t>
            </a:r>
            <a:r>
              <a:rPr lang="id-ID" sz="1600" dirty="0" err="1"/>
              <a:t>mengeluarlam</a:t>
            </a:r>
            <a:r>
              <a:rPr lang="id-ID" sz="1600" dirty="0"/>
              <a:t> Deklarasi Ekonomi (Dekon) sebagai landasan baru bagi perbaikan perekonomian negara. Pada 26 Mei 1963 dikeluarkan empat belas peraturan di bidang ekonomi. Pemerintah RI pada 17 April 1964 mengeluarkan tiga peraturan di bidang ekonomi.</a:t>
            </a:r>
            <a:endParaRPr lang="id-ID" sz="1600" b="1" dirty="0"/>
          </a:p>
        </p:txBody>
      </p:sp>
    </p:spTree>
    <p:extLst>
      <p:ext uri="{BB962C8B-B14F-4D97-AF65-F5344CB8AC3E}">
        <p14:creationId xmlns:p14="http://schemas.microsoft.com/office/powerpoint/2010/main" val="31490225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2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sp>
        <p:nvSpPr>
          <p:cNvPr id="10" name="Rounded Rectangle 9">
            <a:extLst>
              <a:ext uri="{FF2B5EF4-FFF2-40B4-BE49-F238E27FC236}">
                <a16:creationId xmlns:a16="http://schemas.microsoft.com/office/drawing/2014/main" id="{9B942B5F-828C-8297-4FD9-E29EC3690BBA}"/>
              </a:ext>
            </a:extLst>
          </p:cNvPr>
          <p:cNvSpPr/>
          <p:nvPr/>
        </p:nvSpPr>
        <p:spPr>
          <a:xfrm>
            <a:off x="779190" y="1998278"/>
            <a:ext cx="4787220" cy="3737890"/>
          </a:xfrm>
          <a:prstGeom prst="roundRect">
            <a:avLst>
              <a:gd name="adj" fmla="val 777"/>
            </a:avLst>
          </a:prstGeom>
        </p:spPr>
        <p:style>
          <a:lnRef idx="2">
            <a:schemeClr val="accent1"/>
          </a:lnRef>
          <a:fillRef idx="1">
            <a:schemeClr val="lt1"/>
          </a:fillRef>
          <a:effectRef idx="0">
            <a:schemeClr val="accent1"/>
          </a:effectRef>
          <a:fontRef idx="minor">
            <a:schemeClr val="dk1"/>
          </a:fontRef>
        </p:style>
        <p:txBody>
          <a:bodyPr rtlCol="0" anchor="ctr"/>
          <a:lstStyle/>
          <a:p>
            <a:pPr marL="342900" indent="-342900" algn="just">
              <a:buFont typeface="+mj-lt"/>
              <a:buAutoNum type="arabicParenR"/>
            </a:pPr>
            <a:r>
              <a:rPr lang="id-ID" sz="1400" dirty="0"/>
              <a:t>Mengeluarkan beberapa peraturan 3 Oktober 1966, yaitu menerapkan kebijakan anggaran belanja berimbang, mengekang proses ekspansi kredit, penundaan pembayaran utang luar negeri, dan membuka investor serta penanaman modal asing.</a:t>
            </a:r>
          </a:p>
          <a:p>
            <a:pPr marL="342900" indent="-342900" algn="just">
              <a:buFont typeface="+mj-lt"/>
              <a:buAutoNum type="arabicParenR"/>
            </a:pPr>
            <a:r>
              <a:rPr lang="id-ID" sz="1400" dirty="0"/>
              <a:t>Mengeluarkan peraturan 28 Juli 1967 untuk menstimulasi para pengusaha untuk menyerahkan sebagian hasil usaha ke sektor pajak dan ekspor.</a:t>
            </a:r>
          </a:p>
          <a:p>
            <a:pPr marL="342900" indent="-342900" algn="just">
              <a:buFont typeface="+mj-lt"/>
              <a:buAutoNum type="arabicParenR"/>
            </a:pPr>
            <a:r>
              <a:rPr lang="id-ID" sz="1400" dirty="0"/>
              <a:t>Menerapkan UU No. 1 Tahun 1967 tentang Penanaman Modal Asing (PMA).</a:t>
            </a:r>
          </a:p>
          <a:p>
            <a:pPr marL="342900" indent="-342900" algn="just">
              <a:buFont typeface="+mj-lt"/>
              <a:buAutoNum type="arabicParenR"/>
            </a:pPr>
            <a:r>
              <a:rPr lang="id-ID" sz="1400" dirty="0"/>
              <a:t>Menerapkan UU No. 6 Tahun 1968 tentang Penanaman Modal Dalam Negeri (PMDN).</a:t>
            </a:r>
          </a:p>
          <a:p>
            <a:pPr marL="342900" indent="-342900" algn="just">
              <a:buFont typeface="+mj-lt"/>
              <a:buAutoNum type="arabicParenR"/>
            </a:pPr>
            <a:r>
              <a:rPr lang="id-ID" sz="1400" dirty="0"/>
              <a:t>Penghapusan seluruh pengendalian devisa sehingga penukaran rupiah dengan valuta asing tanpa rintangan.</a:t>
            </a:r>
          </a:p>
        </p:txBody>
      </p:sp>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4DD129E4-7C20-1A83-9312-69946CF89188}"/>
              </a:ext>
            </a:extLst>
          </p:cNvPr>
          <p:cNvSpPr txBox="1"/>
          <p:nvPr/>
        </p:nvSpPr>
        <p:spPr>
          <a:xfrm>
            <a:off x="414337" y="393165"/>
            <a:ext cx="5300663" cy="369332"/>
          </a:xfrm>
          <a:prstGeom prst="rect">
            <a:avLst/>
          </a:prstGeom>
          <a:solidFill>
            <a:schemeClr val="accent1">
              <a:lumMod val="50000"/>
            </a:schemeClr>
          </a:solidFill>
        </p:spPr>
        <p:txBody>
          <a:bodyPr wrap="square" rtlCol="0">
            <a:spAutoFit/>
          </a:bodyPr>
          <a:lstStyle/>
          <a:p>
            <a:pPr algn="just"/>
            <a:r>
              <a:rPr lang="id-ID" dirty="0">
                <a:solidFill>
                  <a:schemeClr val="bg1"/>
                </a:solidFill>
              </a:rPr>
              <a:t>4. Kehidupan Ekonomi Indonesia pada Masa Orde Baru</a:t>
            </a:r>
          </a:p>
        </p:txBody>
      </p:sp>
      <p:sp>
        <p:nvSpPr>
          <p:cNvPr id="7" name="TextBox 6">
            <a:extLst>
              <a:ext uri="{FF2B5EF4-FFF2-40B4-BE49-F238E27FC236}">
                <a16:creationId xmlns:a16="http://schemas.microsoft.com/office/drawing/2014/main" id="{311B6F19-709B-2E49-646C-382E9EBCAAD3}"/>
              </a:ext>
            </a:extLst>
          </p:cNvPr>
          <p:cNvSpPr txBox="1"/>
          <p:nvPr/>
        </p:nvSpPr>
        <p:spPr>
          <a:xfrm>
            <a:off x="674370" y="820404"/>
            <a:ext cx="10652760" cy="584775"/>
          </a:xfrm>
          <a:prstGeom prst="rect">
            <a:avLst/>
          </a:prstGeom>
          <a:noFill/>
        </p:spPr>
        <p:txBody>
          <a:bodyPr wrap="square" rtlCol="0">
            <a:spAutoFit/>
          </a:bodyPr>
          <a:lstStyle/>
          <a:p>
            <a:r>
              <a:rPr lang="id-ID" sz="1600" dirty="0"/>
              <a:t>Kebijakan perekonomian yang ditetapkan pada masa Orde Baru dikelompokkan menjadi program jangka pendek dan program jangka panjang.</a:t>
            </a:r>
          </a:p>
        </p:txBody>
      </p:sp>
      <p:sp>
        <p:nvSpPr>
          <p:cNvPr id="8" name="Google Shape;467;p34">
            <a:extLst>
              <a:ext uri="{FF2B5EF4-FFF2-40B4-BE49-F238E27FC236}">
                <a16:creationId xmlns:a16="http://schemas.microsoft.com/office/drawing/2014/main" id="{C6CAE048-09BF-6B9E-3D62-D4ED0C2E8CC0}"/>
              </a:ext>
            </a:extLst>
          </p:cNvPr>
          <p:cNvSpPr/>
          <p:nvPr/>
        </p:nvSpPr>
        <p:spPr>
          <a:xfrm>
            <a:off x="779190" y="1557315"/>
            <a:ext cx="742950" cy="69185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a.</a:t>
            </a:r>
          </a:p>
          <a:p>
            <a:pPr marL="0" lvl="0" indent="0" algn="ctr" rtl="0">
              <a:spcBef>
                <a:spcPts val="0"/>
              </a:spcBef>
              <a:spcAft>
                <a:spcPts val="0"/>
              </a:spcAft>
              <a:buNone/>
            </a:pPr>
            <a:endParaRPr sz="2000" dirty="0"/>
          </a:p>
        </p:txBody>
      </p:sp>
      <p:sp>
        <p:nvSpPr>
          <p:cNvPr id="9" name="Google Shape;471;p34">
            <a:extLst>
              <a:ext uri="{FF2B5EF4-FFF2-40B4-BE49-F238E27FC236}">
                <a16:creationId xmlns:a16="http://schemas.microsoft.com/office/drawing/2014/main" id="{48E3E799-A25C-24B2-201C-12827D57BB8F}"/>
              </a:ext>
            </a:extLst>
          </p:cNvPr>
          <p:cNvSpPr/>
          <p:nvPr/>
        </p:nvSpPr>
        <p:spPr>
          <a:xfrm>
            <a:off x="1278979" y="1727230"/>
            <a:ext cx="3146380" cy="345888"/>
          </a:xfrm>
          <a:prstGeom prst="roundRect">
            <a:avLst>
              <a:gd name="adj" fmla="val 50000"/>
            </a:avLst>
          </a:prstGeom>
          <a:solidFill>
            <a:srgbClr val="4472C4"/>
          </a:solid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Program </a:t>
            </a:r>
            <a:r>
              <a:rPr lang="en-US" b="1" dirty="0" err="1">
                <a:solidFill>
                  <a:schemeClr val="bg1"/>
                </a:solidFill>
              </a:rPr>
              <a:t>Jangka</a:t>
            </a:r>
            <a:r>
              <a:rPr lang="en-US" b="1" dirty="0">
                <a:solidFill>
                  <a:schemeClr val="bg1"/>
                </a:solidFill>
              </a:rPr>
              <a:t> </a:t>
            </a:r>
            <a:r>
              <a:rPr lang="en-US" b="1" dirty="0" err="1">
                <a:solidFill>
                  <a:schemeClr val="bg1"/>
                </a:solidFill>
              </a:rPr>
              <a:t>Pendek</a:t>
            </a:r>
            <a:endParaRPr b="1" dirty="0">
              <a:solidFill>
                <a:schemeClr val="bg1"/>
              </a:solidFill>
            </a:endParaRPr>
          </a:p>
        </p:txBody>
      </p:sp>
      <p:sp>
        <p:nvSpPr>
          <p:cNvPr id="11" name="Rounded Rectangle 10">
            <a:extLst>
              <a:ext uri="{FF2B5EF4-FFF2-40B4-BE49-F238E27FC236}">
                <a16:creationId xmlns:a16="http://schemas.microsoft.com/office/drawing/2014/main" id="{41A82E79-DCB7-20AA-9472-A186ED04A3D2}"/>
              </a:ext>
            </a:extLst>
          </p:cNvPr>
          <p:cNvSpPr/>
          <p:nvPr/>
        </p:nvSpPr>
        <p:spPr>
          <a:xfrm>
            <a:off x="6539910" y="1998278"/>
            <a:ext cx="4787220" cy="3737890"/>
          </a:xfrm>
          <a:prstGeom prst="roundRect">
            <a:avLst>
              <a:gd name="adj" fmla="val 777"/>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id-ID" sz="1400" dirty="0"/>
              <a:t>Pelaksanaan pembangunan pada masa Orde Baru bertumpu pada Trilogi Pembangunan, yaitu sebagai berikut.</a:t>
            </a:r>
          </a:p>
          <a:p>
            <a:pPr marL="285750" indent="-285750" algn="just">
              <a:buFont typeface="Arial" panose="020B0604020202020204" pitchFamily="34" charset="0"/>
              <a:buChar char="•"/>
            </a:pPr>
            <a:r>
              <a:rPr lang="id-ID" sz="1400" dirty="0"/>
              <a:t>Pemerataan pembangunan dan hasil-hasilnya yang menuju terciptanya keadilan sosial bagi seluruh rakyat.</a:t>
            </a:r>
          </a:p>
          <a:p>
            <a:pPr marL="285750" indent="-285750" algn="just">
              <a:buFont typeface="Arial" panose="020B0604020202020204" pitchFamily="34" charset="0"/>
              <a:buChar char="•"/>
            </a:pPr>
            <a:r>
              <a:rPr lang="id-ID" sz="1400" dirty="0"/>
              <a:t>Pertumbuhan ekonomi yang cukup tinggi.</a:t>
            </a:r>
          </a:p>
          <a:p>
            <a:pPr marL="285750" indent="-285750" algn="just">
              <a:buFont typeface="Arial" panose="020B0604020202020204" pitchFamily="34" charset="0"/>
              <a:buChar char="•"/>
            </a:pPr>
            <a:r>
              <a:rPr lang="id-ID" sz="1400" dirty="0"/>
              <a:t>Stabilitas nasional yang sehat dan dinamis.</a:t>
            </a:r>
          </a:p>
          <a:p>
            <a:pPr algn="just"/>
            <a:r>
              <a:rPr lang="id-ID" sz="1400" dirty="0"/>
              <a:t>Pemerintah Orde Baru menyusun rencana yang dikenal Pembangunan Jangka Panjang Tahap Pertama (PJPT I) dan Pembangunan Jangka Panjang Tahap Kedua (PJPT II).</a:t>
            </a:r>
          </a:p>
        </p:txBody>
      </p:sp>
      <p:sp>
        <p:nvSpPr>
          <p:cNvPr id="12" name="Google Shape;467;p34">
            <a:extLst>
              <a:ext uri="{FF2B5EF4-FFF2-40B4-BE49-F238E27FC236}">
                <a16:creationId xmlns:a16="http://schemas.microsoft.com/office/drawing/2014/main" id="{0C1E182D-EBF1-5370-E9A0-DF205B1A97D5}"/>
              </a:ext>
            </a:extLst>
          </p:cNvPr>
          <p:cNvSpPr/>
          <p:nvPr/>
        </p:nvSpPr>
        <p:spPr>
          <a:xfrm>
            <a:off x="6539910" y="1557315"/>
            <a:ext cx="742950" cy="691850"/>
          </a:xfrm>
          <a:prstGeom prst="roundRect">
            <a:avLst>
              <a:gd name="adj" fmla="val 50000"/>
            </a:avLst>
          </a:prstGeom>
          <a:solidFill>
            <a:schemeClr val="accent1"/>
          </a:solidFill>
          <a:ln>
            <a:noFill/>
          </a:ln>
          <a:effectLst>
            <a:outerShdw dist="38100" dir="3960000" algn="bl" rotWithShape="0">
              <a:schemeClr val="accent2"/>
            </a:outerShdw>
          </a:effectLst>
        </p:spPr>
        <p:txBody>
          <a:bodyPr spcFirstLastPara="1" wrap="square" lIns="91425" tIns="91425" rIns="91425" bIns="91425" anchor="ctr" anchorCtr="0">
            <a:noAutofit/>
          </a:bodyPr>
          <a:lstStyle/>
          <a:p>
            <a:pPr algn="ctr"/>
            <a:endParaRPr lang="en" sz="2000" b="1" dirty="0">
              <a:solidFill>
                <a:schemeClr val="bg1"/>
              </a:solidFill>
              <a:latin typeface="Eras Demi ITC" panose="020B0602030504020804" pitchFamily="34" charset="77"/>
            </a:endParaRPr>
          </a:p>
          <a:p>
            <a:pPr algn="ctr"/>
            <a:r>
              <a:rPr lang="en" sz="2000" b="1" dirty="0">
                <a:solidFill>
                  <a:schemeClr val="bg1"/>
                </a:solidFill>
                <a:latin typeface="Eras Demi ITC" panose="020B0602030504020804" pitchFamily="34" charset="77"/>
              </a:rPr>
              <a:t>b.</a:t>
            </a:r>
          </a:p>
          <a:p>
            <a:pPr marL="0" lvl="0" indent="0" algn="ctr" rtl="0">
              <a:spcBef>
                <a:spcPts val="0"/>
              </a:spcBef>
              <a:spcAft>
                <a:spcPts val="0"/>
              </a:spcAft>
              <a:buNone/>
            </a:pPr>
            <a:endParaRPr sz="2000" dirty="0"/>
          </a:p>
        </p:txBody>
      </p:sp>
      <p:sp>
        <p:nvSpPr>
          <p:cNvPr id="13" name="Google Shape;471;p34">
            <a:extLst>
              <a:ext uri="{FF2B5EF4-FFF2-40B4-BE49-F238E27FC236}">
                <a16:creationId xmlns:a16="http://schemas.microsoft.com/office/drawing/2014/main" id="{797A0249-19C9-2F66-8B24-5082D2F7CF76}"/>
              </a:ext>
            </a:extLst>
          </p:cNvPr>
          <p:cNvSpPr/>
          <p:nvPr/>
        </p:nvSpPr>
        <p:spPr>
          <a:xfrm>
            <a:off x="7039699" y="1727230"/>
            <a:ext cx="3146380" cy="345888"/>
          </a:xfrm>
          <a:prstGeom prst="roundRect">
            <a:avLst>
              <a:gd name="adj" fmla="val 50000"/>
            </a:avLst>
          </a:prstGeom>
          <a:solidFill>
            <a:srgbClr val="4472C4"/>
          </a:solidFill>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bg1"/>
                </a:solidFill>
              </a:rPr>
              <a:t>Program </a:t>
            </a:r>
            <a:r>
              <a:rPr lang="en-US" b="1" dirty="0" err="1">
                <a:solidFill>
                  <a:schemeClr val="bg1"/>
                </a:solidFill>
              </a:rPr>
              <a:t>Jangka</a:t>
            </a:r>
            <a:r>
              <a:rPr lang="en-US" b="1" dirty="0">
                <a:solidFill>
                  <a:schemeClr val="bg1"/>
                </a:solidFill>
              </a:rPr>
              <a:t> Panjang</a:t>
            </a:r>
            <a:endParaRPr b="1" dirty="0">
              <a:solidFill>
                <a:schemeClr val="bg1"/>
              </a:solidFill>
            </a:endParaRPr>
          </a:p>
        </p:txBody>
      </p:sp>
    </p:spTree>
    <p:extLst>
      <p:ext uri="{BB962C8B-B14F-4D97-AF65-F5344CB8AC3E}">
        <p14:creationId xmlns:p14="http://schemas.microsoft.com/office/powerpoint/2010/main" val="8427379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52000"/>
            <a:lum/>
            <a:extLst>
              <a:ext uri="{28A0092B-C50C-407E-A947-70E740481C1C}">
                <a14:useLocalDpi xmlns:a14="http://schemas.microsoft.com/office/drawing/2010/main"/>
              </a:ext>
            </a:extLst>
          </a:blip>
          <a:srcRect/>
          <a:stretch>
            <a:fillRect/>
          </a:stretch>
        </a:blipFill>
        <a:effectLst/>
      </p:bgPr>
    </p:bg>
    <p:spTree>
      <p:nvGrpSpPr>
        <p:cNvPr id="1" name="Shape 93"/>
        <p:cNvGrpSpPr/>
        <p:nvPr/>
      </p:nvGrpSpPr>
      <p:grpSpPr>
        <a:xfrm>
          <a:off x="0" y="0"/>
          <a:ext cx="0" cy="0"/>
          <a:chOff x="0" y="0"/>
          <a:chExt cx="0" cy="0"/>
        </a:xfrm>
      </p:grpSpPr>
      <p:grpSp>
        <p:nvGrpSpPr>
          <p:cNvPr id="98" name="Google Shape;98;p14"/>
          <p:cNvGrpSpPr/>
          <p:nvPr/>
        </p:nvGrpSpPr>
        <p:grpSpPr>
          <a:xfrm>
            <a:off x="0" y="5736168"/>
            <a:ext cx="12192000" cy="1121833"/>
            <a:chOff x="0" y="4302125"/>
            <a:chExt cx="9144000" cy="841375"/>
          </a:xfrm>
        </p:grpSpPr>
        <p:grpSp>
          <p:nvGrpSpPr>
            <p:cNvPr id="99" name="Google Shape;99;p14"/>
            <p:cNvGrpSpPr/>
            <p:nvPr/>
          </p:nvGrpSpPr>
          <p:grpSpPr>
            <a:xfrm>
              <a:off x="0" y="4302125"/>
              <a:ext cx="9144000" cy="841375"/>
              <a:chOff x="0" y="4302125"/>
              <a:chExt cx="9144000" cy="841375"/>
            </a:xfrm>
          </p:grpSpPr>
          <p:pic>
            <p:nvPicPr>
              <p:cNvPr id="100" name="Google Shape;100;p14" descr="E:\ELISA\ERLANGGA LISA\2017\TEMPLATE PPT\SMP PPKN kelas X kelompok wajib\SMP PPKN kelas X kelompok wajib.png"/>
              <p:cNvPicPr preferRelativeResize="0"/>
              <p:nvPr/>
            </p:nvPicPr>
            <p:blipFill rotWithShape="1">
              <a:blip r:embed="rId4">
                <a:alphaModFix/>
              </a:blip>
              <a:srcRect/>
              <a:stretch/>
            </p:blipFill>
            <p:spPr>
              <a:xfrm>
                <a:off x="0" y="4302125"/>
                <a:ext cx="9144000" cy="841375"/>
              </a:xfrm>
              <a:prstGeom prst="rect">
                <a:avLst/>
              </a:prstGeom>
              <a:noFill/>
              <a:ln>
                <a:noFill/>
              </a:ln>
            </p:spPr>
          </p:pic>
          <p:sp>
            <p:nvSpPr>
              <p:cNvPr id="101" name="Google Shape;101;p14"/>
              <p:cNvSpPr txBox="1"/>
              <p:nvPr/>
            </p:nvSpPr>
            <p:spPr>
              <a:xfrm>
                <a:off x="2057400" y="4732407"/>
                <a:ext cx="5334000" cy="353951"/>
              </a:xfrm>
              <a:prstGeom prst="rect">
                <a:avLst/>
              </a:prstGeom>
              <a:solidFill>
                <a:srgbClr val="FFC000"/>
              </a:solidFill>
              <a:ln>
                <a:noFill/>
              </a:ln>
            </p:spPr>
            <p:txBody>
              <a:bodyPr spcFirstLastPara="1" wrap="square" lIns="121900" tIns="60933" rIns="121900" bIns="60933" anchor="t" anchorCtr="0">
                <a:spAutoFit/>
              </a:bodyPr>
              <a:lstStyle/>
              <a:p>
                <a:r>
                  <a:rPr lang="en-US" sz="2267" b="1" dirty="0">
                    <a:solidFill>
                      <a:srgbClr val="002060"/>
                    </a:solidFill>
                    <a:latin typeface="Arial"/>
                    <a:ea typeface="Arial"/>
                    <a:cs typeface="Arial"/>
                    <a:sym typeface="Arial"/>
                  </a:rPr>
                  <a:t>ILMU PENGETAHUAN SOSIAL</a:t>
                </a:r>
                <a:endParaRPr sz="2267" dirty="0">
                  <a:solidFill>
                    <a:srgbClr val="002060"/>
                  </a:solidFill>
                  <a:latin typeface="Arial"/>
                  <a:ea typeface="Arial"/>
                  <a:cs typeface="Arial"/>
                  <a:sym typeface="Arial"/>
                </a:endParaRPr>
              </a:p>
            </p:txBody>
          </p:sp>
        </p:grpSp>
        <p:pic>
          <p:nvPicPr>
            <p:cNvPr id="102" name="Google Shape;102;p14" descr="A picture containing text&#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72200" y="4734224"/>
              <a:ext cx="2743200" cy="350308"/>
            </a:xfrm>
            <a:prstGeom prst="rect">
              <a:avLst/>
            </a:prstGeom>
            <a:noFill/>
            <a:ln>
              <a:noFill/>
            </a:ln>
          </p:spPr>
        </p:pic>
      </p:grpSp>
      <p:sp>
        <p:nvSpPr>
          <p:cNvPr id="2" name="TextBox 1">
            <a:extLst>
              <a:ext uri="{FF2B5EF4-FFF2-40B4-BE49-F238E27FC236}">
                <a16:creationId xmlns:a16="http://schemas.microsoft.com/office/drawing/2014/main" id="{4DD129E4-7C20-1A83-9312-69946CF89188}"/>
              </a:ext>
            </a:extLst>
          </p:cNvPr>
          <p:cNvSpPr txBox="1"/>
          <p:nvPr/>
        </p:nvSpPr>
        <p:spPr>
          <a:xfrm>
            <a:off x="414337" y="393165"/>
            <a:ext cx="5300663" cy="369332"/>
          </a:xfrm>
          <a:prstGeom prst="rect">
            <a:avLst/>
          </a:prstGeom>
          <a:solidFill>
            <a:schemeClr val="accent1">
              <a:lumMod val="50000"/>
            </a:schemeClr>
          </a:solidFill>
        </p:spPr>
        <p:txBody>
          <a:bodyPr wrap="square" rtlCol="0">
            <a:spAutoFit/>
          </a:bodyPr>
          <a:lstStyle/>
          <a:p>
            <a:pPr algn="just"/>
            <a:r>
              <a:rPr lang="id-ID" dirty="0">
                <a:solidFill>
                  <a:schemeClr val="bg1"/>
                </a:solidFill>
              </a:rPr>
              <a:t>4. Kehidupan Ekonomi Indonesia pada Masa Orde Baru</a:t>
            </a:r>
          </a:p>
        </p:txBody>
      </p:sp>
      <p:sp>
        <p:nvSpPr>
          <p:cNvPr id="3" name="Rounded Rectangle 2">
            <a:extLst>
              <a:ext uri="{FF2B5EF4-FFF2-40B4-BE49-F238E27FC236}">
                <a16:creationId xmlns:a16="http://schemas.microsoft.com/office/drawing/2014/main" id="{673E57D8-1758-6F9F-4528-75ADC8D88AF9}"/>
              </a:ext>
            </a:extLst>
          </p:cNvPr>
          <p:cNvSpPr/>
          <p:nvPr/>
        </p:nvSpPr>
        <p:spPr>
          <a:xfrm>
            <a:off x="436499" y="994970"/>
            <a:ext cx="2809461" cy="3764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latin typeface="Eras Demi ITC" panose="020B0602030504020804" pitchFamily="34" charset="77"/>
              </a:rPr>
              <a:t>c. Hasil Pembangunan</a:t>
            </a:r>
          </a:p>
        </p:txBody>
      </p:sp>
      <p:sp>
        <p:nvSpPr>
          <p:cNvPr id="8" name="Rounded Rectangle 7">
            <a:extLst>
              <a:ext uri="{FF2B5EF4-FFF2-40B4-BE49-F238E27FC236}">
                <a16:creationId xmlns:a16="http://schemas.microsoft.com/office/drawing/2014/main" id="{69229541-7C22-4CE7-61C4-BD04AF2365F4}"/>
              </a:ext>
            </a:extLst>
          </p:cNvPr>
          <p:cNvSpPr/>
          <p:nvPr/>
        </p:nvSpPr>
        <p:spPr>
          <a:xfrm>
            <a:off x="436499" y="3405574"/>
            <a:ext cx="2809461" cy="3764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latin typeface="Eras Demi ITC" panose="020B0602030504020804" pitchFamily="34" charset="77"/>
              </a:rPr>
              <a:t>d. </a:t>
            </a:r>
            <a:r>
              <a:rPr lang="en-US" sz="1600" b="1" dirty="0" err="1">
                <a:latin typeface="Eras Demi ITC" panose="020B0602030504020804" pitchFamily="34" charset="77"/>
              </a:rPr>
              <a:t>Krisis</a:t>
            </a:r>
            <a:r>
              <a:rPr lang="en-US" sz="1600" b="1" dirty="0">
                <a:latin typeface="Eras Demi ITC" panose="020B0602030504020804" pitchFamily="34" charset="77"/>
              </a:rPr>
              <a:t> Ekonomi</a:t>
            </a:r>
          </a:p>
        </p:txBody>
      </p:sp>
      <p:sp>
        <p:nvSpPr>
          <p:cNvPr id="10" name="TextBox 9">
            <a:extLst>
              <a:ext uri="{FF2B5EF4-FFF2-40B4-BE49-F238E27FC236}">
                <a16:creationId xmlns:a16="http://schemas.microsoft.com/office/drawing/2014/main" id="{FFDBBFF0-E72B-A66D-84D4-BC7EB7C78255}"/>
              </a:ext>
            </a:extLst>
          </p:cNvPr>
          <p:cNvSpPr txBox="1"/>
          <p:nvPr/>
        </p:nvSpPr>
        <p:spPr>
          <a:xfrm>
            <a:off x="436499" y="1416216"/>
            <a:ext cx="11153521" cy="1815882"/>
          </a:xfrm>
          <a:prstGeom prst="rect">
            <a:avLst/>
          </a:prstGeom>
          <a:noFill/>
        </p:spPr>
        <p:txBody>
          <a:bodyPr wrap="square" rtlCol="0">
            <a:spAutoFit/>
          </a:bodyPr>
          <a:lstStyle/>
          <a:p>
            <a:r>
              <a:rPr lang="id-ID" sz="1600" dirty="0"/>
              <a:t>Berbagai program pembangunan yang dijalankan pada masa Orde Baru memberikan hasil yang baik, antara lain sebagai berikut.</a:t>
            </a:r>
          </a:p>
          <a:p>
            <a:pPr marL="342900" indent="-342900">
              <a:buFont typeface="+mj-lt"/>
              <a:buAutoNum type="arabicParenR"/>
            </a:pPr>
            <a:r>
              <a:rPr lang="id-ID" sz="1600" dirty="0"/>
              <a:t>Mengurangi inflasi tinggi (hiperinflasi), dari 636 persen pada tahun 1966 menjadi 9 persen pada tahun 1970.</a:t>
            </a:r>
          </a:p>
          <a:p>
            <a:pPr marL="342900" indent="-342900">
              <a:buFont typeface="+mj-lt"/>
              <a:buAutoNum type="arabicParenR"/>
            </a:pPr>
            <a:r>
              <a:rPr lang="id-ID" sz="1600" dirty="0"/>
              <a:t>Mengalirkan investasi asing, 83 juta dolar AS pada tahun 1967/1988 menjadi 271 juta dolar As pada tahun 1972.</a:t>
            </a:r>
          </a:p>
          <a:p>
            <a:pPr marL="342900" indent="-342900">
              <a:buFont typeface="+mj-lt"/>
              <a:buAutoNum type="arabicParenR"/>
            </a:pPr>
            <a:r>
              <a:rPr lang="id-ID" sz="1600" dirty="0"/>
              <a:t>Meningkatkan pertumbuhan ekonomi pada kurun waktu 1974–1981, dengan pertumbuhan PDB sebesar 7,7 persen per tahun.</a:t>
            </a:r>
          </a:p>
          <a:p>
            <a:pPr marL="342900" indent="-342900">
              <a:buFont typeface="+mj-lt"/>
              <a:buAutoNum type="arabicParenR"/>
            </a:pPr>
            <a:r>
              <a:rPr lang="id-ID" sz="1600" dirty="0"/>
              <a:t>Dalam bidang pangan, khususnya beras, sejak Pelita I telah </a:t>
            </a:r>
            <a:r>
              <a:rPr lang="id-ID" sz="1600" dirty="0" err="1"/>
              <a:t>disurun</a:t>
            </a:r>
            <a:r>
              <a:rPr lang="id-ID" sz="1600" dirty="0"/>
              <a:t> prioritas pada bidang pertanian melalui pelaksanaan berbagai program.</a:t>
            </a:r>
          </a:p>
          <a:p>
            <a:pPr marL="342900" indent="-342900">
              <a:buFont typeface="+mj-lt"/>
              <a:buAutoNum type="arabicParenR"/>
            </a:pPr>
            <a:r>
              <a:rPr lang="id-ID" sz="1600" dirty="0"/>
              <a:t>Pada tahun 1980-an hingga pertengahan 1990-an, terjadi pertumbuhan di sektor industri. </a:t>
            </a:r>
          </a:p>
        </p:txBody>
      </p:sp>
      <p:sp>
        <p:nvSpPr>
          <p:cNvPr id="11" name="TextBox 10">
            <a:extLst>
              <a:ext uri="{FF2B5EF4-FFF2-40B4-BE49-F238E27FC236}">
                <a16:creationId xmlns:a16="http://schemas.microsoft.com/office/drawing/2014/main" id="{2C3EA004-0BEA-1C45-A78F-6B2132BE8535}"/>
              </a:ext>
            </a:extLst>
          </p:cNvPr>
          <p:cNvSpPr txBox="1"/>
          <p:nvPr/>
        </p:nvSpPr>
        <p:spPr>
          <a:xfrm>
            <a:off x="414337" y="3814236"/>
            <a:ext cx="11153521" cy="1323439"/>
          </a:xfrm>
          <a:prstGeom prst="rect">
            <a:avLst/>
          </a:prstGeom>
          <a:noFill/>
        </p:spPr>
        <p:txBody>
          <a:bodyPr wrap="square" rtlCol="0">
            <a:spAutoFit/>
          </a:bodyPr>
          <a:lstStyle/>
          <a:p>
            <a:r>
              <a:rPr lang="id-ID" sz="1600" dirty="0"/>
              <a:t>Pada tahun 1997, krisis keuangan melanda Asia, termasuk Indonesia. Hal ini menyebabkan situasi perekonomian Indonesia terus melemah dan makin diperparah dengan perilaku KKN di instansi birokrasi pemerintah dan swasta sehingga menyebabkan ekonomi biaya tinggi. Pada tahun 1998, ekonomi Indonesia mengalami pertumbuhan negatif sekitar 13,2 persen, nilai mata uang rupiah dan bursa saham anjlok. Keadaan yang terus memburuk menimbulkan kerusuhan di mana-mana. Dimulailah gerakan reformasi yang diawali dengan tuntutan turunnya Soeharto dari kursi kepresidenan. </a:t>
            </a:r>
          </a:p>
        </p:txBody>
      </p:sp>
    </p:spTree>
    <p:extLst>
      <p:ext uri="{BB962C8B-B14F-4D97-AF65-F5344CB8AC3E}">
        <p14:creationId xmlns:p14="http://schemas.microsoft.com/office/powerpoint/2010/main" val="37843455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TotalTime>
  <Words>3354</Words>
  <Application>Microsoft Office PowerPoint</Application>
  <PresentationFormat>Widescreen</PresentationFormat>
  <Paragraphs>305</Paragraphs>
  <Slides>23</Slides>
  <Notes>23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23</vt:i4>
      </vt:variant>
    </vt:vector>
  </HeadingPairs>
  <TitlesOfParts>
    <vt:vector size="37" baseType="lpstr">
      <vt:lpstr>Arial</vt:lpstr>
      <vt:lpstr>Ayuthaya</vt:lpstr>
      <vt:lpstr>Baghdad</vt:lpstr>
      <vt:lpstr>Calibri</vt:lpstr>
      <vt:lpstr>Calibri Light</vt:lpstr>
      <vt:lpstr>Cambria</vt:lpstr>
      <vt:lpstr>Cambria Math</vt:lpstr>
      <vt:lpstr>Candara</vt:lpstr>
      <vt:lpstr>Eras Bold ITC</vt:lpstr>
      <vt:lpstr>Eras Demi ITC</vt:lpstr>
      <vt:lpstr>Hiragino Kaku Gothic StdN W8</vt:lpstr>
      <vt:lpstr>Meiryo</vt:lpstr>
      <vt:lpstr>Oriya MN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Riadhotul Firda Iskandar</dc:creator>
  <cp:lastModifiedBy>ERLNB43</cp:lastModifiedBy>
  <cp:revision>5</cp:revision>
  <dcterms:created xsi:type="dcterms:W3CDTF">2023-05-11T03:11:54Z</dcterms:created>
  <dcterms:modified xsi:type="dcterms:W3CDTF">2023-05-29T06:32:36Z</dcterms:modified>
</cp:coreProperties>
</file>