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5"/>
  </p:notesMasterIdLst>
  <p:sldIdLst>
    <p:sldId id="288" r:id="rId2"/>
    <p:sldId id="295" r:id="rId3"/>
    <p:sldId id="289" r:id="rId4"/>
    <p:sldId id="291" r:id="rId5"/>
    <p:sldId id="292" r:id="rId6"/>
    <p:sldId id="293" r:id="rId7"/>
    <p:sldId id="294" r:id="rId8"/>
    <p:sldId id="290" r:id="rId9"/>
    <p:sldId id="296" r:id="rId10"/>
    <p:sldId id="297" r:id="rId11"/>
    <p:sldId id="298" r:id="rId12"/>
    <p:sldId id="299" r:id="rId13"/>
    <p:sldId id="300" r:id="rId14"/>
    <p:sldId id="301" r:id="rId15"/>
    <p:sldId id="302" r:id="rId16"/>
    <p:sldId id="303" r:id="rId17"/>
    <p:sldId id="304" r:id="rId18"/>
    <p:sldId id="305" r:id="rId19"/>
    <p:sldId id="306" r:id="rId20"/>
    <p:sldId id="307" r:id="rId21"/>
    <p:sldId id="308" r:id="rId22"/>
    <p:sldId id="318" r:id="rId23"/>
    <p:sldId id="309" r:id="rId24"/>
    <p:sldId id="310" r:id="rId25"/>
    <p:sldId id="311" r:id="rId26"/>
    <p:sldId id="312" r:id="rId27"/>
    <p:sldId id="313" r:id="rId28"/>
    <p:sldId id="314" r:id="rId29"/>
    <p:sldId id="315" r:id="rId30"/>
    <p:sldId id="316" r:id="rId31"/>
    <p:sldId id="317" r:id="rId32"/>
    <p:sldId id="319" r:id="rId33"/>
    <p:sldId id="320" r:id="rId3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DCAEE"/>
    <a:srgbClr val="739BC6"/>
    <a:srgbClr val="DCEBE1"/>
    <a:srgbClr val="97CAFF"/>
    <a:srgbClr val="FBE4B4"/>
    <a:srgbClr val="FF7E79"/>
    <a:srgbClr val="DEEBF7"/>
    <a:srgbClr val="C1E8E5"/>
    <a:srgbClr val="C1F9F1"/>
    <a:srgbClr val="EAE7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5846"/>
  </p:normalViewPr>
  <p:slideViewPr>
    <p:cSldViewPr snapToGrid="0">
      <p:cViewPr>
        <p:scale>
          <a:sx n="70" d="100"/>
          <a:sy n="70" d="100"/>
        </p:scale>
        <p:origin x="588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FD54AE-995E-5F42-8F2E-1BFF245D47F4}" type="datetimeFigureOut">
              <a:rPr lang="en-US" smtClean="0"/>
              <a:t>5/29/2023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37CBFC-12D0-F14A-848B-99A27EC7EA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2143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" name="Google Shape;9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430152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" name="Google Shape;9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10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996368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" name="Google Shape;9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11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325065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" name="Google Shape;9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12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34897880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" name="Google Shape;9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13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9290799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" name="Google Shape;9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14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95400427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" name="Google Shape;9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15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59664634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" name="Google Shape;9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16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581673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" name="Google Shape;9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17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7210391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" name="Google Shape;9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18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00768841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" name="Google Shape;9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19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915192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" name="Google Shape;9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" name="Google Shape;92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9666688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" name="Google Shape;9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20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80966618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" name="Google Shape;9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21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0567760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" name="Google Shape;9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22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827646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" name="Google Shape;9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23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7067465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" name="Google Shape;9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24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7508457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" name="Google Shape;9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25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98384835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" name="Google Shape;9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26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8151960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" name="Google Shape;9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27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80416730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" name="Google Shape;9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28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3734286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" name="Google Shape;9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29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157913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" name="Google Shape;9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2232571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" name="Google Shape;9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30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26847331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" name="Google Shape;9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31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6560430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" name="Google Shape;9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32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8004480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" name="Google Shape;9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33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715007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" name="Google Shape;9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396433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" name="Google Shape;9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041652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" name="Google Shape;9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361455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" name="Google Shape;9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140743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" name="Google Shape;9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8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7816143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" name="Google Shape;9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9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8815281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14FAD-A9F6-B6F1-1061-D96FEEAD6C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D108967-A563-B0C3-0F38-5354CF2C7E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CA5540-E701-D76C-53B5-5C0E938AC1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DF60F-070F-2048-8293-2CA417E29B92}" type="datetimeFigureOut">
              <a:rPr lang="en-US" smtClean="0"/>
              <a:t>5/29/2023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E77E90-35AB-2617-64C2-FD6BDF14C7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8BE95B-0C6A-0255-A0CB-A4290651BF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BC8BB-9AFA-7841-BBB2-0BF811CCCB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895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81A669-5B5A-74EB-F9B8-6F0082FC9C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0B86E4-E97A-A822-C90F-2D720A9DC5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A59654-B159-E8D7-8691-6FA0F7D27B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DF60F-070F-2048-8293-2CA417E29B92}" type="datetimeFigureOut">
              <a:rPr lang="en-US" smtClean="0"/>
              <a:t>5/29/2023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51F7C5-59B2-3183-F8CE-0B5EDC3BD3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3926B8-FB64-782B-0938-DF13335C5A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BC8BB-9AFA-7841-BBB2-0BF811CCCB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6557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2FD278B-5A20-DACF-FF36-D545523C02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8C9CA6-093B-4BDB-F08A-07DEF41187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D88F72-4C48-6B66-92FD-7849C7268D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DF60F-070F-2048-8293-2CA417E29B92}" type="datetimeFigureOut">
              <a:rPr lang="en-US" smtClean="0"/>
              <a:t>5/29/2023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ADB0F6-6A18-3EB0-9F71-E9FD175732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1B7DB1-BD5C-F937-9803-63E906B1B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BC8BB-9AFA-7841-BBB2-0BF811CCCB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5139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and Content">
  <p:cSld name="2_Title and Content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body" idx="1"/>
          </p:nvPr>
        </p:nvSpPr>
        <p:spPr>
          <a:xfrm>
            <a:off x="406400" y="1752601"/>
            <a:ext cx="109728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609585" lvl="0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1219170" lvl="1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828754" lvl="2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2438339" lvl="3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3047924" lvl="4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3657509" lvl="5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4267093" lvl="6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876678" lvl="7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5486263" lvl="8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18" name="Google Shape;18;p2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19" name="Google Shape;19;p2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8510535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14E40-FD39-35BC-4BF9-27C143316C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46B017-58D1-DF99-781F-26ED7745DF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CA9236-ABFE-1C87-719B-BDA1636FC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DF60F-070F-2048-8293-2CA417E29B92}" type="datetimeFigureOut">
              <a:rPr lang="en-US" smtClean="0"/>
              <a:t>5/29/2023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AC14B-C362-0478-3E29-84AF664A0A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A84C9F-240D-D6A8-D6DB-6187073D76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BC8BB-9AFA-7841-BBB2-0BF811CCCB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847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A6FA08-D55A-4181-D6C7-8A1E372BD1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C7956A-9256-7D47-481B-150C8379E2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A572BC-FD10-954E-047D-10261A312A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DF60F-070F-2048-8293-2CA417E29B92}" type="datetimeFigureOut">
              <a:rPr lang="en-US" smtClean="0"/>
              <a:t>5/29/2023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A6415D-5E8F-881F-2C98-F1B8E0064E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E6C98-9621-FDF6-9192-323F9BC11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BC8BB-9AFA-7841-BBB2-0BF811CCCB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032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A0FE08-2637-DEF2-2240-67B6235506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BD69C2-4A06-56B8-DEC5-C912BD87C6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485AE9-6EC5-8A0E-E41A-A0261BCCDE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617C94-068A-A0B9-3A15-BE3EC65903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DF60F-070F-2048-8293-2CA417E29B92}" type="datetimeFigureOut">
              <a:rPr lang="en-US" smtClean="0"/>
              <a:t>5/29/2023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CD0510-90D4-1F08-7FD1-29EEC1FED1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AD5F13-C98D-0D6C-2F36-73AE6B0824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BC8BB-9AFA-7841-BBB2-0BF811CCCB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129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301801-C139-7803-8D7E-7E5421D197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57F41E-ECF0-C210-5A04-391A906CEF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371AEBA-E6F0-A64C-D7B8-814F3568A1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87B29AD-C70E-C82F-0EA9-4B9592F9CB0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F0B1703-39F5-EFF3-37CA-5104F652FFE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1C6D36F-D103-774B-1A10-896E274D09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DF60F-070F-2048-8293-2CA417E29B92}" type="datetimeFigureOut">
              <a:rPr lang="en-US" smtClean="0"/>
              <a:t>5/29/2023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CDEB59D-44C4-1ECD-AADF-2DFC669894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E6491B6-EB35-DB3D-BD1B-FE8BB5E06E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BC8BB-9AFA-7841-BBB2-0BF811CCCB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145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9CFD55-85D3-37A4-2221-14A729848E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54A4C79-107D-FC4A-DE04-881C8CDFD9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DF60F-070F-2048-8293-2CA417E29B92}" type="datetimeFigureOut">
              <a:rPr lang="en-US" smtClean="0"/>
              <a:t>5/29/2023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143F3F9-1619-2E34-520C-D953BA782F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D436C8-2768-5A9F-A281-5D996B8335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BC8BB-9AFA-7841-BBB2-0BF811CCCB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1661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323F62E-C1AF-2D73-C6A4-0614673321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DF60F-070F-2048-8293-2CA417E29B92}" type="datetimeFigureOut">
              <a:rPr lang="en-US" smtClean="0"/>
              <a:t>5/29/2023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43E58A6-ABDF-965B-6F88-CBDB0FDF7D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1A05ED-AF47-1905-C129-FDEA6639DC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BC8BB-9AFA-7841-BBB2-0BF811CCCB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2206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F6EF0D-46B5-C8E8-AB7A-58EC9FC362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A89595-3565-DD57-4E70-47C718AA9E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27515B8-46F2-D706-51CA-5F1296542D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C00911-BE2A-06AF-3D91-B87FF47E33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DF60F-070F-2048-8293-2CA417E29B92}" type="datetimeFigureOut">
              <a:rPr lang="en-US" smtClean="0"/>
              <a:t>5/29/2023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0BEEB7-6597-AB77-3845-875012F20E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BEF58C-6411-203E-B64B-8C28191B0F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BC8BB-9AFA-7841-BBB2-0BF811CCCB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689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5E866E-2776-D2DF-FEF1-51AF8BFF2E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85B93B8-E367-8D77-45ED-B1AF3F7A3AE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F100E4-A2A1-1BD6-E50A-02CC9EBA5E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35C564-FB97-1849-7074-6594B5198D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DF60F-070F-2048-8293-2CA417E29B92}" type="datetimeFigureOut">
              <a:rPr lang="en-US" smtClean="0"/>
              <a:t>5/29/2023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B2F2CB-38D3-9618-E91E-E077936164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3FD226-AD4F-2F1A-C776-0CA8EDE94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BC8BB-9AFA-7841-BBB2-0BF811CCCB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326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E6102C0-CAB8-F302-21D6-10F394DD0E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7C5FF7-04B9-92BC-8E52-75E61A7606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1D2082-F2A6-A551-87D2-A287335B62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DDF60F-070F-2048-8293-2CA417E29B92}" type="datetimeFigureOut">
              <a:rPr lang="en-US" smtClean="0"/>
              <a:t>5/29/2023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47182F-278A-BE1C-17B2-135F4DDEFC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264FBE-931A-4CAC-2A23-0AF81F6BF2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EBC8BB-9AFA-7841-BBB2-0BF811CCCB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297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3.jpe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7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10" Type="http://schemas.openxmlformats.org/officeDocument/2006/relationships/image" Target="../media/image3.png"/><Relationship Id="rId4" Type="http://schemas.openxmlformats.org/officeDocument/2006/relationships/image" Target="../media/image26.svg"/><Relationship Id="rId9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1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2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94;p14"/>
          <p:cNvPicPr preferRelativeResize="0"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4401" y="744831"/>
            <a:ext cx="3657599" cy="5167549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14"/>
          <p:cNvSpPr/>
          <p:nvPr/>
        </p:nvSpPr>
        <p:spPr>
          <a:xfrm>
            <a:off x="4898623" y="2311400"/>
            <a:ext cx="7027715" cy="984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pPr algn="ctr"/>
            <a:r>
              <a:rPr lang="en-US" sz="5600" b="1" dirty="0">
                <a:solidFill>
                  <a:srgbClr val="0F243E"/>
                </a:solidFill>
                <a:latin typeface="Cambria"/>
                <a:ea typeface="Cambria"/>
                <a:cs typeface="Cambria"/>
                <a:sym typeface="Cambria"/>
              </a:rPr>
              <a:t>Media Pembelajaran</a:t>
            </a:r>
            <a:endParaRPr sz="5600" b="1" dirty="0">
              <a:solidFill>
                <a:srgbClr val="0F243E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96" name="Google Shape;96;p14"/>
          <p:cNvSpPr/>
          <p:nvPr/>
        </p:nvSpPr>
        <p:spPr>
          <a:xfrm>
            <a:off x="4632960" y="3363326"/>
            <a:ext cx="7559040" cy="15183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pPr algn="ctr"/>
            <a:r>
              <a:rPr lang="en-US" sz="5333" b="1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Ilmu Pengetahuan Sosial</a:t>
            </a:r>
            <a:endParaRPr sz="8800" b="1" dirty="0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  <a:p>
            <a:pPr algn="ctr"/>
            <a:r>
              <a:rPr lang="en-US" sz="3733" b="1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untuk SMP/MTs Kelas VIII</a:t>
            </a:r>
            <a:endParaRPr sz="2400" dirty="0"/>
          </a:p>
        </p:txBody>
      </p:sp>
      <p:cxnSp>
        <p:nvCxnSpPr>
          <p:cNvPr id="97" name="Google Shape;97;p14"/>
          <p:cNvCxnSpPr/>
          <p:nvPr/>
        </p:nvCxnSpPr>
        <p:spPr>
          <a:xfrm>
            <a:off x="4937760" y="3378200"/>
            <a:ext cx="6949440" cy="0"/>
          </a:xfrm>
          <a:prstGeom prst="straightConnector1">
            <a:avLst/>
          </a:prstGeom>
          <a:noFill/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</p:cxnSp>
      <p:grpSp>
        <p:nvGrpSpPr>
          <p:cNvPr id="98" name="Google Shape;98;p14"/>
          <p:cNvGrpSpPr/>
          <p:nvPr/>
        </p:nvGrpSpPr>
        <p:grpSpPr>
          <a:xfrm>
            <a:off x="0" y="5736168"/>
            <a:ext cx="12192000" cy="1121833"/>
            <a:chOff x="0" y="4302125"/>
            <a:chExt cx="9144000" cy="841375"/>
          </a:xfrm>
        </p:grpSpPr>
        <p:grpSp>
          <p:nvGrpSpPr>
            <p:cNvPr id="99" name="Google Shape;99;p1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pic>
            <p:nvPicPr>
              <p:cNvPr id="100" name="Google Shape;100;p14" descr="E:\ELISA\ERLANGGA LISA\2017\TEMPLATE PPT\SMP PPKN kelas X kelompok wajib\SMP PPKN kelas X kelompok wajib.png"/>
              <p:cNvPicPr preferRelativeResize="0"/>
              <p:nvPr/>
            </p:nvPicPr>
            <p:blipFill rotWithShape="1">
              <a:blip r:embed="rId4">
                <a:alphaModFix/>
              </a:blip>
              <a:srcRect/>
              <a:stretch/>
            </p:blipFill>
            <p:spPr>
              <a:xfrm>
                <a:off x="0" y="4302125"/>
                <a:ext cx="9144000" cy="84137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01" name="Google Shape;101;p14"/>
              <p:cNvSpPr txBox="1"/>
              <p:nvPr/>
            </p:nvSpPr>
            <p:spPr>
              <a:xfrm>
                <a:off x="2057400" y="4732407"/>
                <a:ext cx="5334000" cy="35395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txBody>
              <a:bodyPr spcFirstLastPara="1" wrap="square" lIns="121900" tIns="60933" rIns="121900" bIns="60933" anchor="t" anchorCtr="0">
                <a:spAutoFit/>
              </a:bodyPr>
              <a:lstStyle/>
              <a:p>
                <a:r>
                  <a:rPr lang="en-US" sz="2267" b="1" dirty="0">
                    <a:solidFill>
                      <a:srgbClr val="002060"/>
                    </a:solidFill>
                    <a:latin typeface="Arial"/>
                    <a:ea typeface="Arial"/>
                    <a:cs typeface="Arial"/>
                    <a:sym typeface="Arial"/>
                  </a:rPr>
                  <a:t>ILMU PENGETAHUAN SOSIAL</a:t>
                </a:r>
                <a:endParaRPr sz="2267" dirty="0">
                  <a:solidFill>
                    <a:srgbClr val="00206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102" name="Google Shape;102;p14" descr="A picture containing text&#10;&#10;Description automatically generated"/>
            <p:cNvPicPr preferRelativeResize="0"/>
            <p:nvPr/>
          </p:nvPicPr>
          <p:blipFill rotWithShape="1">
            <a:blip r:embed="rId5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172200" y="4734224"/>
              <a:ext cx="2743200" cy="350308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166228324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8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9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3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CEBE1"/>
        </a:solidFill>
        <a:effectLst/>
      </p:bgPr>
    </p:bg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D221A8B-FE72-7002-C939-57B644669F20}"/>
              </a:ext>
            </a:extLst>
          </p:cNvPr>
          <p:cNvSpPr/>
          <p:nvPr/>
        </p:nvSpPr>
        <p:spPr>
          <a:xfrm>
            <a:off x="1501589" y="2864225"/>
            <a:ext cx="5916706" cy="18153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grpSp>
        <p:nvGrpSpPr>
          <p:cNvPr id="98" name="Google Shape;98;p14"/>
          <p:cNvGrpSpPr/>
          <p:nvPr/>
        </p:nvGrpSpPr>
        <p:grpSpPr>
          <a:xfrm>
            <a:off x="0" y="5736168"/>
            <a:ext cx="12192000" cy="1121833"/>
            <a:chOff x="0" y="4302125"/>
            <a:chExt cx="9144000" cy="841375"/>
          </a:xfrm>
        </p:grpSpPr>
        <p:grpSp>
          <p:nvGrpSpPr>
            <p:cNvPr id="99" name="Google Shape;99;p1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pic>
            <p:nvPicPr>
              <p:cNvPr id="100" name="Google Shape;100;p14" descr="E:\ELISA\ERLANGGA LISA\2017\TEMPLATE PPT\SMP PPKN kelas X kelompok wajib\SMP PPKN kelas X kelompok wajib.png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0" y="4302125"/>
                <a:ext cx="9144000" cy="84137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01" name="Google Shape;101;p14"/>
              <p:cNvSpPr txBox="1"/>
              <p:nvPr/>
            </p:nvSpPr>
            <p:spPr>
              <a:xfrm>
                <a:off x="2057400" y="4732407"/>
                <a:ext cx="5334000" cy="35395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txBody>
              <a:bodyPr spcFirstLastPara="1" wrap="square" lIns="121900" tIns="60933" rIns="121900" bIns="60933" anchor="t" anchorCtr="0">
                <a:sp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en-US" sz="2267" b="1">
                    <a:solidFill>
                      <a:srgbClr val="002060"/>
                    </a:solidFill>
                    <a:latin typeface="Arial"/>
                    <a:ea typeface="Arial"/>
                    <a:cs typeface="Arial"/>
                    <a:sym typeface="Arial"/>
                  </a:rPr>
                  <a:t>ILMU PENGETAHUAN SOSIAL</a:t>
                </a:r>
                <a:endParaRPr sz="2267">
                  <a:solidFill>
                    <a:srgbClr val="00206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102" name="Google Shape;102;p14" descr="A picture containing text&#10;&#10;Description automatically generated"/>
            <p:cNvPicPr preferRelativeResize="0"/>
            <p:nvPr/>
          </p:nvPicPr>
          <p:blipFill rotWithShape="1">
            <a:blip r:embed="rId4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172200" y="4734224"/>
              <a:ext cx="2743200" cy="3503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3EEC44C4-E85D-A765-CC80-8ACC40E98E36}"/>
              </a:ext>
            </a:extLst>
          </p:cNvPr>
          <p:cNvSpPr txBox="1"/>
          <p:nvPr/>
        </p:nvSpPr>
        <p:spPr>
          <a:xfrm>
            <a:off x="317159" y="724421"/>
            <a:ext cx="2789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c. </a:t>
            </a:r>
            <a:r>
              <a:rPr lang="en-US" b="1" dirty="0" err="1"/>
              <a:t>Aktivitas</a:t>
            </a:r>
            <a:r>
              <a:rPr lang="en-US" b="1" dirty="0"/>
              <a:t> Ekonomi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CFB6CD6-89F1-6A49-D31D-6E650411F7C8}"/>
              </a:ext>
            </a:extLst>
          </p:cNvPr>
          <p:cNvSpPr txBox="1"/>
          <p:nvPr/>
        </p:nvSpPr>
        <p:spPr>
          <a:xfrm>
            <a:off x="6096000" y="1791553"/>
            <a:ext cx="526957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/>
              <a:t>Ada </a:t>
            </a:r>
            <a:r>
              <a:rPr lang="en-US" dirty="0" err="1"/>
              <a:t>tiga</a:t>
            </a:r>
            <a:r>
              <a:rPr lang="en-US" dirty="0"/>
              <a:t> </a:t>
            </a:r>
            <a:r>
              <a:rPr lang="en-US" dirty="0" err="1"/>
              <a:t>bentuk</a:t>
            </a:r>
            <a:r>
              <a:rPr lang="en-US" dirty="0"/>
              <a:t> </a:t>
            </a:r>
            <a:r>
              <a:rPr lang="en-US" dirty="0" err="1"/>
              <a:t>aktivitas</a:t>
            </a:r>
            <a:r>
              <a:rPr lang="en-US" dirty="0"/>
              <a:t> </a:t>
            </a:r>
            <a:r>
              <a:rPr lang="en-US" dirty="0" err="1"/>
              <a:t>ekonomi</a:t>
            </a:r>
            <a:r>
              <a:rPr lang="en-US" dirty="0"/>
              <a:t>, </a:t>
            </a:r>
            <a:r>
              <a:rPr lang="en-US" dirty="0" err="1"/>
              <a:t>yaitu</a:t>
            </a:r>
            <a:r>
              <a:rPr lang="en-US" dirty="0"/>
              <a:t> </a:t>
            </a:r>
            <a:r>
              <a:rPr lang="en-US" dirty="0" err="1"/>
              <a:t>aktivitas</a:t>
            </a:r>
            <a:r>
              <a:rPr lang="en-US" dirty="0"/>
              <a:t> </a:t>
            </a:r>
            <a:r>
              <a:rPr lang="en-US" dirty="0" err="1"/>
              <a:t>ekonomi</a:t>
            </a:r>
            <a:r>
              <a:rPr lang="en-US" dirty="0"/>
              <a:t> primer, </a:t>
            </a:r>
            <a:r>
              <a:rPr lang="en-US" dirty="0" err="1"/>
              <a:t>aktivitas</a:t>
            </a:r>
            <a:r>
              <a:rPr lang="en-US" dirty="0"/>
              <a:t> </a:t>
            </a:r>
            <a:r>
              <a:rPr lang="en-US" dirty="0" err="1"/>
              <a:t>ekonomi</a:t>
            </a:r>
            <a:r>
              <a:rPr lang="en-US" dirty="0"/>
              <a:t> </a:t>
            </a:r>
            <a:r>
              <a:rPr lang="en-US" dirty="0" err="1"/>
              <a:t>sekunder</a:t>
            </a:r>
            <a:r>
              <a:rPr lang="en-US" dirty="0"/>
              <a:t>, </a:t>
            </a:r>
            <a:r>
              <a:rPr lang="en-US" dirty="0" err="1"/>
              <a:t>aktivitas</a:t>
            </a:r>
            <a:r>
              <a:rPr lang="en-US" dirty="0"/>
              <a:t> </a:t>
            </a:r>
            <a:r>
              <a:rPr lang="en-US" dirty="0" err="1"/>
              <a:t>ekonomi</a:t>
            </a:r>
            <a:r>
              <a:rPr lang="en-US" dirty="0"/>
              <a:t> </a:t>
            </a:r>
            <a:r>
              <a:rPr lang="en-US" dirty="0" err="1"/>
              <a:t>tersier</a:t>
            </a:r>
            <a:r>
              <a:rPr lang="en-US" dirty="0"/>
              <a:t>. Banyak </a:t>
            </a:r>
            <a:r>
              <a:rPr lang="en-US" dirty="0" err="1"/>
              <a:t>aktivitas</a:t>
            </a:r>
            <a:r>
              <a:rPr lang="en-US" dirty="0"/>
              <a:t> </a:t>
            </a:r>
            <a:r>
              <a:rPr lang="en-US" dirty="0" err="1"/>
              <a:t>ekonomi</a:t>
            </a:r>
            <a:r>
              <a:rPr lang="en-US" dirty="0"/>
              <a:t> yang </a:t>
            </a:r>
            <a:r>
              <a:rPr lang="en-US" dirty="0" err="1"/>
              <a:t>berakar</a:t>
            </a:r>
            <a:r>
              <a:rPr lang="en-US" dirty="0"/>
              <a:t> pada </a:t>
            </a:r>
            <a:r>
              <a:rPr lang="en-US" dirty="0" err="1"/>
              <a:t>batasan</a:t>
            </a:r>
            <a:r>
              <a:rPr lang="en-US" dirty="0"/>
              <a:t> yang </a:t>
            </a:r>
            <a:r>
              <a:rPr lang="en-US" dirty="0" err="1"/>
              <a:t>ditetapkan</a:t>
            </a:r>
            <a:r>
              <a:rPr lang="en-US" dirty="0"/>
              <a:t> oleh </a:t>
            </a:r>
            <a:r>
              <a:rPr lang="en-US" dirty="0" err="1"/>
              <a:t>lingkungan</a:t>
            </a:r>
            <a:r>
              <a:rPr lang="en-US" dirty="0"/>
              <a:t> </a:t>
            </a:r>
            <a:r>
              <a:rPr lang="en-US" dirty="0" err="1"/>
              <a:t>fisik</a:t>
            </a:r>
            <a:r>
              <a:rPr lang="en-US" dirty="0"/>
              <a:t>. </a:t>
            </a:r>
            <a:r>
              <a:rPr lang="en-US" dirty="0" err="1"/>
              <a:t>Bentuk</a:t>
            </a:r>
            <a:r>
              <a:rPr lang="en-US" dirty="0"/>
              <a:t> </a:t>
            </a:r>
            <a:r>
              <a:rPr lang="en-US" dirty="0" err="1"/>
              <a:t>permukaan</a:t>
            </a:r>
            <a:r>
              <a:rPr lang="en-US" dirty="0"/>
              <a:t> </a:t>
            </a:r>
            <a:r>
              <a:rPr lang="en-US" dirty="0" err="1"/>
              <a:t>bumi</a:t>
            </a:r>
            <a:r>
              <a:rPr lang="en-US" dirty="0"/>
              <a:t> juga </a:t>
            </a:r>
            <a:r>
              <a:rPr lang="en-US" dirty="0" err="1"/>
              <a:t>memengaruhi</a:t>
            </a:r>
            <a:r>
              <a:rPr lang="en-US" dirty="0"/>
              <a:t> </a:t>
            </a:r>
            <a:r>
              <a:rPr lang="en-US" dirty="0" err="1"/>
              <a:t>kegiatan</a:t>
            </a:r>
            <a:r>
              <a:rPr lang="en-US" dirty="0"/>
              <a:t> </a:t>
            </a:r>
            <a:r>
              <a:rPr lang="en-US" dirty="0" err="1"/>
              <a:t>ekonomi</a:t>
            </a:r>
            <a:r>
              <a:rPr lang="en-US" dirty="0"/>
              <a:t>. </a:t>
            </a:r>
            <a:r>
              <a:rPr lang="en-US" dirty="0" err="1"/>
              <a:t>Misalnya</a:t>
            </a:r>
            <a:r>
              <a:rPr lang="en-US" dirty="0"/>
              <a:t>, wilayah </a:t>
            </a:r>
            <a:r>
              <a:rPr lang="en-US" dirty="0" err="1"/>
              <a:t>pegunungan</a:t>
            </a:r>
            <a:r>
              <a:rPr lang="en-US" dirty="0"/>
              <a:t> dan </a:t>
            </a:r>
            <a:r>
              <a:rPr lang="en-US" dirty="0" err="1"/>
              <a:t>dataran</a:t>
            </a:r>
            <a:r>
              <a:rPr lang="en-US" dirty="0"/>
              <a:t> </a:t>
            </a:r>
            <a:r>
              <a:rPr lang="en-US" dirty="0" err="1"/>
              <a:t>tinggi</a:t>
            </a:r>
            <a:r>
              <a:rPr lang="en-US" dirty="0"/>
              <a:t> </a:t>
            </a:r>
            <a:r>
              <a:rPr lang="en-US" dirty="0" err="1"/>
              <a:t>melakukan</a:t>
            </a:r>
            <a:r>
              <a:rPr lang="en-US" dirty="0"/>
              <a:t> </a:t>
            </a:r>
            <a:r>
              <a:rPr lang="en-US" dirty="0" err="1"/>
              <a:t>kegiatan</a:t>
            </a:r>
            <a:r>
              <a:rPr lang="en-US" dirty="0"/>
              <a:t> </a:t>
            </a:r>
            <a:r>
              <a:rPr lang="en-US" dirty="0" err="1"/>
              <a:t>ekonomi</a:t>
            </a:r>
            <a:r>
              <a:rPr lang="en-US" dirty="0"/>
              <a:t> </a:t>
            </a:r>
            <a:r>
              <a:rPr lang="en-US" dirty="0" err="1"/>
              <a:t>pertanian</a:t>
            </a:r>
            <a:r>
              <a:rPr lang="en-US" dirty="0"/>
              <a:t> dan </a:t>
            </a:r>
            <a:r>
              <a:rPr lang="en-US" dirty="0" err="1"/>
              <a:t>pariwisata</a:t>
            </a:r>
            <a:r>
              <a:rPr lang="en-US" dirty="0"/>
              <a:t>. Di wilayah </a:t>
            </a:r>
            <a:r>
              <a:rPr lang="en-US" dirty="0" err="1"/>
              <a:t>dataran</a:t>
            </a:r>
            <a:r>
              <a:rPr lang="en-US" dirty="0"/>
              <a:t> </a:t>
            </a:r>
            <a:r>
              <a:rPr lang="en-US" dirty="0" err="1"/>
              <a:t>rendah</a:t>
            </a:r>
            <a:r>
              <a:rPr lang="en-US" dirty="0"/>
              <a:t>, </a:t>
            </a:r>
            <a:r>
              <a:rPr lang="en-US" dirty="0" err="1"/>
              <a:t>kegiatan</a:t>
            </a:r>
            <a:r>
              <a:rPr lang="en-US" dirty="0"/>
              <a:t> </a:t>
            </a:r>
            <a:r>
              <a:rPr lang="en-US" dirty="0" err="1"/>
              <a:t>ekonomi</a:t>
            </a:r>
            <a:r>
              <a:rPr lang="en-US" dirty="0"/>
              <a:t> </a:t>
            </a:r>
            <a:r>
              <a:rPr lang="en-US" dirty="0" err="1"/>
              <a:t>lebih</a:t>
            </a:r>
            <a:r>
              <a:rPr lang="en-US" dirty="0"/>
              <a:t> </a:t>
            </a:r>
            <a:r>
              <a:rPr lang="en-US" dirty="0" err="1"/>
              <a:t>beragam</a:t>
            </a:r>
            <a:r>
              <a:rPr lang="en-US" dirty="0"/>
              <a:t>, </a:t>
            </a:r>
            <a:r>
              <a:rPr lang="en-US" dirty="0" err="1"/>
              <a:t>seperti</a:t>
            </a:r>
            <a:r>
              <a:rPr lang="en-US" dirty="0"/>
              <a:t> </a:t>
            </a:r>
            <a:r>
              <a:rPr lang="en-US" dirty="0" err="1"/>
              <a:t>pertanian</a:t>
            </a:r>
            <a:r>
              <a:rPr lang="en-US" dirty="0"/>
              <a:t>, </a:t>
            </a:r>
            <a:r>
              <a:rPr lang="en-US" dirty="0" err="1"/>
              <a:t>peternakan</a:t>
            </a:r>
            <a:r>
              <a:rPr lang="en-US" dirty="0"/>
              <a:t>, </a:t>
            </a:r>
            <a:r>
              <a:rPr lang="en-US" dirty="0" err="1"/>
              <a:t>perikanan</a:t>
            </a:r>
            <a:r>
              <a:rPr lang="en-US" dirty="0"/>
              <a:t>, </a:t>
            </a:r>
            <a:r>
              <a:rPr lang="en-US" dirty="0" err="1"/>
              <a:t>perindustrian</a:t>
            </a:r>
            <a:r>
              <a:rPr lang="en-US" dirty="0"/>
              <a:t>, </a:t>
            </a:r>
            <a:r>
              <a:rPr lang="en-US" dirty="0" err="1"/>
              <a:t>pariwisata</a:t>
            </a:r>
            <a:r>
              <a:rPr lang="en-US" dirty="0"/>
              <a:t>, dan </a:t>
            </a:r>
            <a:r>
              <a:rPr lang="en-US" dirty="0" err="1"/>
              <a:t>bidang</a:t>
            </a:r>
            <a:r>
              <a:rPr lang="en-US" dirty="0"/>
              <a:t> </a:t>
            </a:r>
            <a:r>
              <a:rPr lang="en-US" dirty="0" err="1"/>
              <a:t>jasa</a:t>
            </a:r>
            <a:r>
              <a:rPr lang="en-US" dirty="0"/>
              <a:t>. </a:t>
            </a:r>
            <a:r>
              <a:rPr lang="en-US" dirty="0" err="1"/>
              <a:t>Kegiatan</a:t>
            </a:r>
            <a:r>
              <a:rPr lang="en-US" dirty="0"/>
              <a:t> </a:t>
            </a:r>
            <a:r>
              <a:rPr lang="en-US" dirty="0" err="1"/>
              <a:t>ekonomi</a:t>
            </a:r>
            <a:r>
              <a:rPr lang="en-US" dirty="0"/>
              <a:t> di </a:t>
            </a:r>
            <a:r>
              <a:rPr lang="en-US" dirty="0" err="1"/>
              <a:t>daerah</a:t>
            </a:r>
            <a:r>
              <a:rPr lang="en-US" dirty="0"/>
              <a:t> </a:t>
            </a:r>
            <a:r>
              <a:rPr lang="en-US" dirty="0" err="1"/>
              <a:t>pantai</a:t>
            </a:r>
            <a:r>
              <a:rPr lang="en-US" dirty="0"/>
              <a:t> </a:t>
            </a:r>
            <a:r>
              <a:rPr lang="en-US" dirty="0" err="1"/>
              <a:t>adalah</a:t>
            </a:r>
            <a:r>
              <a:rPr lang="en-US" dirty="0"/>
              <a:t> </a:t>
            </a:r>
            <a:r>
              <a:rPr lang="en-US" dirty="0" err="1"/>
              <a:t>perikanan</a:t>
            </a:r>
            <a:r>
              <a:rPr lang="en-US" dirty="0"/>
              <a:t> </a:t>
            </a:r>
            <a:r>
              <a:rPr lang="en-US" dirty="0" err="1"/>
              <a:t>laut</a:t>
            </a:r>
            <a:r>
              <a:rPr lang="en-US" dirty="0"/>
              <a:t> dan </a:t>
            </a:r>
            <a:r>
              <a:rPr lang="en-US" dirty="0" err="1"/>
              <a:t>tambak</a:t>
            </a:r>
            <a:r>
              <a:rPr lang="en-US" dirty="0"/>
              <a:t> </a:t>
            </a:r>
            <a:r>
              <a:rPr lang="en-US" dirty="0" err="1"/>
              <a:t>serta</a:t>
            </a:r>
            <a:r>
              <a:rPr lang="en-US" dirty="0"/>
              <a:t> </a:t>
            </a:r>
            <a:r>
              <a:rPr lang="en-US" dirty="0" err="1"/>
              <a:t>pariwisata</a:t>
            </a:r>
            <a:r>
              <a:rPr lang="en-US" dirty="0"/>
              <a:t>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BBDBD39-B765-1F24-8FA9-3F03A8F2560C}"/>
              </a:ext>
            </a:extLst>
          </p:cNvPr>
          <p:cNvSpPr txBox="1"/>
          <p:nvPr/>
        </p:nvSpPr>
        <p:spPr>
          <a:xfrm>
            <a:off x="300893" y="227826"/>
            <a:ext cx="56683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1. </a:t>
            </a:r>
            <a:r>
              <a:rPr lang="en-US" b="1" dirty="0" err="1"/>
              <a:t>Pengaruh</a:t>
            </a:r>
            <a:r>
              <a:rPr lang="en-US" b="1" dirty="0"/>
              <a:t> Proses </a:t>
            </a:r>
            <a:r>
              <a:rPr lang="en-US" b="1" dirty="0" err="1"/>
              <a:t>Geografis</a:t>
            </a:r>
            <a:r>
              <a:rPr lang="en-US" b="1" dirty="0"/>
              <a:t> </a:t>
            </a:r>
            <a:r>
              <a:rPr lang="en-US" b="1" dirty="0" err="1"/>
              <a:t>Terhadap</a:t>
            </a:r>
            <a:r>
              <a:rPr lang="en-US" b="1" dirty="0"/>
              <a:t> </a:t>
            </a:r>
            <a:r>
              <a:rPr lang="en-US" b="1" dirty="0" err="1"/>
              <a:t>Aktivitas</a:t>
            </a:r>
            <a:r>
              <a:rPr lang="en-US" b="1" dirty="0"/>
              <a:t> Ekonomi</a:t>
            </a:r>
          </a:p>
        </p:txBody>
      </p:sp>
      <p:pic>
        <p:nvPicPr>
          <p:cNvPr id="7" name="Picture 6" descr="A picture containing vector graphics&#10;&#10;Description automatically generated">
            <a:extLst>
              <a:ext uri="{FF2B5EF4-FFF2-40B4-BE49-F238E27FC236}">
                <a16:creationId xmlns:a16="http://schemas.microsoft.com/office/drawing/2014/main" id="{26FD3D17-1A8A-4835-532D-D1CAE1222DB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530" y="1170867"/>
            <a:ext cx="4957482" cy="4957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7115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7" name="Rectangle 106">
            <a:extLst>
              <a:ext uri="{FF2B5EF4-FFF2-40B4-BE49-F238E27FC236}">
                <a16:creationId xmlns:a16="http://schemas.microsoft.com/office/drawing/2014/main" id="{79BB35BC-D5C2-4C8B-A22A-A71E6191913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BAB454B-0B03-DAAB-4F5F-ED44D94A2E9E}"/>
              </a:ext>
            </a:extLst>
          </p:cNvPr>
          <p:cNvSpPr txBox="1"/>
          <p:nvPr/>
        </p:nvSpPr>
        <p:spPr>
          <a:xfrm>
            <a:off x="5708304" y="476508"/>
            <a:ext cx="6270992" cy="5627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marL="342900" indent="-3429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+mj-lt"/>
              <a:buAutoNum type="arabicPeriod" startAt="2"/>
            </a:pPr>
            <a:r>
              <a:rPr lang="en-US" b="1" dirty="0" err="1">
                <a:ea typeface="+mj-ea"/>
                <a:cs typeface="+mj-cs"/>
              </a:rPr>
              <a:t>Pemanfaatan</a:t>
            </a:r>
            <a:r>
              <a:rPr lang="en-US" b="1" dirty="0">
                <a:ea typeface="+mj-ea"/>
                <a:cs typeface="+mj-cs"/>
              </a:rPr>
              <a:t> </a:t>
            </a:r>
            <a:r>
              <a:rPr lang="en-US" b="1" dirty="0" err="1">
                <a:ea typeface="+mj-ea"/>
                <a:cs typeface="+mj-cs"/>
              </a:rPr>
              <a:t>Lingkungan</a:t>
            </a:r>
            <a:r>
              <a:rPr lang="en-US" b="1" dirty="0">
                <a:ea typeface="+mj-ea"/>
                <a:cs typeface="+mj-cs"/>
              </a:rPr>
              <a:t> </a:t>
            </a:r>
            <a:r>
              <a:rPr lang="en-US" b="1" dirty="0" err="1">
                <a:ea typeface="+mj-ea"/>
                <a:cs typeface="+mj-cs"/>
              </a:rPr>
              <a:t>Sekitar</a:t>
            </a:r>
            <a:r>
              <a:rPr lang="en-US" b="1" dirty="0">
                <a:ea typeface="+mj-ea"/>
                <a:cs typeface="+mj-cs"/>
              </a:rPr>
              <a:t> untuk </a:t>
            </a:r>
            <a:r>
              <a:rPr lang="en-US" b="1" dirty="0" err="1">
                <a:ea typeface="+mj-ea"/>
                <a:cs typeface="+mj-cs"/>
              </a:rPr>
              <a:t>Pemenuhan</a:t>
            </a:r>
            <a:r>
              <a:rPr lang="en-US" b="1" dirty="0">
                <a:ea typeface="+mj-ea"/>
                <a:cs typeface="+mj-cs"/>
              </a:rPr>
              <a:t> </a:t>
            </a:r>
            <a:r>
              <a:rPr lang="en-US" b="1" dirty="0" err="1">
                <a:ea typeface="+mj-ea"/>
                <a:cs typeface="+mj-cs"/>
              </a:rPr>
              <a:t>Kebutuhan</a:t>
            </a:r>
            <a:r>
              <a:rPr lang="en-US" b="1" dirty="0">
                <a:ea typeface="+mj-ea"/>
                <a:cs typeface="+mj-cs"/>
              </a:rPr>
              <a:t> Ekonomi</a:t>
            </a:r>
          </a:p>
        </p:txBody>
      </p:sp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00AF4210-32A8-07EB-30BD-C968E24AD1A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10"/>
            <a:ext cx="6116549" cy="6857990"/>
          </a:xfrm>
          <a:custGeom>
            <a:avLst/>
            <a:gdLst/>
            <a:ahLst/>
            <a:cxnLst/>
            <a:rect l="l" t="t" r="r" b="b"/>
            <a:pathLst>
              <a:path w="6116569" h="6879321">
                <a:moveTo>
                  <a:pt x="0" y="0"/>
                </a:moveTo>
                <a:lnTo>
                  <a:pt x="2935851" y="0"/>
                </a:lnTo>
                <a:cubicBezTo>
                  <a:pt x="3035710" y="10660"/>
                  <a:pt x="3138421" y="17767"/>
                  <a:pt x="3238280" y="31980"/>
                </a:cubicBezTo>
                <a:cubicBezTo>
                  <a:pt x="3817462" y="106602"/>
                  <a:pt x="3127009" y="277163"/>
                  <a:pt x="3660541" y="550772"/>
                </a:cubicBezTo>
                <a:cubicBezTo>
                  <a:pt x="3706191" y="575645"/>
                  <a:pt x="3757546" y="579199"/>
                  <a:pt x="3808902" y="589860"/>
                </a:cubicBezTo>
                <a:cubicBezTo>
                  <a:pt x="4008620" y="625393"/>
                  <a:pt x="4211192" y="618286"/>
                  <a:pt x="4413762" y="625393"/>
                </a:cubicBezTo>
                <a:cubicBezTo>
                  <a:pt x="4465118" y="628946"/>
                  <a:pt x="4525033" y="625393"/>
                  <a:pt x="4567830" y="721333"/>
                </a:cubicBezTo>
                <a:cubicBezTo>
                  <a:pt x="4425175" y="724888"/>
                  <a:pt x="4305344" y="731994"/>
                  <a:pt x="4171247" y="792401"/>
                </a:cubicBezTo>
                <a:cubicBezTo>
                  <a:pt x="4239722" y="859916"/>
                  <a:pt x="4322462" y="795955"/>
                  <a:pt x="4376671" y="842148"/>
                </a:cubicBezTo>
                <a:cubicBezTo>
                  <a:pt x="4428027" y="888342"/>
                  <a:pt x="4470824" y="891896"/>
                  <a:pt x="4527887" y="813722"/>
                </a:cubicBezTo>
                <a:cubicBezTo>
                  <a:pt x="4556417" y="774634"/>
                  <a:pt x="4604920" y="778187"/>
                  <a:pt x="4633452" y="799508"/>
                </a:cubicBezTo>
                <a:cubicBezTo>
                  <a:pt x="4781813" y="913216"/>
                  <a:pt x="4778960" y="909662"/>
                  <a:pt x="4947293" y="870576"/>
                </a:cubicBezTo>
                <a:cubicBezTo>
                  <a:pt x="5055712" y="845701"/>
                  <a:pt x="5166983" y="806615"/>
                  <a:pt x="5263988" y="820828"/>
                </a:cubicBezTo>
                <a:cubicBezTo>
                  <a:pt x="5275401" y="867022"/>
                  <a:pt x="5263988" y="888342"/>
                  <a:pt x="5249723" y="895449"/>
                </a:cubicBezTo>
                <a:cubicBezTo>
                  <a:pt x="5021475" y="1005604"/>
                  <a:pt x="4975825" y="1122864"/>
                  <a:pt x="4744723" y="1197485"/>
                </a:cubicBezTo>
                <a:cubicBezTo>
                  <a:pt x="4724751" y="1268552"/>
                  <a:pt x="4807491" y="1275660"/>
                  <a:pt x="4767548" y="1346727"/>
                </a:cubicBezTo>
                <a:cubicBezTo>
                  <a:pt x="4693367" y="1407134"/>
                  <a:pt x="4610627" y="1346727"/>
                  <a:pt x="4539299" y="1421348"/>
                </a:cubicBezTo>
                <a:cubicBezTo>
                  <a:pt x="4550712" y="1471094"/>
                  <a:pt x="4610627" y="1432008"/>
                  <a:pt x="4607773" y="1485309"/>
                </a:cubicBezTo>
                <a:cubicBezTo>
                  <a:pt x="4604920" y="1517288"/>
                  <a:pt x="4593508" y="1527948"/>
                  <a:pt x="4579242" y="1535055"/>
                </a:cubicBezTo>
                <a:cubicBezTo>
                  <a:pt x="4776107" y="1538608"/>
                  <a:pt x="5383820" y="1574142"/>
                  <a:pt x="5278255" y="1609676"/>
                </a:cubicBezTo>
                <a:cubicBezTo>
                  <a:pt x="5418057" y="1698511"/>
                  <a:pt x="5623481" y="1609676"/>
                  <a:pt x="5771843" y="1630997"/>
                </a:cubicBezTo>
                <a:cubicBezTo>
                  <a:pt x="5925911" y="1652316"/>
                  <a:pt x="6171278" y="1719830"/>
                  <a:pt x="6105656" y="1748257"/>
                </a:cubicBezTo>
                <a:cubicBezTo>
                  <a:pt x="6031475" y="1780238"/>
                  <a:pt x="5766136" y="2146235"/>
                  <a:pt x="5691955" y="2167555"/>
                </a:cubicBezTo>
                <a:cubicBezTo>
                  <a:pt x="5606362" y="2188875"/>
                  <a:pt x="5589243" y="2217302"/>
                  <a:pt x="5475118" y="2348776"/>
                </a:cubicBezTo>
                <a:cubicBezTo>
                  <a:pt x="5398085" y="2437610"/>
                  <a:pt x="5709074" y="2238623"/>
                  <a:pt x="5826051" y="2291922"/>
                </a:cubicBezTo>
                <a:cubicBezTo>
                  <a:pt x="5868848" y="2309690"/>
                  <a:pt x="5552153" y="2554872"/>
                  <a:pt x="5552153" y="2597513"/>
                </a:cubicBezTo>
                <a:cubicBezTo>
                  <a:pt x="5549300" y="2640153"/>
                  <a:pt x="5577831" y="2647260"/>
                  <a:pt x="5603508" y="2647260"/>
                </a:cubicBezTo>
                <a:cubicBezTo>
                  <a:pt x="5660571" y="2647260"/>
                  <a:pt x="5640599" y="2686346"/>
                  <a:pt x="5700515" y="2679240"/>
                </a:cubicBezTo>
                <a:cubicBezTo>
                  <a:pt x="5523622" y="2800055"/>
                  <a:pt x="5418057" y="2778734"/>
                  <a:pt x="5246870" y="2888889"/>
                </a:cubicBezTo>
                <a:cubicBezTo>
                  <a:pt x="5164130" y="2942189"/>
                  <a:pt x="4921615" y="3119857"/>
                  <a:pt x="4836022" y="3169605"/>
                </a:cubicBezTo>
                <a:cubicBezTo>
                  <a:pt x="4801785" y="3187371"/>
                  <a:pt x="4758988" y="3173158"/>
                  <a:pt x="4736163" y="3233565"/>
                </a:cubicBezTo>
                <a:cubicBezTo>
                  <a:pt x="4770400" y="3279759"/>
                  <a:pt x="4816050" y="3254885"/>
                  <a:pt x="4853141" y="3233565"/>
                </a:cubicBezTo>
                <a:cubicBezTo>
                  <a:pt x="4944440" y="3176711"/>
                  <a:pt x="4935881" y="3190925"/>
                  <a:pt x="4944440" y="3226459"/>
                </a:cubicBezTo>
                <a:cubicBezTo>
                  <a:pt x="4972972" y="3350827"/>
                  <a:pt x="5044300" y="3308186"/>
                  <a:pt x="5109921" y="3283313"/>
                </a:cubicBezTo>
                <a:cubicBezTo>
                  <a:pt x="5303932" y="3208692"/>
                  <a:pt x="5500797" y="3215799"/>
                  <a:pt x="5694809" y="3141178"/>
                </a:cubicBezTo>
                <a:cubicBezTo>
                  <a:pt x="5714781" y="3134070"/>
                  <a:pt x="5612068" y="3283313"/>
                  <a:pt x="5566419" y="3301079"/>
                </a:cubicBezTo>
                <a:cubicBezTo>
                  <a:pt x="5515063" y="3322399"/>
                  <a:pt x="5452294" y="3311739"/>
                  <a:pt x="5415203" y="3397020"/>
                </a:cubicBezTo>
                <a:cubicBezTo>
                  <a:pt x="5477972" y="3414787"/>
                  <a:pt x="5552153" y="3372147"/>
                  <a:pt x="5612068" y="3432554"/>
                </a:cubicBezTo>
                <a:cubicBezTo>
                  <a:pt x="5469413" y="3528494"/>
                  <a:pt x="5329610" y="3535601"/>
                  <a:pt x="5206927" y="3599562"/>
                </a:cubicBezTo>
                <a:cubicBezTo>
                  <a:pt x="5192661" y="3706163"/>
                  <a:pt x="5272548" y="3663523"/>
                  <a:pt x="5301079" y="3723930"/>
                </a:cubicBezTo>
                <a:cubicBezTo>
                  <a:pt x="5072830" y="3844745"/>
                  <a:pt x="4564977" y="4232062"/>
                  <a:pt x="4507915" y="4306683"/>
                </a:cubicBezTo>
                <a:cubicBezTo>
                  <a:pt x="4390937" y="4463031"/>
                  <a:pt x="3900202" y="4562525"/>
                  <a:pt x="3982942" y="4587399"/>
                </a:cubicBezTo>
                <a:cubicBezTo>
                  <a:pt x="4051417" y="4608719"/>
                  <a:pt x="4119891" y="4587399"/>
                  <a:pt x="4185513" y="4541205"/>
                </a:cubicBezTo>
                <a:cubicBezTo>
                  <a:pt x="4291078" y="4466584"/>
                  <a:pt x="5010062" y="4523438"/>
                  <a:pt x="5212633" y="4455924"/>
                </a:cubicBezTo>
                <a:cubicBezTo>
                  <a:pt x="5241164" y="4445264"/>
                  <a:pt x="5283960" y="4409730"/>
                  <a:pt x="5312492" y="4473691"/>
                </a:cubicBezTo>
                <a:cubicBezTo>
                  <a:pt x="5098508" y="4704659"/>
                  <a:pt x="4833169" y="4654913"/>
                  <a:pt x="4596361" y="4818368"/>
                </a:cubicBezTo>
                <a:cubicBezTo>
                  <a:pt x="4684807" y="4917861"/>
                  <a:pt x="4776107" y="4907202"/>
                  <a:pt x="4873113" y="4885882"/>
                </a:cubicBezTo>
                <a:cubicBezTo>
                  <a:pt x="4895938" y="4878775"/>
                  <a:pt x="4930175" y="4871668"/>
                  <a:pt x="4935881" y="4914309"/>
                </a:cubicBezTo>
                <a:cubicBezTo>
                  <a:pt x="4941587" y="4967609"/>
                  <a:pt x="4898790" y="4978270"/>
                  <a:pt x="4873113" y="5003143"/>
                </a:cubicBezTo>
                <a:cubicBezTo>
                  <a:pt x="4833169" y="5038676"/>
                  <a:pt x="4773254" y="4999590"/>
                  <a:pt x="4721898" y="5095530"/>
                </a:cubicBezTo>
                <a:cubicBezTo>
                  <a:pt x="4873113" y="5067104"/>
                  <a:pt x="4998650" y="5020910"/>
                  <a:pt x="5132745" y="4949842"/>
                </a:cubicBezTo>
                <a:cubicBezTo>
                  <a:pt x="5121333" y="5006696"/>
                  <a:pt x="5081390" y="5035123"/>
                  <a:pt x="5101362" y="5081317"/>
                </a:cubicBezTo>
                <a:cubicBezTo>
                  <a:pt x="5118480" y="5116850"/>
                  <a:pt x="5164130" y="5131063"/>
                  <a:pt x="5138452" y="5198578"/>
                </a:cubicBezTo>
                <a:cubicBezTo>
                  <a:pt x="5067125" y="5273199"/>
                  <a:pt x="4967265" y="5258986"/>
                  <a:pt x="4904497" y="5362033"/>
                </a:cubicBezTo>
                <a:cubicBezTo>
                  <a:pt x="4818903" y="5507721"/>
                  <a:pt x="4684807" y="5564575"/>
                  <a:pt x="4579242" y="5674729"/>
                </a:cubicBezTo>
                <a:cubicBezTo>
                  <a:pt x="4545005" y="5713816"/>
                  <a:pt x="4313903" y="5841738"/>
                  <a:pt x="4253988" y="5884379"/>
                </a:cubicBezTo>
                <a:cubicBezTo>
                  <a:pt x="4168395" y="5944786"/>
                  <a:pt x="4071389" y="5966106"/>
                  <a:pt x="3985795" y="6069153"/>
                </a:cubicBezTo>
                <a:cubicBezTo>
                  <a:pt x="4065682" y="6086921"/>
                  <a:pt x="4134157" y="5990979"/>
                  <a:pt x="4231163" y="6030066"/>
                </a:cubicBezTo>
                <a:cubicBezTo>
                  <a:pt x="4074242" y="6133114"/>
                  <a:pt x="3931586" y="6182861"/>
                  <a:pt x="3814609" y="6317889"/>
                </a:cubicBezTo>
                <a:cubicBezTo>
                  <a:pt x="3800343" y="6335656"/>
                  <a:pt x="3771812" y="6332102"/>
                  <a:pt x="3751840" y="6339209"/>
                </a:cubicBezTo>
                <a:cubicBezTo>
                  <a:pt x="3529298" y="6406723"/>
                  <a:pt x="3309608" y="6467130"/>
                  <a:pt x="3089919" y="6563071"/>
                </a:cubicBezTo>
                <a:cubicBezTo>
                  <a:pt x="3041416" y="6584392"/>
                  <a:pt x="2955823" y="6595052"/>
                  <a:pt x="2961529" y="6662566"/>
                </a:cubicBezTo>
                <a:cubicBezTo>
                  <a:pt x="2972941" y="6765613"/>
                  <a:pt x="3055681" y="6687439"/>
                  <a:pt x="3107038" y="6673226"/>
                </a:cubicBezTo>
                <a:cubicBezTo>
                  <a:pt x="3269664" y="6634138"/>
                  <a:pt x="3432292" y="6570178"/>
                  <a:pt x="3594919" y="6591499"/>
                </a:cubicBezTo>
                <a:cubicBezTo>
                  <a:pt x="3483648" y="6637693"/>
                  <a:pt x="3372376" y="6680332"/>
                  <a:pt x="3261106" y="6726527"/>
                </a:cubicBezTo>
                <a:cubicBezTo>
                  <a:pt x="3386642" y="6705206"/>
                  <a:pt x="3495061" y="6786934"/>
                  <a:pt x="3620597" y="6740740"/>
                </a:cubicBezTo>
                <a:cubicBezTo>
                  <a:pt x="3660541" y="6726527"/>
                  <a:pt x="3700484" y="6765613"/>
                  <a:pt x="3703337" y="6826020"/>
                </a:cubicBezTo>
                <a:cubicBezTo>
                  <a:pt x="3706191" y="6847340"/>
                  <a:pt x="3700484" y="6865108"/>
                  <a:pt x="3689072" y="6879321"/>
                </a:cubicBezTo>
                <a:lnTo>
                  <a:pt x="0" y="6879321"/>
                </a:lnTo>
                <a:close/>
              </a:path>
            </a:pathLst>
          </a:cu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7D85308-2385-4596-EED5-CD4F2EEDF07D}"/>
              </a:ext>
            </a:extLst>
          </p:cNvPr>
          <p:cNvSpPr txBox="1"/>
          <p:nvPr/>
        </p:nvSpPr>
        <p:spPr>
          <a:xfrm>
            <a:off x="6094476" y="1117853"/>
            <a:ext cx="5873773" cy="461710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lIns="91440" tIns="45720" rIns="91440" bIns="45720" rtlCol="0">
            <a:noAutofit/>
          </a:bodyPr>
          <a:lstStyle/>
          <a:p>
            <a:pPr algn="just">
              <a:lnSpc>
                <a:spcPct val="90000"/>
              </a:lnSpc>
              <a:spcAft>
                <a:spcPts val="600"/>
              </a:spcAft>
            </a:pPr>
            <a:r>
              <a:rPr lang="en-US" sz="1600" dirty="0" err="1">
                <a:solidFill>
                  <a:schemeClr val="tx1"/>
                </a:solidFill>
              </a:rPr>
              <a:t>Dalam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pemanfaatan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lingkungan</a:t>
            </a:r>
            <a:r>
              <a:rPr lang="en-US" sz="1600" dirty="0">
                <a:solidFill>
                  <a:schemeClr val="tx1"/>
                </a:solidFill>
              </a:rPr>
              <a:t>, </a:t>
            </a:r>
            <a:r>
              <a:rPr lang="en-US" sz="1600" dirty="0" err="1">
                <a:solidFill>
                  <a:schemeClr val="tx1"/>
                </a:solidFill>
              </a:rPr>
              <a:t>perlu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memperhatikan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prinsip-prinsip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pembangunan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berkelanjutan</a:t>
            </a:r>
            <a:r>
              <a:rPr lang="en-US" sz="1600" dirty="0">
                <a:solidFill>
                  <a:schemeClr val="tx1"/>
                </a:solidFill>
              </a:rPr>
              <a:t> dan </a:t>
            </a:r>
            <a:r>
              <a:rPr lang="en-US" sz="1600" dirty="0" err="1">
                <a:solidFill>
                  <a:schemeClr val="tx1"/>
                </a:solidFill>
              </a:rPr>
              <a:t>berwawasan</a:t>
            </a:r>
            <a:r>
              <a:rPr lang="en-US" sz="1600" dirty="0">
                <a:solidFill>
                  <a:schemeClr val="tx1"/>
                </a:solidFill>
              </a:rPr>
              <a:t>, </a:t>
            </a:r>
            <a:r>
              <a:rPr lang="en-US" sz="1600" dirty="0" err="1">
                <a:solidFill>
                  <a:schemeClr val="tx1"/>
                </a:solidFill>
              </a:rPr>
              <a:t>antara</a:t>
            </a:r>
            <a:r>
              <a:rPr lang="en-US" sz="1600" dirty="0">
                <a:solidFill>
                  <a:schemeClr val="tx1"/>
                </a:solidFill>
              </a:rPr>
              <a:t> lain </a:t>
            </a:r>
            <a:r>
              <a:rPr lang="en-US" sz="1600" dirty="0" err="1">
                <a:solidFill>
                  <a:schemeClr val="tx1"/>
                </a:solidFill>
              </a:rPr>
              <a:t>sebagai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berikut</a:t>
            </a:r>
            <a:r>
              <a:rPr lang="en-US" sz="1600" dirty="0">
                <a:solidFill>
                  <a:schemeClr val="tx1"/>
                </a:solidFill>
              </a:rPr>
              <a:t>.</a:t>
            </a:r>
          </a:p>
          <a:p>
            <a:pPr marL="285750" indent="-228600" algn="just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1" dirty="0" err="1">
                <a:solidFill>
                  <a:schemeClr val="tx1"/>
                </a:solidFill>
              </a:rPr>
              <a:t>Keadilan</a:t>
            </a:r>
            <a:r>
              <a:rPr lang="en-US" sz="1600" b="1" dirty="0">
                <a:solidFill>
                  <a:schemeClr val="tx1"/>
                </a:solidFill>
              </a:rPr>
              <a:t> </a:t>
            </a:r>
            <a:r>
              <a:rPr lang="en-US" sz="1600" b="1" dirty="0" err="1">
                <a:solidFill>
                  <a:schemeClr val="tx1"/>
                </a:solidFill>
              </a:rPr>
              <a:t>antargenerasi</a:t>
            </a:r>
            <a:r>
              <a:rPr lang="en-US" sz="1600" b="1" dirty="0">
                <a:solidFill>
                  <a:schemeClr val="tx1"/>
                </a:solidFill>
              </a:rPr>
              <a:t>. </a:t>
            </a:r>
            <a:r>
              <a:rPr lang="en-US" sz="1600" dirty="0" err="1">
                <a:solidFill>
                  <a:schemeClr val="tx1"/>
                </a:solidFill>
              </a:rPr>
              <a:t>Setiap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generasi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memiliki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kewajiban</a:t>
            </a:r>
            <a:r>
              <a:rPr lang="en-US" sz="1600" dirty="0">
                <a:solidFill>
                  <a:schemeClr val="tx1"/>
                </a:solidFill>
              </a:rPr>
              <a:t> untuk </a:t>
            </a:r>
            <a:r>
              <a:rPr lang="en-US" sz="1600" dirty="0" err="1">
                <a:solidFill>
                  <a:schemeClr val="tx1"/>
                </a:solidFill>
              </a:rPr>
              <a:t>mewariskan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lingkungan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alam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kepada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generasi</a:t>
            </a:r>
            <a:r>
              <a:rPr lang="en-US" sz="1600" dirty="0">
                <a:solidFill>
                  <a:schemeClr val="tx1"/>
                </a:solidFill>
              </a:rPr>
              <a:t> yang </a:t>
            </a:r>
            <a:r>
              <a:rPr lang="en-US" sz="1600" dirty="0" err="1">
                <a:solidFill>
                  <a:schemeClr val="tx1"/>
                </a:solidFill>
              </a:rPr>
              <a:t>akan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datang</a:t>
            </a:r>
            <a:r>
              <a:rPr lang="en-US" sz="1600" dirty="0">
                <a:solidFill>
                  <a:schemeClr val="tx1"/>
                </a:solidFill>
              </a:rPr>
              <a:t>.</a:t>
            </a:r>
          </a:p>
          <a:p>
            <a:pPr marL="285750" indent="-228600" algn="just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1" dirty="0" err="1">
                <a:solidFill>
                  <a:schemeClr val="tx1"/>
                </a:solidFill>
              </a:rPr>
              <a:t>Keadilan</a:t>
            </a:r>
            <a:r>
              <a:rPr lang="en-US" sz="1600" b="1" dirty="0">
                <a:solidFill>
                  <a:schemeClr val="tx1"/>
                </a:solidFill>
              </a:rPr>
              <a:t> </a:t>
            </a:r>
            <a:r>
              <a:rPr lang="en-US" sz="1600" b="1" dirty="0" err="1">
                <a:solidFill>
                  <a:schemeClr val="tx1"/>
                </a:solidFill>
              </a:rPr>
              <a:t>dalam</a:t>
            </a:r>
            <a:r>
              <a:rPr lang="en-US" sz="1600" b="1" dirty="0">
                <a:solidFill>
                  <a:schemeClr val="tx1"/>
                </a:solidFill>
              </a:rPr>
              <a:t> </a:t>
            </a:r>
            <a:r>
              <a:rPr lang="en-US" sz="1600" b="1" dirty="0" err="1">
                <a:solidFill>
                  <a:schemeClr val="tx1"/>
                </a:solidFill>
              </a:rPr>
              <a:t>satu</a:t>
            </a:r>
            <a:r>
              <a:rPr lang="en-US" sz="1600" b="1" dirty="0">
                <a:solidFill>
                  <a:schemeClr val="tx1"/>
                </a:solidFill>
              </a:rPr>
              <a:t> </a:t>
            </a:r>
            <a:r>
              <a:rPr lang="en-US" sz="1600" b="1" dirty="0" err="1">
                <a:solidFill>
                  <a:schemeClr val="tx1"/>
                </a:solidFill>
              </a:rPr>
              <a:t>generasi</a:t>
            </a:r>
            <a:r>
              <a:rPr lang="en-US" sz="1600" b="1" dirty="0">
                <a:solidFill>
                  <a:schemeClr val="tx1"/>
                </a:solidFill>
              </a:rPr>
              <a:t>. </a:t>
            </a:r>
            <a:r>
              <a:rPr lang="en-US" sz="1600" dirty="0" err="1">
                <a:solidFill>
                  <a:schemeClr val="tx1"/>
                </a:solidFill>
              </a:rPr>
              <a:t>Menerapkan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gagasan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keadilan</a:t>
            </a:r>
            <a:r>
              <a:rPr lang="en-US" sz="1600" dirty="0">
                <a:solidFill>
                  <a:schemeClr val="tx1"/>
                </a:solidFill>
              </a:rPr>
              <a:t> di </a:t>
            </a:r>
            <a:r>
              <a:rPr lang="en-US" sz="1600" dirty="0" err="1">
                <a:solidFill>
                  <a:schemeClr val="tx1"/>
                </a:solidFill>
              </a:rPr>
              <a:t>antara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anggota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masyarakat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dalam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satu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generasi</a:t>
            </a:r>
            <a:r>
              <a:rPr lang="en-US" sz="1600" dirty="0">
                <a:solidFill>
                  <a:schemeClr val="tx1"/>
                </a:solidFill>
              </a:rPr>
              <a:t> yang </a:t>
            </a:r>
            <a:r>
              <a:rPr lang="en-US" sz="1600" dirty="0" err="1">
                <a:solidFill>
                  <a:schemeClr val="tx1"/>
                </a:solidFill>
              </a:rPr>
              <a:t>sama</a:t>
            </a:r>
            <a:r>
              <a:rPr lang="en-US" sz="1600" dirty="0">
                <a:solidFill>
                  <a:schemeClr val="tx1"/>
                </a:solidFill>
              </a:rPr>
              <a:t> untuk </a:t>
            </a:r>
            <a:r>
              <a:rPr lang="en-US" sz="1600" dirty="0" err="1">
                <a:solidFill>
                  <a:schemeClr val="tx1"/>
                </a:solidFill>
              </a:rPr>
              <a:t>memanfaatkan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sumber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daya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alam</a:t>
            </a:r>
            <a:r>
              <a:rPr lang="en-US" sz="1600" dirty="0">
                <a:solidFill>
                  <a:schemeClr val="tx1"/>
                </a:solidFill>
              </a:rPr>
              <a:t>.</a:t>
            </a:r>
          </a:p>
          <a:p>
            <a:pPr marL="285750" indent="-228600" algn="just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1" dirty="0" err="1">
                <a:solidFill>
                  <a:schemeClr val="tx1"/>
                </a:solidFill>
              </a:rPr>
              <a:t>Prinsip</a:t>
            </a:r>
            <a:r>
              <a:rPr lang="en-US" sz="1600" b="1" dirty="0">
                <a:solidFill>
                  <a:schemeClr val="tx1"/>
                </a:solidFill>
              </a:rPr>
              <a:t> </a:t>
            </a:r>
            <a:r>
              <a:rPr lang="en-US" sz="1600" b="1" dirty="0" err="1">
                <a:solidFill>
                  <a:schemeClr val="tx1"/>
                </a:solidFill>
              </a:rPr>
              <a:t>pencegahan</a:t>
            </a:r>
            <a:r>
              <a:rPr lang="en-US" sz="1600" b="1" dirty="0">
                <a:solidFill>
                  <a:schemeClr val="tx1"/>
                </a:solidFill>
              </a:rPr>
              <a:t> </a:t>
            </a:r>
            <a:r>
              <a:rPr lang="en-US" sz="1600" b="1" dirty="0" err="1">
                <a:solidFill>
                  <a:schemeClr val="tx1"/>
                </a:solidFill>
              </a:rPr>
              <a:t>dini</a:t>
            </a:r>
            <a:r>
              <a:rPr lang="en-US" sz="1600" b="1" dirty="0">
                <a:solidFill>
                  <a:schemeClr val="tx1"/>
                </a:solidFill>
              </a:rPr>
              <a:t>. </a:t>
            </a:r>
            <a:r>
              <a:rPr lang="en-US" sz="1600" dirty="0" err="1">
                <a:solidFill>
                  <a:schemeClr val="tx1"/>
                </a:solidFill>
              </a:rPr>
              <a:t>Upaya-upaya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pencegahan</a:t>
            </a:r>
            <a:r>
              <a:rPr lang="en-US" sz="1600" dirty="0">
                <a:solidFill>
                  <a:schemeClr val="tx1"/>
                </a:solidFill>
              </a:rPr>
              <a:t> yang </a:t>
            </a:r>
            <a:r>
              <a:rPr lang="en-US" sz="1600" dirty="0" err="1">
                <a:solidFill>
                  <a:schemeClr val="tx1"/>
                </a:solidFill>
              </a:rPr>
              <a:t>maksimal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perlu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dilakukan</a:t>
            </a:r>
            <a:r>
              <a:rPr lang="en-US" sz="1600" dirty="0">
                <a:solidFill>
                  <a:schemeClr val="tx1"/>
                </a:solidFill>
              </a:rPr>
              <a:t> untuk </a:t>
            </a:r>
            <a:r>
              <a:rPr lang="en-US" sz="1600" dirty="0" err="1">
                <a:solidFill>
                  <a:schemeClr val="tx1"/>
                </a:solidFill>
              </a:rPr>
              <a:t>melindungi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lingkungan</a:t>
            </a:r>
            <a:r>
              <a:rPr lang="en-US" sz="1600" dirty="0">
                <a:solidFill>
                  <a:schemeClr val="tx1"/>
                </a:solidFill>
              </a:rPr>
              <a:t>.</a:t>
            </a:r>
          </a:p>
          <a:p>
            <a:pPr marL="285750" indent="-228600" algn="just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1" dirty="0" err="1">
                <a:solidFill>
                  <a:schemeClr val="tx1"/>
                </a:solidFill>
              </a:rPr>
              <a:t>Perlindungan</a:t>
            </a:r>
            <a:r>
              <a:rPr lang="en-US" sz="1600" b="1" dirty="0">
                <a:solidFill>
                  <a:schemeClr val="tx1"/>
                </a:solidFill>
              </a:rPr>
              <a:t> </a:t>
            </a:r>
            <a:r>
              <a:rPr lang="en-US" sz="1600" b="1" dirty="0" err="1">
                <a:solidFill>
                  <a:schemeClr val="tx1"/>
                </a:solidFill>
              </a:rPr>
              <a:t>keanekaragaman</a:t>
            </a:r>
            <a:r>
              <a:rPr lang="en-US" sz="1600" b="1" dirty="0">
                <a:solidFill>
                  <a:schemeClr val="tx1"/>
                </a:solidFill>
              </a:rPr>
              <a:t> </a:t>
            </a:r>
            <a:r>
              <a:rPr lang="en-US" sz="1600" b="1" dirty="0" err="1">
                <a:solidFill>
                  <a:schemeClr val="tx1"/>
                </a:solidFill>
              </a:rPr>
              <a:t>hayati</a:t>
            </a:r>
            <a:r>
              <a:rPr lang="en-US" sz="1600" b="1" dirty="0">
                <a:solidFill>
                  <a:schemeClr val="tx1"/>
                </a:solidFill>
              </a:rPr>
              <a:t>. </a:t>
            </a:r>
            <a:r>
              <a:rPr lang="en-US" sz="1600" dirty="0" err="1">
                <a:solidFill>
                  <a:schemeClr val="tx1"/>
                </a:solidFill>
              </a:rPr>
              <a:t>Mengedepankan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upaya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pemeliharaan</a:t>
            </a:r>
            <a:r>
              <a:rPr lang="en-US" sz="1600" dirty="0">
                <a:solidFill>
                  <a:schemeClr val="tx1"/>
                </a:solidFill>
              </a:rPr>
              <a:t> dan </a:t>
            </a:r>
            <a:r>
              <a:rPr lang="en-US" sz="1600" dirty="0" err="1">
                <a:solidFill>
                  <a:schemeClr val="tx1"/>
                </a:solidFill>
              </a:rPr>
              <a:t>perlindungan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keanekaragaman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hayati</a:t>
            </a:r>
            <a:r>
              <a:rPr lang="en-US" sz="1600" dirty="0">
                <a:solidFill>
                  <a:schemeClr val="tx1"/>
                </a:solidFill>
              </a:rPr>
              <a:t> agar </a:t>
            </a:r>
            <a:r>
              <a:rPr lang="en-US" sz="1600" dirty="0" err="1">
                <a:solidFill>
                  <a:schemeClr val="tx1"/>
                </a:solidFill>
              </a:rPr>
              <a:t>tidak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punah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melalui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pemanfaatan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sumber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daya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alam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secara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bijak</a:t>
            </a:r>
            <a:r>
              <a:rPr lang="en-US" sz="1600" dirty="0">
                <a:solidFill>
                  <a:schemeClr val="tx1"/>
                </a:solidFill>
              </a:rPr>
              <a:t>.</a:t>
            </a:r>
          </a:p>
          <a:p>
            <a:pPr marL="285750" indent="-228600" algn="just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1" dirty="0" err="1">
                <a:solidFill>
                  <a:schemeClr val="tx1"/>
                </a:solidFill>
              </a:rPr>
              <a:t>Internalisasi</a:t>
            </a:r>
            <a:r>
              <a:rPr lang="en-US" sz="1600" b="1" dirty="0">
                <a:solidFill>
                  <a:schemeClr val="tx1"/>
                </a:solidFill>
              </a:rPr>
              <a:t> </a:t>
            </a:r>
            <a:r>
              <a:rPr lang="en-US" sz="1600" b="1" dirty="0" err="1">
                <a:solidFill>
                  <a:schemeClr val="tx1"/>
                </a:solidFill>
              </a:rPr>
              <a:t>biaya</a:t>
            </a:r>
            <a:r>
              <a:rPr lang="en-US" sz="1600" b="1" dirty="0">
                <a:solidFill>
                  <a:schemeClr val="tx1"/>
                </a:solidFill>
              </a:rPr>
              <a:t> </a:t>
            </a:r>
            <a:r>
              <a:rPr lang="en-US" sz="1600" b="1" dirty="0" err="1">
                <a:solidFill>
                  <a:schemeClr val="tx1"/>
                </a:solidFill>
              </a:rPr>
              <a:t>lingkungan</a:t>
            </a:r>
            <a:r>
              <a:rPr lang="en-US" sz="1600" b="1" dirty="0">
                <a:solidFill>
                  <a:schemeClr val="tx1"/>
                </a:solidFill>
              </a:rPr>
              <a:t> dan </a:t>
            </a:r>
            <a:r>
              <a:rPr lang="en-US" sz="1600" b="1" dirty="0" err="1">
                <a:solidFill>
                  <a:schemeClr val="tx1"/>
                </a:solidFill>
              </a:rPr>
              <a:t>mekanisme</a:t>
            </a:r>
            <a:r>
              <a:rPr lang="en-US" sz="1600" b="1" dirty="0">
                <a:solidFill>
                  <a:schemeClr val="tx1"/>
                </a:solidFill>
              </a:rPr>
              <a:t> </a:t>
            </a:r>
            <a:r>
              <a:rPr lang="en-US" sz="1600" b="1" dirty="0" err="1">
                <a:solidFill>
                  <a:schemeClr val="tx1"/>
                </a:solidFill>
              </a:rPr>
              <a:t>insentif</a:t>
            </a:r>
            <a:r>
              <a:rPr lang="en-US" sz="1600" b="1" dirty="0">
                <a:solidFill>
                  <a:schemeClr val="tx1"/>
                </a:solidFill>
              </a:rPr>
              <a:t>. </a:t>
            </a:r>
            <a:r>
              <a:rPr lang="en-US" sz="1600" dirty="0">
                <a:solidFill>
                  <a:schemeClr val="tx1"/>
                </a:solidFill>
              </a:rPr>
              <a:t>Keputusan </a:t>
            </a:r>
            <a:r>
              <a:rPr lang="en-US" sz="1600" dirty="0" err="1">
                <a:solidFill>
                  <a:schemeClr val="tx1"/>
                </a:solidFill>
              </a:rPr>
              <a:t>pemanfaatan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sumber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daya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alam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harus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mempertimbangkan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biaya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lingkungan</a:t>
            </a:r>
            <a:r>
              <a:rPr lang="en-US" sz="1600" dirty="0">
                <a:solidFill>
                  <a:schemeClr val="tx1"/>
                </a:solidFill>
              </a:rPr>
              <a:t> dan </a:t>
            </a:r>
            <a:r>
              <a:rPr lang="en-US" sz="1600" dirty="0" err="1">
                <a:solidFill>
                  <a:schemeClr val="tx1"/>
                </a:solidFill>
              </a:rPr>
              <a:t>sosial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serta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pemberian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insentif</a:t>
            </a:r>
            <a:r>
              <a:rPr lang="en-US" sz="1600" dirty="0">
                <a:solidFill>
                  <a:schemeClr val="tx1"/>
                </a:solidFill>
              </a:rPr>
              <a:t> untuk </a:t>
            </a:r>
            <a:r>
              <a:rPr lang="en-US" sz="1600" dirty="0" err="1">
                <a:solidFill>
                  <a:schemeClr val="tx1"/>
                </a:solidFill>
              </a:rPr>
              <a:t>mengubah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perilaku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masyarakat</a:t>
            </a:r>
            <a:r>
              <a:rPr lang="en-US" sz="160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D221A8B-FE72-7002-C939-57B644669F20}"/>
              </a:ext>
            </a:extLst>
          </p:cNvPr>
          <p:cNvSpPr/>
          <p:nvPr/>
        </p:nvSpPr>
        <p:spPr>
          <a:xfrm>
            <a:off x="1501589" y="2864225"/>
            <a:ext cx="5916706" cy="18153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grpSp>
        <p:nvGrpSpPr>
          <p:cNvPr id="98" name="Google Shape;98;p14"/>
          <p:cNvGrpSpPr/>
          <p:nvPr/>
        </p:nvGrpSpPr>
        <p:grpSpPr>
          <a:xfrm>
            <a:off x="0" y="5736168"/>
            <a:ext cx="12192000" cy="1121833"/>
            <a:chOff x="0" y="4302125"/>
            <a:chExt cx="9144000" cy="841375"/>
          </a:xfrm>
        </p:grpSpPr>
        <p:grpSp>
          <p:nvGrpSpPr>
            <p:cNvPr id="99" name="Google Shape;99;p1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pic>
            <p:nvPicPr>
              <p:cNvPr id="100" name="Google Shape;100;p14" descr="E:\ELISA\ERLANGGA LISA\2017\TEMPLATE PPT\SMP PPKN kelas X kelompok wajib\SMP PPKN kelas X kelompok wajib.png"/>
              <p:cNvPicPr preferRelativeResize="0"/>
              <p:nvPr/>
            </p:nvPicPr>
            <p:blipFill rotWithShape="1">
              <a:blip r:embed="rId4">
                <a:alphaModFix/>
              </a:blip>
              <a:srcRect/>
              <a:stretch/>
            </p:blipFill>
            <p:spPr>
              <a:xfrm>
                <a:off x="0" y="4302125"/>
                <a:ext cx="9144000" cy="84137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01" name="Google Shape;101;p14"/>
              <p:cNvSpPr txBox="1"/>
              <p:nvPr/>
            </p:nvSpPr>
            <p:spPr>
              <a:xfrm>
                <a:off x="2057400" y="4732407"/>
                <a:ext cx="5334000" cy="35395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txBody>
              <a:bodyPr spcFirstLastPara="1" wrap="square" lIns="121900" tIns="60933" rIns="121900" bIns="60933" anchor="t" anchorCtr="0">
                <a:sp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en-US" sz="2267" b="1">
                    <a:solidFill>
                      <a:srgbClr val="002060"/>
                    </a:solidFill>
                    <a:latin typeface="Arial"/>
                    <a:ea typeface="Arial"/>
                    <a:cs typeface="Arial"/>
                    <a:sym typeface="Arial"/>
                  </a:rPr>
                  <a:t>ILMU PENGETAHUAN SOSIAL</a:t>
                </a:r>
                <a:endParaRPr sz="2267">
                  <a:solidFill>
                    <a:srgbClr val="00206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102" name="Google Shape;102;p14" descr="A picture containing text&#10;&#10;Description automatically generated"/>
            <p:cNvPicPr preferRelativeResize="0"/>
            <p:nvPr/>
          </p:nvPicPr>
          <p:blipFill rotWithShape="1">
            <a:blip r:embed="rId5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172200" y="4734224"/>
              <a:ext cx="2743200" cy="350308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4085617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EEBF7">
            <a:alpha val="27607"/>
          </a:srgbClr>
        </a:solidFill>
        <a:effectLst/>
      </p:bgPr>
    </p:bg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D221A8B-FE72-7002-C939-57B644669F20}"/>
              </a:ext>
            </a:extLst>
          </p:cNvPr>
          <p:cNvSpPr/>
          <p:nvPr/>
        </p:nvSpPr>
        <p:spPr>
          <a:xfrm>
            <a:off x="1501589" y="2864225"/>
            <a:ext cx="5916706" cy="18153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grpSp>
        <p:nvGrpSpPr>
          <p:cNvPr id="98" name="Google Shape;98;p14"/>
          <p:cNvGrpSpPr/>
          <p:nvPr/>
        </p:nvGrpSpPr>
        <p:grpSpPr>
          <a:xfrm>
            <a:off x="0" y="5736168"/>
            <a:ext cx="12192000" cy="1121833"/>
            <a:chOff x="0" y="4302125"/>
            <a:chExt cx="9144000" cy="841375"/>
          </a:xfrm>
        </p:grpSpPr>
        <p:grpSp>
          <p:nvGrpSpPr>
            <p:cNvPr id="99" name="Google Shape;99;p1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pic>
            <p:nvPicPr>
              <p:cNvPr id="100" name="Google Shape;100;p14" descr="E:\ELISA\ERLANGGA LISA\2017\TEMPLATE PPT\SMP PPKN kelas X kelompok wajib\SMP PPKN kelas X kelompok wajib.png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0" y="4302125"/>
                <a:ext cx="9144000" cy="84137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01" name="Google Shape;101;p14"/>
              <p:cNvSpPr txBox="1"/>
              <p:nvPr/>
            </p:nvSpPr>
            <p:spPr>
              <a:xfrm>
                <a:off x="2057400" y="4732407"/>
                <a:ext cx="5334000" cy="35395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txBody>
              <a:bodyPr spcFirstLastPara="1" wrap="square" lIns="121900" tIns="60933" rIns="121900" bIns="60933" anchor="t" anchorCtr="0">
                <a:sp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en-US" sz="2267" b="1">
                    <a:solidFill>
                      <a:srgbClr val="002060"/>
                    </a:solidFill>
                    <a:latin typeface="Arial"/>
                    <a:ea typeface="Arial"/>
                    <a:cs typeface="Arial"/>
                    <a:sym typeface="Arial"/>
                  </a:rPr>
                  <a:t>ILMU PENGETAHUAN SOSIAL</a:t>
                </a:r>
                <a:endParaRPr sz="2267">
                  <a:solidFill>
                    <a:srgbClr val="00206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102" name="Google Shape;102;p14" descr="A picture containing text&#10;&#10;Description automatically generated"/>
            <p:cNvPicPr preferRelativeResize="0"/>
            <p:nvPr/>
          </p:nvPicPr>
          <p:blipFill rotWithShape="1">
            <a:blip r:embed="rId4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172200" y="4734224"/>
              <a:ext cx="2743200" cy="3503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9006D4B4-EF25-0C1B-E1E9-F3CC1A296F97}"/>
              </a:ext>
            </a:extLst>
          </p:cNvPr>
          <p:cNvSpPr txBox="1"/>
          <p:nvPr/>
        </p:nvSpPr>
        <p:spPr>
          <a:xfrm>
            <a:off x="354000" y="813310"/>
            <a:ext cx="57260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3. </a:t>
            </a:r>
            <a:r>
              <a:rPr lang="en-US" b="1" dirty="0" err="1"/>
              <a:t>Perdagangan</a:t>
            </a:r>
            <a:r>
              <a:rPr lang="en-US" b="1" dirty="0"/>
              <a:t> </a:t>
            </a:r>
            <a:r>
              <a:rPr lang="en-US" b="1" dirty="0" err="1"/>
              <a:t>Antarpulau</a:t>
            </a:r>
            <a:r>
              <a:rPr lang="en-US" b="1" dirty="0"/>
              <a:t> </a:t>
            </a:r>
            <a:r>
              <a:rPr lang="en-US" b="1" dirty="0" err="1"/>
              <a:t>atau</a:t>
            </a:r>
            <a:r>
              <a:rPr lang="en-US" b="1" dirty="0"/>
              <a:t> </a:t>
            </a:r>
            <a:r>
              <a:rPr lang="en-US" b="1" dirty="0" err="1"/>
              <a:t>Antardaerah</a:t>
            </a:r>
            <a:r>
              <a:rPr lang="en-US" b="1" dirty="0"/>
              <a:t> di Indonesia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DB15A23-FF4A-72A2-36A1-78864389165E}"/>
              </a:ext>
            </a:extLst>
          </p:cNvPr>
          <p:cNvSpPr txBox="1"/>
          <p:nvPr/>
        </p:nvSpPr>
        <p:spPr>
          <a:xfrm>
            <a:off x="593666" y="1365681"/>
            <a:ext cx="524672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err="1"/>
              <a:t>Perdagangan</a:t>
            </a:r>
            <a:r>
              <a:rPr lang="en-US" dirty="0"/>
              <a:t> </a:t>
            </a:r>
            <a:r>
              <a:rPr lang="en-US" dirty="0" err="1"/>
              <a:t>antarpulau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antarwilayah</a:t>
            </a:r>
            <a:r>
              <a:rPr lang="en-US" dirty="0"/>
              <a:t> </a:t>
            </a:r>
            <a:r>
              <a:rPr lang="en-US" dirty="0" err="1"/>
              <a:t>menggambarkan</a:t>
            </a:r>
            <a:r>
              <a:rPr lang="en-US" dirty="0"/>
              <a:t> </a:t>
            </a:r>
            <a:r>
              <a:rPr lang="en-US" dirty="0" err="1"/>
              <a:t>rangkaian</a:t>
            </a:r>
            <a:r>
              <a:rPr lang="en-US" dirty="0"/>
              <a:t> </a:t>
            </a:r>
            <a:r>
              <a:rPr lang="en-US" dirty="0" err="1"/>
              <a:t>jalur</a:t>
            </a:r>
            <a:r>
              <a:rPr lang="en-US" dirty="0"/>
              <a:t> </a:t>
            </a:r>
            <a:r>
              <a:rPr lang="en-US" dirty="0" err="1"/>
              <a:t>perpindahan</a:t>
            </a:r>
            <a:r>
              <a:rPr lang="en-US" dirty="0"/>
              <a:t> </a:t>
            </a:r>
            <a:r>
              <a:rPr lang="en-US" dirty="0" err="1"/>
              <a:t>suatu</a:t>
            </a:r>
            <a:r>
              <a:rPr lang="en-US" dirty="0"/>
              <a:t> </a:t>
            </a:r>
            <a:r>
              <a:rPr lang="en-US" dirty="0" err="1"/>
              <a:t>barang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satu</a:t>
            </a:r>
            <a:r>
              <a:rPr lang="en-US" dirty="0"/>
              <a:t> wilayah </a:t>
            </a:r>
            <a:r>
              <a:rPr lang="en-US" dirty="0" err="1"/>
              <a:t>ke</a:t>
            </a:r>
            <a:r>
              <a:rPr lang="en-US" dirty="0"/>
              <a:t> wilayah lain. </a:t>
            </a:r>
            <a:r>
              <a:rPr lang="en-US" dirty="0" err="1"/>
              <a:t>Contohnya</a:t>
            </a:r>
            <a:r>
              <a:rPr lang="en-US" dirty="0"/>
              <a:t>, </a:t>
            </a:r>
            <a:r>
              <a:rPr lang="en-US" dirty="0" err="1"/>
              <a:t>Provinsi</a:t>
            </a:r>
            <a:r>
              <a:rPr lang="en-US" dirty="0"/>
              <a:t> </a:t>
            </a:r>
            <a:r>
              <a:rPr lang="en-US" dirty="0" err="1"/>
              <a:t>Jawa</a:t>
            </a:r>
            <a:r>
              <a:rPr lang="en-US" dirty="0"/>
              <a:t> Timur </a:t>
            </a:r>
            <a:r>
              <a:rPr lang="en-US" dirty="0" err="1"/>
              <a:t>mengirim</a:t>
            </a:r>
            <a:r>
              <a:rPr lang="en-US" dirty="0"/>
              <a:t> </a:t>
            </a:r>
            <a:r>
              <a:rPr lang="en-US" dirty="0" err="1"/>
              <a:t>komoditas</a:t>
            </a:r>
            <a:r>
              <a:rPr lang="en-US" dirty="0"/>
              <a:t> </a:t>
            </a:r>
            <a:r>
              <a:rPr lang="en-US" dirty="0" err="1"/>
              <a:t>pangan</a:t>
            </a:r>
            <a:r>
              <a:rPr lang="en-US" dirty="0"/>
              <a:t> </a:t>
            </a:r>
            <a:r>
              <a:rPr lang="en-US" dirty="0" err="1"/>
              <a:t>ke</a:t>
            </a:r>
            <a:r>
              <a:rPr lang="en-US" dirty="0"/>
              <a:t> Kalimantan Tengah dan Kalimantan Tengah </a:t>
            </a:r>
            <a:r>
              <a:rPr lang="en-US" dirty="0" err="1"/>
              <a:t>mengirim</a:t>
            </a:r>
            <a:r>
              <a:rPr lang="en-US" dirty="0"/>
              <a:t> </a:t>
            </a:r>
            <a:r>
              <a:rPr lang="en-US" dirty="0" err="1"/>
              <a:t>minyak</a:t>
            </a:r>
            <a:r>
              <a:rPr lang="en-US" dirty="0"/>
              <a:t> dan batu bara </a:t>
            </a:r>
            <a:r>
              <a:rPr lang="en-US" dirty="0" err="1"/>
              <a:t>ke</a:t>
            </a:r>
            <a:r>
              <a:rPr lang="en-US" dirty="0"/>
              <a:t> </a:t>
            </a:r>
            <a:r>
              <a:rPr lang="en-US" dirty="0" err="1"/>
              <a:t>Jawa</a:t>
            </a:r>
            <a:r>
              <a:rPr lang="en-US" dirty="0"/>
              <a:t> Timur. </a:t>
            </a:r>
            <a:r>
              <a:rPr lang="en-US" dirty="0" err="1"/>
              <a:t>Perdagangan</a:t>
            </a:r>
            <a:r>
              <a:rPr lang="en-US" dirty="0"/>
              <a:t> </a:t>
            </a:r>
            <a:r>
              <a:rPr lang="en-US" dirty="0" err="1"/>
              <a:t>antarpulau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antardaerah</a:t>
            </a:r>
            <a:r>
              <a:rPr lang="en-US" dirty="0"/>
              <a:t> </a:t>
            </a:r>
            <a:r>
              <a:rPr lang="en-US" dirty="0" err="1"/>
              <a:t>terjadi</a:t>
            </a:r>
            <a:r>
              <a:rPr lang="en-US" dirty="0"/>
              <a:t> </a:t>
            </a:r>
            <a:r>
              <a:rPr lang="en-US" dirty="0" err="1"/>
              <a:t>karena</a:t>
            </a:r>
            <a:r>
              <a:rPr lang="en-US" dirty="0"/>
              <a:t> </a:t>
            </a:r>
            <a:r>
              <a:rPr lang="en-US" dirty="0" err="1"/>
              <a:t>ada</a:t>
            </a:r>
            <a:r>
              <a:rPr lang="en-US" dirty="0"/>
              <a:t> </a:t>
            </a:r>
            <a:r>
              <a:rPr lang="en-US" dirty="0" err="1"/>
              <a:t>perbedaan</a:t>
            </a:r>
            <a:r>
              <a:rPr lang="en-US" dirty="0"/>
              <a:t> </a:t>
            </a:r>
            <a:r>
              <a:rPr lang="en-US" dirty="0" err="1"/>
              <a:t>sumber</a:t>
            </a:r>
            <a:r>
              <a:rPr lang="en-US" dirty="0"/>
              <a:t> </a:t>
            </a:r>
            <a:r>
              <a:rPr lang="en-US" dirty="0" err="1"/>
              <a:t>daya</a:t>
            </a:r>
            <a:r>
              <a:rPr lang="en-US" dirty="0"/>
              <a:t> </a:t>
            </a:r>
            <a:r>
              <a:rPr lang="en-US" dirty="0" err="1"/>
              <a:t>alam</a:t>
            </a:r>
            <a:r>
              <a:rPr lang="en-US" dirty="0"/>
              <a:t> </a:t>
            </a:r>
            <a:r>
              <a:rPr lang="en-US" dirty="0" err="1"/>
              <a:t>maupun</a:t>
            </a:r>
            <a:r>
              <a:rPr lang="en-US" dirty="0"/>
              <a:t> </a:t>
            </a:r>
            <a:r>
              <a:rPr lang="en-US" dirty="0" err="1"/>
              <a:t>manusia</a:t>
            </a:r>
            <a:r>
              <a:rPr lang="en-US" dirty="0"/>
              <a:t>. </a:t>
            </a:r>
          </a:p>
          <a:p>
            <a:pPr algn="just"/>
            <a:r>
              <a:rPr lang="en-US" dirty="0"/>
              <a:t>Ada </a:t>
            </a:r>
            <a:r>
              <a:rPr lang="en-US" dirty="0" err="1"/>
              <a:t>beberapa</a:t>
            </a:r>
            <a:r>
              <a:rPr lang="en-US" dirty="0"/>
              <a:t> </a:t>
            </a:r>
            <a:r>
              <a:rPr lang="en-US" dirty="0" err="1"/>
              <a:t>karakteristik</a:t>
            </a:r>
            <a:r>
              <a:rPr lang="en-US" dirty="0"/>
              <a:t> </a:t>
            </a:r>
            <a:r>
              <a:rPr lang="en-US" dirty="0" err="1"/>
              <a:t>perdagangan</a:t>
            </a:r>
            <a:r>
              <a:rPr lang="en-US" dirty="0"/>
              <a:t> </a:t>
            </a:r>
            <a:r>
              <a:rPr lang="en-US" dirty="0" err="1"/>
              <a:t>antarpulau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antardaerah</a:t>
            </a:r>
            <a:r>
              <a:rPr lang="en-US" dirty="0"/>
              <a:t>, </a:t>
            </a:r>
            <a:r>
              <a:rPr lang="en-US" dirty="0" err="1"/>
              <a:t>yaitu</a:t>
            </a:r>
            <a:r>
              <a:rPr lang="en-US" dirty="0"/>
              <a:t> </a:t>
            </a:r>
            <a:r>
              <a:rPr lang="en-US" dirty="0" err="1"/>
              <a:t>spesialisasi</a:t>
            </a:r>
            <a:r>
              <a:rPr lang="en-US" dirty="0"/>
              <a:t> </a:t>
            </a:r>
            <a:r>
              <a:rPr lang="en-US" dirty="0" err="1"/>
              <a:t>produk</a:t>
            </a:r>
            <a:r>
              <a:rPr lang="en-US" dirty="0"/>
              <a:t>, </a:t>
            </a:r>
            <a:r>
              <a:rPr lang="en-US" dirty="0" err="1"/>
              <a:t>biaya</a:t>
            </a:r>
            <a:r>
              <a:rPr lang="en-US" dirty="0"/>
              <a:t> </a:t>
            </a:r>
            <a:r>
              <a:rPr lang="en-US" dirty="0" err="1"/>
              <a:t>produksi</a:t>
            </a:r>
            <a:r>
              <a:rPr lang="en-US" dirty="0"/>
              <a:t> yang </a:t>
            </a:r>
            <a:r>
              <a:rPr lang="en-US" dirty="0" err="1"/>
              <a:t>rendah</a:t>
            </a:r>
            <a:r>
              <a:rPr lang="en-US" dirty="0"/>
              <a:t>, </a:t>
            </a:r>
            <a:r>
              <a:rPr lang="en-US" dirty="0" err="1"/>
              <a:t>pertukaran</a:t>
            </a:r>
            <a:r>
              <a:rPr lang="en-US" dirty="0"/>
              <a:t> </a:t>
            </a:r>
            <a:r>
              <a:rPr lang="en-US" dirty="0" err="1"/>
              <a:t>barang</a:t>
            </a:r>
            <a:r>
              <a:rPr lang="en-US" dirty="0"/>
              <a:t>, </a:t>
            </a:r>
            <a:r>
              <a:rPr lang="en-US" dirty="0" err="1"/>
              <a:t>saling</a:t>
            </a:r>
            <a:r>
              <a:rPr lang="en-US" dirty="0"/>
              <a:t> </a:t>
            </a:r>
            <a:r>
              <a:rPr lang="en-US" dirty="0" err="1"/>
              <a:t>bekerja</a:t>
            </a:r>
            <a:r>
              <a:rPr lang="en-US" dirty="0"/>
              <a:t> </a:t>
            </a:r>
            <a:r>
              <a:rPr lang="en-US" dirty="0" err="1"/>
              <a:t>sama</a:t>
            </a:r>
            <a:r>
              <a:rPr lang="en-US" dirty="0"/>
              <a:t>, </a:t>
            </a:r>
            <a:r>
              <a:rPr lang="en-US" dirty="0" err="1"/>
              <a:t>menghasilkan</a:t>
            </a:r>
            <a:r>
              <a:rPr lang="en-US" dirty="0"/>
              <a:t> </a:t>
            </a:r>
            <a:r>
              <a:rPr lang="en-US" dirty="0" err="1"/>
              <a:t>laba</a:t>
            </a:r>
            <a:r>
              <a:rPr lang="en-US" dirty="0"/>
              <a:t>, </a:t>
            </a:r>
            <a:r>
              <a:rPr lang="en-US" dirty="0" err="1"/>
              <a:t>kepuasan</a:t>
            </a:r>
            <a:r>
              <a:rPr lang="en-US" dirty="0"/>
              <a:t> </a:t>
            </a:r>
            <a:r>
              <a:rPr lang="en-US" dirty="0" err="1"/>
              <a:t>maksimum</a:t>
            </a:r>
            <a:r>
              <a:rPr lang="en-US" dirty="0"/>
              <a:t>, </a:t>
            </a:r>
            <a:r>
              <a:rPr lang="en-US" dirty="0" err="1"/>
              <a:t>memproduksi</a:t>
            </a:r>
            <a:r>
              <a:rPr lang="en-US" dirty="0"/>
              <a:t> </a:t>
            </a:r>
            <a:r>
              <a:rPr lang="en-US" dirty="0" err="1"/>
              <a:t>barang</a:t>
            </a:r>
            <a:r>
              <a:rPr lang="en-US" dirty="0"/>
              <a:t> yang </a:t>
            </a:r>
            <a:r>
              <a:rPr lang="en-US" dirty="0" err="1"/>
              <a:t>dikuasai</a:t>
            </a:r>
            <a:r>
              <a:rPr lang="en-US" dirty="0"/>
              <a:t> </a:t>
            </a:r>
            <a:r>
              <a:rPr lang="en-US" dirty="0" err="1"/>
              <a:t>konsumen</a:t>
            </a:r>
            <a:r>
              <a:rPr lang="en-US" dirty="0"/>
              <a:t>, dan </a:t>
            </a:r>
            <a:r>
              <a:rPr lang="en-US" dirty="0" err="1"/>
              <a:t>transaksi</a:t>
            </a:r>
            <a:r>
              <a:rPr lang="en-US" dirty="0"/>
              <a:t> </a:t>
            </a:r>
            <a:r>
              <a:rPr lang="en-US" dirty="0" err="1"/>
              <a:t>suka</a:t>
            </a:r>
            <a:r>
              <a:rPr lang="en-US" dirty="0"/>
              <a:t> </a:t>
            </a:r>
            <a:r>
              <a:rPr lang="en-US" dirty="0" err="1"/>
              <a:t>rela</a:t>
            </a:r>
            <a:r>
              <a:rPr lang="en-US" dirty="0"/>
              <a:t>.</a:t>
            </a:r>
          </a:p>
        </p:txBody>
      </p:sp>
      <p:pic>
        <p:nvPicPr>
          <p:cNvPr id="6" name="Picture 5" descr="A picture containing map&#10;&#10;Description automatically generated">
            <a:extLst>
              <a:ext uri="{FF2B5EF4-FFF2-40B4-BE49-F238E27FC236}">
                <a16:creationId xmlns:a16="http://schemas.microsoft.com/office/drawing/2014/main" id="{E8304C32-6709-F979-25C8-509F0EC9A51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47134" y="1583363"/>
            <a:ext cx="6044866" cy="3786727"/>
          </a:xfrm>
          <a:prstGeom prst="rect">
            <a:avLst/>
          </a:prstGeom>
        </p:spPr>
      </p:pic>
      <p:pic>
        <p:nvPicPr>
          <p:cNvPr id="8" name="Picture 7" descr="A picture containing toy&#10;&#10;Description automatically generated">
            <a:extLst>
              <a:ext uri="{FF2B5EF4-FFF2-40B4-BE49-F238E27FC236}">
                <a16:creationId xmlns:a16="http://schemas.microsoft.com/office/drawing/2014/main" id="{F6995421-05FC-270E-0740-F9AB11EA45B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8401" y="4143589"/>
            <a:ext cx="657069" cy="657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5456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A picture containing LEGO, toy&#10;&#10;Description automatically generated">
            <a:extLst>
              <a:ext uri="{FF2B5EF4-FFF2-40B4-BE49-F238E27FC236}">
                <a16:creationId xmlns:a16="http://schemas.microsoft.com/office/drawing/2014/main" id="{6C35F9CE-A181-89B4-88E3-5EE1E2BB4B9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626" y="1865374"/>
            <a:ext cx="4975312" cy="3731484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D221A8B-FE72-7002-C939-57B644669F20}"/>
              </a:ext>
            </a:extLst>
          </p:cNvPr>
          <p:cNvSpPr/>
          <p:nvPr/>
        </p:nvSpPr>
        <p:spPr>
          <a:xfrm>
            <a:off x="1501589" y="2864225"/>
            <a:ext cx="5916706" cy="18153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grpSp>
        <p:nvGrpSpPr>
          <p:cNvPr id="98" name="Google Shape;98;p14"/>
          <p:cNvGrpSpPr/>
          <p:nvPr/>
        </p:nvGrpSpPr>
        <p:grpSpPr>
          <a:xfrm>
            <a:off x="0" y="5736168"/>
            <a:ext cx="12192000" cy="1121833"/>
            <a:chOff x="0" y="4302125"/>
            <a:chExt cx="9144000" cy="841375"/>
          </a:xfrm>
        </p:grpSpPr>
        <p:grpSp>
          <p:nvGrpSpPr>
            <p:cNvPr id="99" name="Google Shape;99;p1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pic>
            <p:nvPicPr>
              <p:cNvPr id="100" name="Google Shape;100;p14" descr="E:\ELISA\ERLANGGA LISA\2017\TEMPLATE PPT\SMP PPKN kelas X kelompok wajib\SMP PPKN kelas X kelompok wajib.png"/>
              <p:cNvPicPr preferRelativeResize="0"/>
              <p:nvPr/>
            </p:nvPicPr>
            <p:blipFill rotWithShape="1">
              <a:blip r:embed="rId4">
                <a:alphaModFix/>
              </a:blip>
              <a:srcRect/>
              <a:stretch/>
            </p:blipFill>
            <p:spPr>
              <a:xfrm>
                <a:off x="0" y="4302125"/>
                <a:ext cx="9144000" cy="84137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01" name="Google Shape;101;p14"/>
              <p:cNvSpPr txBox="1"/>
              <p:nvPr/>
            </p:nvSpPr>
            <p:spPr>
              <a:xfrm>
                <a:off x="2057400" y="4732407"/>
                <a:ext cx="5334000" cy="35395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txBody>
              <a:bodyPr spcFirstLastPara="1" wrap="square" lIns="121900" tIns="60933" rIns="121900" bIns="60933" anchor="t" anchorCtr="0">
                <a:sp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en-US" sz="2267" b="1">
                    <a:solidFill>
                      <a:srgbClr val="002060"/>
                    </a:solidFill>
                    <a:latin typeface="Arial"/>
                    <a:ea typeface="Arial"/>
                    <a:cs typeface="Arial"/>
                    <a:sym typeface="Arial"/>
                  </a:rPr>
                  <a:t>ILMU PENGETAHUAN SOSIAL</a:t>
                </a:r>
                <a:endParaRPr sz="2267">
                  <a:solidFill>
                    <a:srgbClr val="00206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102" name="Google Shape;102;p14" descr="A picture containing text&#10;&#10;Description automatically generated"/>
            <p:cNvPicPr preferRelativeResize="0"/>
            <p:nvPr/>
          </p:nvPicPr>
          <p:blipFill rotWithShape="1">
            <a:blip r:embed="rId5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172200" y="4734224"/>
              <a:ext cx="2743200" cy="3503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9972110A-0799-FB63-6EDD-D03A7ADA1790}"/>
              </a:ext>
            </a:extLst>
          </p:cNvPr>
          <p:cNvSpPr txBox="1"/>
          <p:nvPr/>
        </p:nvSpPr>
        <p:spPr>
          <a:xfrm>
            <a:off x="525888" y="967000"/>
            <a:ext cx="3322749" cy="3026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dirty="0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4424CEEF-2473-A8BB-2CB2-4476A0F773FF}"/>
              </a:ext>
            </a:extLst>
          </p:cNvPr>
          <p:cNvSpPr/>
          <p:nvPr/>
        </p:nvSpPr>
        <p:spPr>
          <a:xfrm>
            <a:off x="5706471" y="3463637"/>
            <a:ext cx="4793356" cy="1641419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buFont typeface="+mj-lt"/>
              <a:buAutoNum type="alphaLcPeriod"/>
            </a:pPr>
            <a:r>
              <a:rPr lang="en-US" dirty="0" err="1"/>
              <a:t>Meningkatkan</a:t>
            </a:r>
            <a:r>
              <a:rPr lang="en-US" dirty="0"/>
              <a:t> </a:t>
            </a:r>
            <a:r>
              <a:rPr lang="en-US" dirty="0" err="1"/>
              <a:t>produktivitas</a:t>
            </a:r>
            <a:r>
              <a:rPr lang="en-US" dirty="0"/>
              <a:t> </a:t>
            </a:r>
            <a:r>
              <a:rPr lang="en-US" dirty="0" err="1"/>
              <a:t>produsen</a:t>
            </a:r>
            <a:endParaRPr lang="en-US" dirty="0"/>
          </a:p>
          <a:p>
            <a:pPr marL="342900" indent="-342900">
              <a:buFont typeface="+mj-lt"/>
              <a:buAutoNum type="alphaLcPeriod"/>
            </a:pPr>
            <a:r>
              <a:rPr lang="en-US" dirty="0" err="1"/>
              <a:t>Penghematan</a:t>
            </a:r>
            <a:r>
              <a:rPr lang="en-US" dirty="0"/>
              <a:t> </a:t>
            </a:r>
            <a:r>
              <a:rPr lang="en-US" dirty="0" err="1"/>
              <a:t>biaya</a:t>
            </a:r>
            <a:r>
              <a:rPr lang="en-US" dirty="0"/>
              <a:t> </a:t>
            </a:r>
            <a:r>
              <a:rPr lang="en-US" dirty="0" err="1"/>
              <a:t>produksi</a:t>
            </a:r>
            <a:r>
              <a:rPr lang="en-US" dirty="0"/>
              <a:t> (</a:t>
            </a:r>
            <a:r>
              <a:rPr lang="en-US" dirty="0" err="1"/>
              <a:t>efisiensi</a:t>
            </a:r>
            <a:r>
              <a:rPr lang="en-US" dirty="0"/>
              <a:t>)</a:t>
            </a:r>
          </a:p>
          <a:p>
            <a:pPr marL="342900" indent="-342900">
              <a:buFont typeface="+mj-lt"/>
              <a:buAutoNum type="alphaLcPeriod"/>
            </a:pPr>
            <a:r>
              <a:rPr lang="en-US" dirty="0" err="1"/>
              <a:t>Memperluas</a:t>
            </a:r>
            <a:r>
              <a:rPr lang="en-US" dirty="0"/>
              <a:t> </a:t>
            </a:r>
            <a:r>
              <a:rPr lang="en-US" dirty="0" err="1"/>
              <a:t>kesempatan</a:t>
            </a:r>
            <a:r>
              <a:rPr lang="en-US" dirty="0"/>
              <a:t> </a:t>
            </a:r>
            <a:r>
              <a:rPr lang="en-US" dirty="0" err="1"/>
              <a:t>kerja</a:t>
            </a:r>
            <a:endParaRPr lang="en-US" dirty="0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2811BD75-04F5-D7A8-3498-6F30D9F85FB2}"/>
              </a:ext>
            </a:extLst>
          </p:cNvPr>
          <p:cNvSpPr/>
          <p:nvPr/>
        </p:nvSpPr>
        <p:spPr>
          <a:xfrm>
            <a:off x="4397845" y="1414236"/>
            <a:ext cx="3567448" cy="1050923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buFont typeface="+mj-lt"/>
              <a:buAutoNum type="alphaLcPeriod"/>
            </a:pPr>
            <a:r>
              <a:rPr lang="en-US" dirty="0" err="1"/>
              <a:t>Memperoleh</a:t>
            </a:r>
            <a:r>
              <a:rPr lang="en-US" dirty="0"/>
              <a:t> </a:t>
            </a:r>
            <a:r>
              <a:rPr lang="en-US" dirty="0" err="1"/>
              <a:t>keuntungan</a:t>
            </a:r>
            <a:endParaRPr lang="en-US" dirty="0"/>
          </a:p>
          <a:p>
            <a:pPr marL="342900" indent="-342900">
              <a:buFont typeface="+mj-lt"/>
              <a:buAutoNum type="alphaLcPeriod"/>
            </a:pPr>
            <a:r>
              <a:rPr lang="en-US" dirty="0" err="1"/>
              <a:t>Memperluas</a:t>
            </a:r>
            <a:r>
              <a:rPr lang="en-US" dirty="0"/>
              <a:t> </a:t>
            </a:r>
            <a:r>
              <a:rPr lang="en-US" dirty="0" err="1"/>
              <a:t>jangkauan</a:t>
            </a:r>
            <a:r>
              <a:rPr lang="en-US" dirty="0"/>
              <a:t> pasar</a:t>
            </a:r>
            <a:endParaRPr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40506861-E021-C5E7-BFD9-4A560104DEB2}"/>
              </a:ext>
            </a:extLst>
          </p:cNvPr>
          <p:cNvSpPr/>
          <p:nvPr/>
        </p:nvSpPr>
        <p:spPr>
          <a:xfrm>
            <a:off x="8393996" y="1414236"/>
            <a:ext cx="3567448" cy="106601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buFont typeface="+mj-lt"/>
              <a:buAutoNum type="alphaLcPeriod"/>
            </a:pPr>
            <a:r>
              <a:rPr lang="en-US" dirty="0" err="1"/>
              <a:t>Perbedaan</a:t>
            </a:r>
            <a:r>
              <a:rPr lang="en-US" dirty="0"/>
              <a:t> </a:t>
            </a:r>
            <a:r>
              <a:rPr lang="en-US" dirty="0" err="1"/>
              <a:t>sumber</a:t>
            </a:r>
            <a:r>
              <a:rPr lang="en-US" dirty="0"/>
              <a:t> </a:t>
            </a:r>
            <a:r>
              <a:rPr lang="en-US" dirty="0" err="1"/>
              <a:t>daya</a:t>
            </a:r>
            <a:r>
              <a:rPr lang="en-US" dirty="0"/>
              <a:t> </a:t>
            </a:r>
            <a:r>
              <a:rPr lang="en-US" dirty="0" err="1"/>
              <a:t>alam</a:t>
            </a:r>
            <a:endParaRPr lang="en-US" dirty="0"/>
          </a:p>
          <a:p>
            <a:pPr marL="342900" indent="-342900">
              <a:buFont typeface="+mj-lt"/>
              <a:buAutoNum type="alphaLcPeriod"/>
            </a:pPr>
            <a:r>
              <a:rPr lang="en-US" dirty="0" err="1"/>
              <a:t>Selera</a:t>
            </a:r>
            <a:r>
              <a:rPr lang="en-US" dirty="0"/>
              <a:t> </a:t>
            </a:r>
            <a:r>
              <a:rPr lang="en-US" dirty="0" err="1"/>
              <a:t>konsumen</a:t>
            </a:r>
            <a:r>
              <a:rPr lang="en-US" dirty="0"/>
              <a:t> </a:t>
            </a:r>
            <a:r>
              <a:rPr lang="en-US" dirty="0" err="1"/>
              <a:t>terhadap</a:t>
            </a:r>
            <a:r>
              <a:rPr lang="en-US" dirty="0"/>
              <a:t> </a:t>
            </a:r>
            <a:r>
              <a:rPr lang="en-US" dirty="0" err="1"/>
              <a:t>produk</a:t>
            </a:r>
            <a:endParaRPr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9BB9212-F746-551F-19D0-ADB2855D63E0}"/>
              </a:ext>
            </a:extLst>
          </p:cNvPr>
          <p:cNvSpPr/>
          <p:nvPr/>
        </p:nvSpPr>
        <p:spPr>
          <a:xfrm>
            <a:off x="4827431" y="1031996"/>
            <a:ext cx="2537138" cy="53982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err="1"/>
              <a:t>Tujuan</a:t>
            </a:r>
            <a:endParaRPr b="1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97190D4-9F1D-A207-B394-4DE19EADFC61}"/>
              </a:ext>
            </a:extLst>
          </p:cNvPr>
          <p:cNvSpPr/>
          <p:nvPr/>
        </p:nvSpPr>
        <p:spPr>
          <a:xfrm>
            <a:off x="9032920" y="1002298"/>
            <a:ext cx="2537138" cy="53982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err="1"/>
              <a:t>Faktor</a:t>
            </a:r>
            <a:r>
              <a:rPr lang="en-US" b="1" dirty="0"/>
              <a:t> </a:t>
            </a:r>
            <a:r>
              <a:rPr lang="en-US" b="1" dirty="0" err="1"/>
              <a:t>Pendorong</a:t>
            </a:r>
            <a:endParaRPr b="1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7EC407B-8055-0DB2-40CC-964BE71DBCAC}"/>
              </a:ext>
            </a:extLst>
          </p:cNvPr>
          <p:cNvSpPr/>
          <p:nvPr/>
        </p:nvSpPr>
        <p:spPr>
          <a:xfrm>
            <a:off x="6834580" y="3191288"/>
            <a:ext cx="2537138" cy="53982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err="1"/>
              <a:t>Manfaat</a:t>
            </a:r>
            <a:endParaRPr b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66310C3-316A-9CE0-1FB7-1024E6FD8FB1}"/>
              </a:ext>
            </a:extLst>
          </p:cNvPr>
          <p:cNvSpPr txBox="1"/>
          <p:nvPr/>
        </p:nvSpPr>
        <p:spPr>
          <a:xfrm>
            <a:off x="332626" y="376542"/>
            <a:ext cx="57260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3. </a:t>
            </a:r>
            <a:r>
              <a:rPr lang="en-US" b="1" dirty="0" err="1"/>
              <a:t>Perdagangan</a:t>
            </a:r>
            <a:r>
              <a:rPr lang="en-US" b="1" dirty="0"/>
              <a:t> </a:t>
            </a:r>
            <a:r>
              <a:rPr lang="en-US" b="1" dirty="0" err="1"/>
              <a:t>Antarpulau</a:t>
            </a:r>
            <a:r>
              <a:rPr lang="en-US" b="1" dirty="0"/>
              <a:t> </a:t>
            </a:r>
            <a:r>
              <a:rPr lang="en-US" b="1" dirty="0" err="1"/>
              <a:t>atau</a:t>
            </a:r>
            <a:r>
              <a:rPr lang="en-US" b="1" dirty="0"/>
              <a:t> </a:t>
            </a:r>
            <a:r>
              <a:rPr lang="en-US" b="1" dirty="0" err="1"/>
              <a:t>Antardaerah</a:t>
            </a:r>
            <a:r>
              <a:rPr lang="en-US" b="1" dirty="0"/>
              <a:t> di Indonesia</a:t>
            </a:r>
          </a:p>
        </p:txBody>
      </p:sp>
    </p:spTree>
    <p:extLst>
      <p:ext uri="{BB962C8B-B14F-4D97-AF65-F5344CB8AC3E}">
        <p14:creationId xmlns:p14="http://schemas.microsoft.com/office/powerpoint/2010/main" val="2990858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alphaModFix amt="7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D221A8B-FE72-7002-C939-57B644669F20}"/>
              </a:ext>
            </a:extLst>
          </p:cNvPr>
          <p:cNvSpPr/>
          <p:nvPr/>
        </p:nvSpPr>
        <p:spPr>
          <a:xfrm>
            <a:off x="1501589" y="2864225"/>
            <a:ext cx="5916706" cy="18153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grpSp>
        <p:nvGrpSpPr>
          <p:cNvPr id="98" name="Google Shape;98;p14"/>
          <p:cNvGrpSpPr/>
          <p:nvPr/>
        </p:nvGrpSpPr>
        <p:grpSpPr>
          <a:xfrm>
            <a:off x="0" y="5736168"/>
            <a:ext cx="12192000" cy="1121833"/>
            <a:chOff x="0" y="4302125"/>
            <a:chExt cx="9144000" cy="841375"/>
          </a:xfrm>
        </p:grpSpPr>
        <p:grpSp>
          <p:nvGrpSpPr>
            <p:cNvPr id="99" name="Google Shape;99;p1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pic>
            <p:nvPicPr>
              <p:cNvPr id="100" name="Google Shape;100;p14" descr="E:\ELISA\ERLANGGA LISA\2017\TEMPLATE PPT\SMP PPKN kelas X kelompok wajib\SMP PPKN kelas X kelompok wajib.png"/>
              <p:cNvPicPr preferRelativeResize="0"/>
              <p:nvPr/>
            </p:nvPicPr>
            <p:blipFill rotWithShape="1">
              <a:blip r:embed="rId4">
                <a:alphaModFix/>
              </a:blip>
              <a:srcRect/>
              <a:stretch/>
            </p:blipFill>
            <p:spPr>
              <a:xfrm>
                <a:off x="0" y="4302125"/>
                <a:ext cx="9144000" cy="84137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01" name="Google Shape;101;p14"/>
              <p:cNvSpPr txBox="1"/>
              <p:nvPr/>
            </p:nvSpPr>
            <p:spPr>
              <a:xfrm>
                <a:off x="2057400" y="4732407"/>
                <a:ext cx="5334000" cy="35395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txBody>
              <a:bodyPr spcFirstLastPara="1" wrap="square" lIns="121900" tIns="60933" rIns="121900" bIns="60933" anchor="t" anchorCtr="0">
                <a:sp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en-US" sz="2267" b="1">
                    <a:solidFill>
                      <a:srgbClr val="002060"/>
                    </a:solidFill>
                    <a:latin typeface="Arial"/>
                    <a:ea typeface="Arial"/>
                    <a:cs typeface="Arial"/>
                    <a:sym typeface="Arial"/>
                  </a:rPr>
                  <a:t>ILMU PENGETAHUAN SOSIAL</a:t>
                </a:r>
                <a:endParaRPr sz="2267">
                  <a:solidFill>
                    <a:srgbClr val="00206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102" name="Google Shape;102;p14" descr="A picture containing text&#10;&#10;Description automatically generated"/>
            <p:cNvPicPr preferRelativeResize="0"/>
            <p:nvPr/>
          </p:nvPicPr>
          <p:blipFill rotWithShape="1">
            <a:blip r:embed="rId5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172200" y="4734224"/>
              <a:ext cx="2743200" cy="3503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F867C3E4-D8DB-63BF-3BA0-7C1DFEF37457}"/>
              </a:ext>
            </a:extLst>
          </p:cNvPr>
          <p:cNvSpPr txBox="1"/>
          <p:nvPr/>
        </p:nvSpPr>
        <p:spPr>
          <a:xfrm>
            <a:off x="6632620" y="560916"/>
            <a:ext cx="5254580" cy="94415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lIns="91440" tIns="45720" rIns="91440" bIns="45720" rtlCol="0" anchor="t">
            <a:normAutofit/>
          </a:bodyPr>
          <a:lstStyle/>
          <a:p>
            <a:pPr algn="ctr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600" b="1" kern="1200" dirty="0">
                <a:solidFill>
                  <a:srgbClr val="0070C0"/>
                </a:solidFill>
                <a:latin typeface="Hiragino Kaku Gothic StdN W8" panose="020B0800000000000000" pitchFamily="34" charset="-128"/>
                <a:ea typeface="Hiragino Kaku Gothic StdN W8" panose="020B0800000000000000" pitchFamily="34" charset="-128"/>
                <a:cs typeface="+mj-cs"/>
              </a:rPr>
              <a:t>B. </a:t>
            </a:r>
            <a:r>
              <a:rPr lang="en-US" sz="3600" b="1" kern="1200" dirty="0" err="1">
                <a:solidFill>
                  <a:srgbClr val="0070C0"/>
                </a:solidFill>
                <a:latin typeface="Hiragino Kaku Gothic StdN W8" panose="020B0800000000000000" pitchFamily="34" charset="-128"/>
                <a:ea typeface="Hiragino Kaku Gothic StdN W8" panose="020B0800000000000000" pitchFamily="34" charset="-128"/>
                <a:cs typeface="+mj-cs"/>
              </a:rPr>
              <a:t>Mobilitas</a:t>
            </a:r>
            <a:r>
              <a:rPr lang="en-US" sz="3600" b="1" kern="1200" dirty="0">
                <a:solidFill>
                  <a:srgbClr val="0070C0"/>
                </a:solidFill>
                <a:latin typeface="Hiragino Kaku Gothic StdN W8" panose="020B0800000000000000" pitchFamily="34" charset="-128"/>
                <a:ea typeface="Hiragino Kaku Gothic StdN W8" panose="020B0800000000000000" pitchFamily="34" charset="-128"/>
                <a:cs typeface="+mj-cs"/>
              </a:rPr>
              <a:t> Sosial</a:t>
            </a:r>
          </a:p>
        </p:txBody>
      </p:sp>
    </p:spTree>
    <p:extLst>
      <p:ext uri="{BB962C8B-B14F-4D97-AF65-F5344CB8AC3E}">
        <p14:creationId xmlns:p14="http://schemas.microsoft.com/office/powerpoint/2010/main" val="3748066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D221A8B-FE72-7002-C939-57B644669F20}"/>
              </a:ext>
            </a:extLst>
          </p:cNvPr>
          <p:cNvSpPr/>
          <p:nvPr/>
        </p:nvSpPr>
        <p:spPr>
          <a:xfrm>
            <a:off x="1501589" y="2864225"/>
            <a:ext cx="5916706" cy="18153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grpSp>
        <p:nvGrpSpPr>
          <p:cNvPr id="98" name="Google Shape;98;p14"/>
          <p:cNvGrpSpPr/>
          <p:nvPr/>
        </p:nvGrpSpPr>
        <p:grpSpPr>
          <a:xfrm>
            <a:off x="0" y="5736168"/>
            <a:ext cx="12192000" cy="1121833"/>
            <a:chOff x="0" y="4302125"/>
            <a:chExt cx="9144000" cy="841375"/>
          </a:xfrm>
        </p:grpSpPr>
        <p:grpSp>
          <p:nvGrpSpPr>
            <p:cNvPr id="99" name="Google Shape;99;p1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pic>
            <p:nvPicPr>
              <p:cNvPr id="100" name="Google Shape;100;p14" descr="E:\ELISA\ERLANGGA LISA\2017\TEMPLATE PPT\SMP PPKN kelas X kelompok wajib\SMP PPKN kelas X kelompok wajib.png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0" y="4302125"/>
                <a:ext cx="9144000" cy="84137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01" name="Google Shape;101;p14"/>
              <p:cNvSpPr txBox="1"/>
              <p:nvPr/>
            </p:nvSpPr>
            <p:spPr>
              <a:xfrm>
                <a:off x="2057400" y="4732407"/>
                <a:ext cx="5334000" cy="35395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txBody>
              <a:bodyPr spcFirstLastPara="1" wrap="square" lIns="121900" tIns="60933" rIns="121900" bIns="60933" anchor="t" anchorCtr="0">
                <a:sp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en-US" sz="2267" b="1">
                    <a:solidFill>
                      <a:srgbClr val="002060"/>
                    </a:solidFill>
                    <a:latin typeface="Arial"/>
                    <a:ea typeface="Arial"/>
                    <a:cs typeface="Arial"/>
                    <a:sym typeface="Arial"/>
                  </a:rPr>
                  <a:t>ILMU PENGETAHUAN SOSIAL</a:t>
                </a:r>
                <a:endParaRPr sz="2267">
                  <a:solidFill>
                    <a:srgbClr val="00206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102" name="Google Shape;102;p14" descr="A picture containing text&#10;&#10;Description automatically generated"/>
            <p:cNvPicPr preferRelativeResize="0"/>
            <p:nvPr/>
          </p:nvPicPr>
          <p:blipFill rotWithShape="1">
            <a:blip r:embed="rId4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172200" y="4734224"/>
              <a:ext cx="2743200" cy="3503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3630A152-532B-AA88-A80C-170FA3F3674E}"/>
              </a:ext>
            </a:extLst>
          </p:cNvPr>
          <p:cNvSpPr txBox="1"/>
          <p:nvPr/>
        </p:nvSpPr>
        <p:spPr>
          <a:xfrm>
            <a:off x="268282" y="735897"/>
            <a:ext cx="40284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1. </a:t>
            </a:r>
            <a:r>
              <a:rPr lang="en-US" b="1" dirty="0" err="1"/>
              <a:t>Dinamika</a:t>
            </a:r>
            <a:r>
              <a:rPr lang="en-US" b="1" dirty="0"/>
              <a:t> </a:t>
            </a:r>
            <a:r>
              <a:rPr lang="en-US" b="1" dirty="0" err="1"/>
              <a:t>Kependudukan</a:t>
            </a:r>
            <a:r>
              <a:rPr lang="en-US" b="1" dirty="0"/>
              <a:t> di Indonesia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A1CA436-6842-FD65-0659-B28F9BD7F60C}"/>
              </a:ext>
            </a:extLst>
          </p:cNvPr>
          <p:cNvSpPr txBox="1"/>
          <p:nvPr/>
        </p:nvSpPr>
        <p:spPr>
          <a:xfrm>
            <a:off x="502275" y="1067768"/>
            <a:ext cx="105220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Penduduk</a:t>
            </a:r>
            <a:r>
              <a:rPr lang="en-US" dirty="0"/>
              <a:t> </a:t>
            </a:r>
            <a:r>
              <a:rPr lang="en-US" dirty="0" err="1"/>
              <a:t>suatu</a:t>
            </a:r>
            <a:r>
              <a:rPr lang="en-US" dirty="0"/>
              <a:t> negara </a:t>
            </a:r>
            <a:r>
              <a:rPr lang="en-US" dirty="0" err="1"/>
              <a:t>selalu</a:t>
            </a:r>
            <a:r>
              <a:rPr lang="en-US" dirty="0"/>
              <a:t> </a:t>
            </a:r>
            <a:r>
              <a:rPr lang="en-US" dirty="0" err="1"/>
              <a:t>mengalami</a:t>
            </a:r>
            <a:r>
              <a:rPr lang="en-US" dirty="0"/>
              <a:t> </a:t>
            </a:r>
            <a:r>
              <a:rPr lang="en-US" dirty="0" err="1"/>
              <a:t>pertambahan</a:t>
            </a:r>
            <a:r>
              <a:rPr lang="en-US" dirty="0"/>
              <a:t> dan </a:t>
            </a:r>
            <a:r>
              <a:rPr lang="en-US" dirty="0" err="1"/>
              <a:t>pengurangan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hal</a:t>
            </a:r>
            <a:r>
              <a:rPr lang="en-US" dirty="0"/>
              <a:t> </a:t>
            </a:r>
            <a:r>
              <a:rPr lang="en-US" dirty="0" err="1"/>
              <a:t>jumlah</a:t>
            </a:r>
            <a:r>
              <a:rPr lang="en-US" dirty="0"/>
              <a:t>. </a:t>
            </a:r>
            <a:r>
              <a:rPr lang="en-US" dirty="0" err="1"/>
              <a:t>Perubahan</a:t>
            </a:r>
            <a:r>
              <a:rPr lang="en-US" dirty="0"/>
              <a:t> </a:t>
            </a:r>
            <a:r>
              <a:rPr lang="en-US" dirty="0" err="1"/>
              <a:t>jumlah</a:t>
            </a:r>
            <a:r>
              <a:rPr lang="en-US" dirty="0"/>
              <a:t> </a:t>
            </a:r>
            <a:r>
              <a:rPr lang="en-US" dirty="0" err="1"/>
              <a:t>penduduk</a:t>
            </a:r>
            <a:r>
              <a:rPr lang="en-US" dirty="0"/>
              <a:t> yang </a:t>
            </a:r>
            <a:r>
              <a:rPr lang="en-US" dirty="0" err="1"/>
              <a:t>terjadi</a:t>
            </a:r>
            <a:r>
              <a:rPr lang="en-US" dirty="0"/>
              <a:t> </a:t>
            </a:r>
            <a:r>
              <a:rPr lang="en-US" dirty="0" err="1"/>
              <a:t>terus-menerus</a:t>
            </a:r>
            <a:r>
              <a:rPr lang="en-US" dirty="0"/>
              <a:t> </a:t>
            </a:r>
            <a:r>
              <a:rPr lang="en-US" dirty="0" err="1"/>
              <a:t>tiap</a:t>
            </a:r>
            <a:r>
              <a:rPr lang="en-US" dirty="0"/>
              <a:t> </a:t>
            </a:r>
            <a:r>
              <a:rPr lang="en-US" dirty="0" err="1"/>
              <a:t>tahunnya</a:t>
            </a:r>
            <a:r>
              <a:rPr lang="en-US" dirty="0"/>
              <a:t> </a:t>
            </a:r>
            <a:r>
              <a:rPr lang="en-US" dirty="0" err="1"/>
              <a:t>disebut</a:t>
            </a:r>
            <a:r>
              <a:rPr lang="en-US" dirty="0"/>
              <a:t> </a:t>
            </a:r>
            <a:r>
              <a:rPr lang="en-US" dirty="0" err="1"/>
              <a:t>dinamika</a:t>
            </a:r>
            <a:r>
              <a:rPr lang="en-US" dirty="0"/>
              <a:t> </a:t>
            </a:r>
            <a:r>
              <a:rPr lang="en-US" dirty="0" err="1"/>
              <a:t>penduduk</a:t>
            </a:r>
            <a:r>
              <a:rPr lang="en-US" dirty="0"/>
              <a:t>.</a:t>
            </a:r>
            <a:endParaRPr dirty="0"/>
          </a:p>
        </p:txBody>
      </p:sp>
      <p:grpSp>
        <p:nvGrpSpPr>
          <p:cNvPr id="8" name="Google Shape;1479;p30">
            <a:extLst>
              <a:ext uri="{FF2B5EF4-FFF2-40B4-BE49-F238E27FC236}">
                <a16:creationId xmlns:a16="http://schemas.microsoft.com/office/drawing/2014/main" id="{ED1B5A29-23D1-037F-08B1-A578C35B21C3}"/>
              </a:ext>
            </a:extLst>
          </p:cNvPr>
          <p:cNvGrpSpPr/>
          <p:nvPr/>
        </p:nvGrpSpPr>
        <p:grpSpPr>
          <a:xfrm>
            <a:off x="875745" y="2272229"/>
            <a:ext cx="4494745" cy="2935644"/>
            <a:chOff x="628875" y="452264"/>
            <a:chExt cx="5732400" cy="4147136"/>
          </a:xfrm>
        </p:grpSpPr>
        <p:sp>
          <p:nvSpPr>
            <p:cNvPr id="9" name="Google Shape;1480;p30">
              <a:extLst>
                <a:ext uri="{FF2B5EF4-FFF2-40B4-BE49-F238E27FC236}">
                  <a16:creationId xmlns:a16="http://schemas.microsoft.com/office/drawing/2014/main" id="{A444B356-E052-97F3-0A74-2B384697F0B0}"/>
                </a:ext>
              </a:extLst>
            </p:cNvPr>
            <p:cNvSpPr/>
            <p:nvPr/>
          </p:nvSpPr>
          <p:spPr>
            <a:xfrm>
              <a:off x="696870" y="617500"/>
              <a:ext cx="5598900" cy="3981900"/>
            </a:xfrm>
            <a:prstGeom prst="roundRect">
              <a:avLst>
                <a:gd name="adj" fmla="val 5289"/>
              </a:avLst>
            </a:prstGeom>
            <a:solidFill>
              <a:schemeClr val="bg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CEBE1"/>
                </a:solidFill>
              </a:endParaRPr>
            </a:p>
          </p:txBody>
        </p:sp>
        <p:sp>
          <p:nvSpPr>
            <p:cNvPr id="10" name="Google Shape;1481;p30">
              <a:extLst>
                <a:ext uri="{FF2B5EF4-FFF2-40B4-BE49-F238E27FC236}">
                  <a16:creationId xmlns:a16="http://schemas.microsoft.com/office/drawing/2014/main" id="{1A946FB4-C4C5-1BC3-A477-8F0C1ED3AA4F}"/>
                </a:ext>
              </a:extLst>
            </p:cNvPr>
            <p:cNvSpPr/>
            <p:nvPr/>
          </p:nvSpPr>
          <p:spPr>
            <a:xfrm>
              <a:off x="628875" y="527550"/>
              <a:ext cx="5732400" cy="433500"/>
            </a:xfrm>
            <a:prstGeom prst="roundRect">
              <a:avLst>
                <a:gd name="adj" fmla="val 13206"/>
              </a:avLst>
            </a:prstGeom>
            <a:solidFill>
              <a:srgbClr val="2C8CB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CEBE1"/>
                </a:solidFill>
              </a:endParaRPr>
            </a:p>
          </p:txBody>
        </p:sp>
        <p:grpSp>
          <p:nvGrpSpPr>
            <p:cNvPr id="11" name="Google Shape;1482;p30">
              <a:extLst>
                <a:ext uri="{FF2B5EF4-FFF2-40B4-BE49-F238E27FC236}">
                  <a16:creationId xmlns:a16="http://schemas.microsoft.com/office/drawing/2014/main" id="{93184246-DE59-8E89-C344-E5911063C771}"/>
                </a:ext>
              </a:extLst>
            </p:cNvPr>
            <p:cNvGrpSpPr/>
            <p:nvPr/>
          </p:nvGrpSpPr>
          <p:grpSpPr>
            <a:xfrm>
              <a:off x="816950" y="452264"/>
              <a:ext cx="196200" cy="375250"/>
              <a:chOff x="816950" y="467150"/>
              <a:chExt cx="196200" cy="375250"/>
            </a:xfrm>
          </p:grpSpPr>
          <p:sp>
            <p:nvSpPr>
              <p:cNvPr id="48" name="Google Shape;1483;p30">
                <a:extLst>
                  <a:ext uri="{FF2B5EF4-FFF2-40B4-BE49-F238E27FC236}">
                    <a16:creationId xmlns:a16="http://schemas.microsoft.com/office/drawing/2014/main" id="{62F97B4E-F13D-9E11-6E75-01F73F588ABF}"/>
                  </a:ext>
                </a:extLst>
              </p:cNvPr>
              <p:cNvSpPr/>
              <p:nvPr/>
            </p:nvSpPr>
            <p:spPr>
              <a:xfrm>
                <a:off x="816950" y="646200"/>
                <a:ext cx="196200" cy="1962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DCEBE1"/>
                  </a:solidFill>
                </a:endParaRPr>
              </a:p>
            </p:txBody>
          </p:sp>
          <p:sp>
            <p:nvSpPr>
              <p:cNvPr id="49" name="Google Shape;1484;p30">
                <a:extLst>
                  <a:ext uri="{FF2B5EF4-FFF2-40B4-BE49-F238E27FC236}">
                    <a16:creationId xmlns:a16="http://schemas.microsoft.com/office/drawing/2014/main" id="{C5C9CCF1-B6B6-BE3A-8157-22C76A274602}"/>
                  </a:ext>
                </a:extLst>
              </p:cNvPr>
              <p:cNvSpPr/>
              <p:nvPr/>
            </p:nvSpPr>
            <p:spPr>
              <a:xfrm>
                <a:off x="871100" y="467150"/>
                <a:ext cx="87900" cy="310800"/>
              </a:xfrm>
              <a:prstGeom prst="roundRect">
                <a:avLst>
                  <a:gd name="adj" fmla="val 50000"/>
                </a:avLst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DCEBE1"/>
                  </a:solidFill>
                </a:endParaRPr>
              </a:p>
            </p:txBody>
          </p:sp>
        </p:grpSp>
        <p:grpSp>
          <p:nvGrpSpPr>
            <p:cNvPr id="12" name="Google Shape;1485;p30">
              <a:extLst>
                <a:ext uri="{FF2B5EF4-FFF2-40B4-BE49-F238E27FC236}">
                  <a16:creationId xmlns:a16="http://schemas.microsoft.com/office/drawing/2014/main" id="{4B647FB2-FD37-994B-94B4-6B79B5509269}"/>
                </a:ext>
              </a:extLst>
            </p:cNvPr>
            <p:cNvGrpSpPr/>
            <p:nvPr/>
          </p:nvGrpSpPr>
          <p:grpSpPr>
            <a:xfrm>
              <a:off x="1244763" y="452264"/>
              <a:ext cx="196200" cy="375250"/>
              <a:chOff x="816950" y="467150"/>
              <a:chExt cx="196200" cy="375250"/>
            </a:xfrm>
          </p:grpSpPr>
          <p:sp>
            <p:nvSpPr>
              <p:cNvPr id="46" name="Google Shape;1486;p30">
                <a:extLst>
                  <a:ext uri="{FF2B5EF4-FFF2-40B4-BE49-F238E27FC236}">
                    <a16:creationId xmlns:a16="http://schemas.microsoft.com/office/drawing/2014/main" id="{E2940168-7C84-79AD-B37E-02CD95E1457A}"/>
                  </a:ext>
                </a:extLst>
              </p:cNvPr>
              <p:cNvSpPr/>
              <p:nvPr/>
            </p:nvSpPr>
            <p:spPr>
              <a:xfrm>
                <a:off x="816950" y="646200"/>
                <a:ext cx="196200" cy="1962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DCEBE1"/>
                  </a:solidFill>
                </a:endParaRPr>
              </a:p>
            </p:txBody>
          </p:sp>
          <p:sp>
            <p:nvSpPr>
              <p:cNvPr id="47" name="Google Shape;1487;p30">
                <a:extLst>
                  <a:ext uri="{FF2B5EF4-FFF2-40B4-BE49-F238E27FC236}">
                    <a16:creationId xmlns:a16="http://schemas.microsoft.com/office/drawing/2014/main" id="{9044F99A-83FC-D672-C0F8-465016085D69}"/>
                  </a:ext>
                </a:extLst>
              </p:cNvPr>
              <p:cNvSpPr/>
              <p:nvPr/>
            </p:nvSpPr>
            <p:spPr>
              <a:xfrm>
                <a:off x="871100" y="467150"/>
                <a:ext cx="87900" cy="310800"/>
              </a:xfrm>
              <a:prstGeom prst="roundRect">
                <a:avLst>
                  <a:gd name="adj" fmla="val 50000"/>
                </a:avLst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DCEBE1"/>
                  </a:solidFill>
                </a:endParaRPr>
              </a:p>
            </p:txBody>
          </p:sp>
        </p:grpSp>
        <p:grpSp>
          <p:nvGrpSpPr>
            <p:cNvPr id="13" name="Google Shape;1488;p30">
              <a:extLst>
                <a:ext uri="{FF2B5EF4-FFF2-40B4-BE49-F238E27FC236}">
                  <a16:creationId xmlns:a16="http://schemas.microsoft.com/office/drawing/2014/main" id="{0000C7B9-09E8-CA84-FF32-AB946007C199}"/>
                </a:ext>
              </a:extLst>
            </p:cNvPr>
            <p:cNvGrpSpPr/>
            <p:nvPr/>
          </p:nvGrpSpPr>
          <p:grpSpPr>
            <a:xfrm>
              <a:off x="1672575" y="452264"/>
              <a:ext cx="196200" cy="375250"/>
              <a:chOff x="816950" y="467150"/>
              <a:chExt cx="196200" cy="375250"/>
            </a:xfrm>
          </p:grpSpPr>
          <p:sp>
            <p:nvSpPr>
              <p:cNvPr id="44" name="Google Shape;1489;p30">
                <a:extLst>
                  <a:ext uri="{FF2B5EF4-FFF2-40B4-BE49-F238E27FC236}">
                    <a16:creationId xmlns:a16="http://schemas.microsoft.com/office/drawing/2014/main" id="{2B7ABFF3-3FFF-81C5-59B0-B2964F79DDEA}"/>
                  </a:ext>
                </a:extLst>
              </p:cNvPr>
              <p:cNvSpPr/>
              <p:nvPr/>
            </p:nvSpPr>
            <p:spPr>
              <a:xfrm>
                <a:off x="816950" y="646200"/>
                <a:ext cx="196200" cy="1962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DCEBE1"/>
                  </a:solidFill>
                </a:endParaRPr>
              </a:p>
            </p:txBody>
          </p:sp>
          <p:sp>
            <p:nvSpPr>
              <p:cNvPr id="45" name="Google Shape;1490;p30">
                <a:extLst>
                  <a:ext uri="{FF2B5EF4-FFF2-40B4-BE49-F238E27FC236}">
                    <a16:creationId xmlns:a16="http://schemas.microsoft.com/office/drawing/2014/main" id="{239CE752-02FA-A955-899D-76B8BD535E3D}"/>
                  </a:ext>
                </a:extLst>
              </p:cNvPr>
              <p:cNvSpPr/>
              <p:nvPr/>
            </p:nvSpPr>
            <p:spPr>
              <a:xfrm>
                <a:off x="871100" y="467150"/>
                <a:ext cx="87900" cy="310800"/>
              </a:xfrm>
              <a:prstGeom prst="roundRect">
                <a:avLst>
                  <a:gd name="adj" fmla="val 50000"/>
                </a:avLst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DCEBE1"/>
                  </a:solidFill>
                </a:endParaRPr>
              </a:p>
            </p:txBody>
          </p:sp>
        </p:grpSp>
        <p:grpSp>
          <p:nvGrpSpPr>
            <p:cNvPr id="14" name="Google Shape;1491;p30">
              <a:extLst>
                <a:ext uri="{FF2B5EF4-FFF2-40B4-BE49-F238E27FC236}">
                  <a16:creationId xmlns:a16="http://schemas.microsoft.com/office/drawing/2014/main" id="{4CF4AB76-2203-7F43-91C3-2A5336EF391B}"/>
                </a:ext>
              </a:extLst>
            </p:cNvPr>
            <p:cNvGrpSpPr/>
            <p:nvPr/>
          </p:nvGrpSpPr>
          <p:grpSpPr>
            <a:xfrm>
              <a:off x="2100388" y="452264"/>
              <a:ext cx="196200" cy="375250"/>
              <a:chOff x="816950" y="467150"/>
              <a:chExt cx="196200" cy="375250"/>
            </a:xfrm>
          </p:grpSpPr>
          <p:sp>
            <p:nvSpPr>
              <p:cNvPr id="42" name="Google Shape;1492;p30">
                <a:extLst>
                  <a:ext uri="{FF2B5EF4-FFF2-40B4-BE49-F238E27FC236}">
                    <a16:creationId xmlns:a16="http://schemas.microsoft.com/office/drawing/2014/main" id="{A98B91DD-DD6A-F76A-A77F-F474C0401428}"/>
                  </a:ext>
                </a:extLst>
              </p:cNvPr>
              <p:cNvSpPr/>
              <p:nvPr/>
            </p:nvSpPr>
            <p:spPr>
              <a:xfrm>
                <a:off x="816950" y="646200"/>
                <a:ext cx="196200" cy="1962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DCEBE1"/>
                  </a:solidFill>
                </a:endParaRPr>
              </a:p>
            </p:txBody>
          </p:sp>
          <p:sp>
            <p:nvSpPr>
              <p:cNvPr id="43" name="Google Shape;1493;p30">
                <a:extLst>
                  <a:ext uri="{FF2B5EF4-FFF2-40B4-BE49-F238E27FC236}">
                    <a16:creationId xmlns:a16="http://schemas.microsoft.com/office/drawing/2014/main" id="{50486AF4-B8F7-2580-C7ED-EE7832B4978A}"/>
                  </a:ext>
                </a:extLst>
              </p:cNvPr>
              <p:cNvSpPr/>
              <p:nvPr/>
            </p:nvSpPr>
            <p:spPr>
              <a:xfrm>
                <a:off x="871100" y="467150"/>
                <a:ext cx="87900" cy="310800"/>
              </a:xfrm>
              <a:prstGeom prst="roundRect">
                <a:avLst>
                  <a:gd name="adj" fmla="val 50000"/>
                </a:avLst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DCEBE1"/>
                  </a:solidFill>
                </a:endParaRPr>
              </a:p>
            </p:txBody>
          </p:sp>
        </p:grpSp>
        <p:grpSp>
          <p:nvGrpSpPr>
            <p:cNvPr id="15" name="Google Shape;1494;p30">
              <a:extLst>
                <a:ext uri="{FF2B5EF4-FFF2-40B4-BE49-F238E27FC236}">
                  <a16:creationId xmlns:a16="http://schemas.microsoft.com/office/drawing/2014/main" id="{AD0DCCFE-59F3-FFF5-DD2E-385AC9933AE1}"/>
                </a:ext>
              </a:extLst>
            </p:cNvPr>
            <p:cNvGrpSpPr/>
            <p:nvPr/>
          </p:nvGrpSpPr>
          <p:grpSpPr>
            <a:xfrm>
              <a:off x="2528200" y="452264"/>
              <a:ext cx="196200" cy="375250"/>
              <a:chOff x="816950" y="467150"/>
              <a:chExt cx="196200" cy="375250"/>
            </a:xfrm>
          </p:grpSpPr>
          <p:sp>
            <p:nvSpPr>
              <p:cNvPr id="40" name="Google Shape;1495;p30">
                <a:extLst>
                  <a:ext uri="{FF2B5EF4-FFF2-40B4-BE49-F238E27FC236}">
                    <a16:creationId xmlns:a16="http://schemas.microsoft.com/office/drawing/2014/main" id="{780FA9AF-8D81-C776-F265-BDB692043084}"/>
                  </a:ext>
                </a:extLst>
              </p:cNvPr>
              <p:cNvSpPr/>
              <p:nvPr/>
            </p:nvSpPr>
            <p:spPr>
              <a:xfrm>
                <a:off x="816950" y="646200"/>
                <a:ext cx="196200" cy="1962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DCEBE1"/>
                  </a:solidFill>
                </a:endParaRPr>
              </a:p>
            </p:txBody>
          </p:sp>
          <p:sp>
            <p:nvSpPr>
              <p:cNvPr id="41" name="Google Shape;1496;p30">
                <a:extLst>
                  <a:ext uri="{FF2B5EF4-FFF2-40B4-BE49-F238E27FC236}">
                    <a16:creationId xmlns:a16="http://schemas.microsoft.com/office/drawing/2014/main" id="{14B12BF5-CDB4-4F80-6F03-5CA386A88E5F}"/>
                  </a:ext>
                </a:extLst>
              </p:cNvPr>
              <p:cNvSpPr/>
              <p:nvPr/>
            </p:nvSpPr>
            <p:spPr>
              <a:xfrm>
                <a:off x="871100" y="467150"/>
                <a:ext cx="87900" cy="310800"/>
              </a:xfrm>
              <a:prstGeom prst="roundRect">
                <a:avLst>
                  <a:gd name="adj" fmla="val 50000"/>
                </a:avLst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DCEBE1"/>
                  </a:solidFill>
                </a:endParaRPr>
              </a:p>
            </p:txBody>
          </p:sp>
        </p:grpSp>
        <p:grpSp>
          <p:nvGrpSpPr>
            <p:cNvPr id="16" name="Google Shape;1497;p30">
              <a:extLst>
                <a:ext uri="{FF2B5EF4-FFF2-40B4-BE49-F238E27FC236}">
                  <a16:creationId xmlns:a16="http://schemas.microsoft.com/office/drawing/2014/main" id="{986A2913-F4D9-FE9B-1A1A-12373912EBD3}"/>
                </a:ext>
              </a:extLst>
            </p:cNvPr>
            <p:cNvGrpSpPr/>
            <p:nvPr/>
          </p:nvGrpSpPr>
          <p:grpSpPr>
            <a:xfrm>
              <a:off x="2956013" y="452264"/>
              <a:ext cx="196200" cy="375250"/>
              <a:chOff x="816950" y="467150"/>
              <a:chExt cx="196200" cy="375250"/>
            </a:xfrm>
          </p:grpSpPr>
          <p:sp>
            <p:nvSpPr>
              <p:cNvPr id="38" name="Google Shape;1498;p30">
                <a:extLst>
                  <a:ext uri="{FF2B5EF4-FFF2-40B4-BE49-F238E27FC236}">
                    <a16:creationId xmlns:a16="http://schemas.microsoft.com/office/drawing/2014/main" id="{005068F3-413B-38B8-27A2-6643387CB3BE}"/>
                  </a:ext>
                </a:extLst>
              </p:cNvPr>
              <p:cNvSpPr/>
              <p:nvPr/>
            </p:nvSpPr>
            <p:spPr>
              <a:xfrm>
                <a:off x="816950" y="646200"/>
                <a:ext cx="196200" cy="1962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DCEBE1"/>
                  </a:solidFill>
                </a:endParaRPr>
              </a:p>
            </p:txBody>
          </p:sp>
          <p:sp>
            <p:nvSpPr>
              <p:cNvPr id="39" name="Google Shape;1499;p30">
                <a:extLst>
                  <a:ext uri="{FF2B5EF4-FFF2-40B4-BE49-F238E27FC236}">
                    <a16:creationId xmlns:a16="http://schemas.microsoft.com/office/drawing/2014/main" id="{4810E4DB-AC6B-F237-5E7E-1F37B0E09A22}"/>
                  </a:ext>
                </a:extLst>
              </p:cNvPr>
              <p:cNvSpPr/>
              <p:nvPr/>
            </p:nvSpPr>
            <p:spPr>
              <a:xfrm>
                <a:off x="871100" y="467150"/>
                <a:ext cx="87900" cy="310800"/>
              </a:xfrm>
              <a:prstGeom prst="roundRect">
                <a:avLst>
                  <a:gd name="adj" fmla="val 50000"/>
                </a:avLst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DCEBE1"/>
                  </a:solidFill>
                </a:endParaRPr>
              </a:p>
            </p:txBody>
          </p:sp>
        </p:grpSp>
        <p:grpSp>
          <p:nvGrpSpPr>
            <p:cNvPr id="17" name="Google Shape;1500;p30">
              <a:extLst>
                <a:ext uri="{FF2B5EF4-FFF2-40B4-BE49-F238E27FC236}">
                  <a16:creationId xmlns:a16="http://schemas.microsoft.com/office/drawing/2014/main" id="{9BD7242E-5EC4-2B02-0179-DD8F33C23A16}"/>
                </a:ext>
              </a:extLst>
            </p:cNvPr>
            <p:cNvGrpSpPr/>
            <p:nvPr/>
          </p:nvGrpSpPr>
          <p:grpSpPr>
            <a:xfrm>
              <a:off x="3383825" y="452264"/>
              <a:ext cx="196200" cy="375250"/>
              <a:chOff x="816950" y="467150"/>
              <a:chExt cx="196200" cy="375250"/>
            </a:xfrm>
          </p:grpSpPr>
          <p:sp>
            <p:nvSpPr>
              <p:cNvPr id="36" name="Google Shape;1501;p30">
                <a:extLst>
                  <a:ext uri="{FF2B5EF4-FFF2-40B4-BE49-F238E27FC236}">
                    <a16:creationId xmlns:a16="http://schemas.microsoft.com/office/drawing/2014/main" id="{F9A85823-EC5A-8A19-1499-B1769BBB0FF3}"/>
                  </a:ext>
                </a:extLst>
              </p:cNvPr>
              <p:cNvSpPr/>
              <p:nvPr/>
            </p:nvSpPr>
            <p:spPr>
              <a:xfrm>
                <a:off x="816950" y="646200"/>
                <a:ext cx="196200" cy="1962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DCEBE1"/>
                  </a:solidFill>
                </a:endParaRPr>
              </a:p>
            </p:txBody>
          </p:sp>
          <p:sp>
            <p:nvSpPr>
              <p:cNvPr id="37" name="Google Shape;1502;p30">
                <a:extLst>
                  <a:ext uri="{FF2B5EF4-FFF2-40B4-BE49-F238E27FC236}">
                    <a16:creationId xmlns:a16="http://schemas.microsoft.com/office/drawing/2014/main" id="{1D7EF691-0397-E1DD-941B-3EEE5D2A38DC}"/>
                  </a:ext>
                </a:extLst>
              </p:cNvPr>
              <p:cNvSpPr/>
              <p:nvPr/>
            </p:nvSpPr>
            <p:spPr>
              <a:xfrm>
                <a:off x="871100" y="467150"/>
                <a:ext cx="87900" cy="310800"/>
              </a:xfrm>
              <a:prstGeom prst="roundRect">
                <a:avLst>
                  <a:gd name="adj" fmla="val 50000"/>
                </a:avLst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DCEBE1"/>
                  </a:solidFill>
                </a:endParaRPr>
              </a:p>
            </p:txBody>
          </p:sp>
        </p:grpSp>
        <p:grpSp>
          <p:nvGrpSpPr>
            <p:cNvPr id="18" name="Google Shape;1503;p30">
              <a:extLst>
                <a:ext uri="{FF2B5EF4-FFF2-40B4-BE49-F238E27FC236}">
                  <a16:creationId xmlns:a16="http://schemas.microsoft.com/office/drawing/2014/main" id="{BDE75163-271A-39F5-9C8C-808947735524}"/>
                </a:ext>
              </a:extLst>
            </p:cNvPr>
            <p:cNvGrpSpPr/>
            <p:nvPr/>
          </p:nvGrpSpPr>
          <p:grpSpPr>
            <a:xfrm>
              <a:off x="3811638" y="452264"/>
              <a:ext cx="196200" cy="375250"/>
              <a:chOff x="816950" y="467150"/>
              <a:chExt cx="196200" cy="375250"/>
            </a:xfrm>
          </p:grpSpPr>
          <p:sp>
            <p:nvSpPr>
              <p:cNvPr id="34" name="Google Shape;1504;p30">
                <a:extLst>
                  <a:ext uri="{FF2B5EF4-FFF2-40B4-BE49-F238E27FC236}">
                    <a16:creationId xmlns:a16="http://schemas.microsoft.com/office/drawing/2014/main" id="{E5F5D9A1-8BCE-49C2-4801-C6085D8E99BB}"/>
                  </a:ext>
                </a:extLst>
              </p:cNvPr>
              <p:cNvSpPr/>
              <p:nvPr/>
            </p:nvSpPr>
            <p:spPr>
              <a:xfrm>
                <a:off x="816950" y="646200"/>
                <a:ext cx="196200" cy="1962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DCEBE1"/>
                  </a:solidFill>
                </a:endParaRPr>
              </a:p>
            </p:txBody>
          </p:sp>
          <p:sp>
            <p:nvSpPr>
              <p:cNvPr id="35" name="Google Shape;1505;p30">
                <a:extLst>
                  <a:ext uri="{FF2B5EF4-FFF2-40B4-BE49-F238E27FC236}">
                    <a16:creationId xmlns:a16="http://schemas.microsoft.com/office/drawing/2014/main" id="{74D3D5F8-4A8D-8F54-A42A-4A6C9E72914B}"/>
                  </a:ext>
                </a:extLst>
              </p:cNvPr>
              <p:cNvSpPr/>
              <p:nvPr/>
            </p:nvSpPr>
            <p:spPr>
              <a:xfrm>
                <a:off x="871100" y="467150"/>
                <a:ext cx="87900" cy="310800"/>
              </a:xfrm>
              <a:prstGeom prst="roundRect">
                <a:avLst>
                  <a:gd name="adj" fmla="val 50000"/>
                </a:avLst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DCEBE1"/>
                  </a:solidFill>
                </a:endParaRPr>
              </a:p>
            </p:txBody>
          </p:sp>
        </p:grpSp>
        <p:grpSp>
          <p:nvGrpSpPr>
            <p:cNvPr id="19" name="Google Shape;1506;p30">
              <a:extLst>
                <a:ext uri="{FF2B5EF4-FFF2-40B4-BE49-F238E27FC236}">
                  <a16:creationId xmlns:a16="http://schemas.microsoft.com/office/drawing/2014/main" id="{923B835F-367E-0281-3248-102E3A1FB0D8}"/>
                </a:ext>
              </a:extLst>
            </p:cNvPr>
            <p:cNvGrpSpPr/>
            <p:nvPr/>
          </p:nvGrpSpPr>
          <p:grpSpPr>
            <a:xfrm>
              <a:off x="4239450" y="452264"/>
              <a:ext cx="196200" cy="375250"/>
              <a:chOff x="816950" y="467150"/>
              <a:chExt cx="196200" cy="375250"/>
            </a:xfrm>
          </p:grpSpPr>
          <p:sp>
            <p:nvSpPr>
              <p:cNvPr id="32" name="Google Shape;1507;p30">
                <a:extLst>
                  <a:ext uri="{FF2B5EF4-FFF2-40B4-BE49-F238E27FC236}">
                    <a16:creationId xmlns:a16="http://schemas.microsoft.com/office/drawing/2014/main" id="{9234DD29-CEAA-FB76-DEE4-DBBEAEB60116}"/>
                  </a:ext>
                </a:extLst>
              </p:cNvPr>
              <p:cNvSpPr/>
              <p:nvPr/>
            </p:nvSpPr>
            <p:spPr>
              <a:xfrm>
                <a:off x="816950" y="646200"/>
                <a:ext cx="196200" cy="1962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DCEBE1"/>
                  </a:solidFill>
                </a:endParaRPr>
              </a:p>
            </p:txBody>
          </p:sp>
          <p:sp>
            <p:nvSpPr>
              <p:cNvPr id="33" name="Google Shape;1508;p30">
                <a:extLst>
                  <a:ext uri="{FF2B5EF4-FFF2-40B4-BE49-F238E27FC236}">
                    <a16:creationId xmlns:a16="http://schemas.microsoft.com/office/drawing/2014/main" id="{935BF0C5-3354-634D-A3B1-5142B2BBE599}"/>
                  </a:ext>
                </a:extLst>
              </p:cNvPr>
              <p:cNvSpPr/>
              <p:nvPr/>
            </p:nvSpPr>
            <p:spPr>
              <a:xfrm>
                <a:off x="871100" y="467150"/>
                <a:ext cx="87900" cy="310800"/>
              </a:xfrm>
              <a:prstGeom prst="roundRect">
                <a:avLst>
                  <a:gd name="adj" fmla="val 50000"/>
                </a:avLst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DCEBE1"/>
                  </a:solidFill>
                </a:endParaRPr>
              </a:p>
            </p:txBody>
          </p:sp>
        </p:grpSp>
        <p:grpSp>
          <p:nvGrpSpPr>
            <p:cNvPr id="20" name="Google Shape;1509;p30">
              <a:extLst>
                <a:ext uri="{FF2B5EF4-FFF2-40B4-BE49-F238E27FC236}">
                  <a16:creationId xmlns:a16="http://schemas.microsoft.com/office/drawing/2014/main" id="{87B0FD4D-EB8C-CEAF-50BB-C15CFAE0CF34}"/>
                </a:ext>
              </a:extLst>
            </p:cNvPr>
            <p:cNvGrpSpPr/>
            <p:nvPr/>
          </p:nvGrpSpPr>
          <p:grpSpPr>
            <a:xfrm>
              <a:off x="4667263" y="452264"/>
              <a:ext cx="196200" cy="375250"/>
              <a:chOff x="816950" y="467150"/>
              <a:chExt cx="196200" cy="375250"/>
            </a:xfrm>
          </p:grpSpPr>
          <p:sp>
            <p:nvSpPr>
              <p:cNvPr id="30" name="Google Shape;1510;p30">
                <a:extLst>
                  <a:ext uri="{FF2B5EF4-FFF2-40B4-BE49-F238E27FC236}">
                    <a16:creationId xmlns:a16="http://schemas.microsoft.com/office/drawing/2014/main" id="{EB3239BB-3D86-3F90-F7EB-ECE820818215}"/>
                  </a:ext>
                </a:extLst>
              </p:cNvPr>
              <p:cNvSpPr/>
              <p:nvPr/>
            </p:nvSpPr>
            <p:spPr>
              <a:xfrm>
                <a:off x="816950" y="646200"/>
                <a:ext cx="196200" cy="1962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DCEBE1"/>
                  </a:solidFill>
                </a:endParaRPr>
              </a:p>
            </p:txBody>
          </p:sp>
          <p:sp>
            <p:nvSpPr>
              <p:cNvPr id="31" name="Google Shape;1511;p30">
                <a:extLst>
                  <a:ext uri="{FF2B5EF4-FFF2-40B4-BE49-F238E27FC236}">
                    <a16:creationId xmlns:a16="http://schemas.microsoft.com/office/drawing/2014/main" id="{6ED4215D-4306-B289-8BA7-DEB09E5236B1}"/>
                  </a:ext>
                </a:extLst>
              </p:cNvPr>
              <p:cNvSpPr/>
              <p:nvPr/>
            </p:nvSpPr>
            <p:spPr>
              <a:xfrm>
                <a:off x="871100" y="467150"/>
                <a:ext cx="87900" cy="310800"/>
              </a:xfrm>
              <a:prstGeom prst="roundRect">
                <a:avLst>
                  <a:gd name="adj" fmla="val 50000"/>
                </a:avLst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DCEBE1"/>
                  </a:solidFill>
                </a:endParaRPr>
              </a:p>
            </p:txBody>
          </p:sp>
        </p:grpSp>
        <p:grpSp>
          <p:nvGrpSpPr>
            <p:cNvPr id="21" name="Google Shape;1512;p30">
              <a:extLst>
                <a:ext uri="{FF2B5EF4-FFF2-40B4-BE49-F238E27FC236}">
                  <a16:creationId xmlns:a16="http://schemas.microsoft.com/office/drawing/2014/main" id="{C2C4DE59-0132-4974-3470-0C6E85A69854}"/>
                </a:ext>
              </a:extLst>
            </p:cNvPr>
            <p:cNvGrpSpPr/>
            <p:nvPr/>
          </p:nvGrpSpPr>
          <p:grpSpPr>
            <a:xfrm>
              <a:off x="5095075" y="452264"/>
              <a:ext cx="196200" cy="375250"/>
              <a:chOff x="816950" y="467150"/>
              <a:chExt cx="196200" cy="375250"/>
            </a:xfrm>
          </p:grpSpPr>
          <p:sp>
            <p:nvSpPr>
              <p:cNvPr id="28" name="Google Shape;1513;p30">
                <a:extLst>
                  <a:ext uri="{FF2B5EF4-FFF2-40B4-BE49-F238E27FC236}">
                    <a16:creationId xmlns:a16="http://schemas.microsoft.com/office/drawing/2014/main" id="{52C75C4D-69C6-F6C7-C4D5-CCA753F7AFB5}"/>
                  </a:ext>
                </a:extLst>
              </p:cNvPr>
              <p:cNvSpPr/>
              <p:nvPr/>
            </p:nvSpPr>
            <p:spPr>
              <a:xfrm>
                <a:off x="816950" y="646200"/>
                <a:ext cx="196200" cy="1962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DCEBE1"/>
                  </a:solidFill>
                </a:endParaRPr>
              </a:p>
            </p:txBody>
          </p:sp>
          <p:sp>
            <p:nvSpPr>
              <p:cNvPr id="29" name="Google Shape;1514;p30">
                <a:extLst>
                  <a:ext uri="{FF2B5EF4-FFF2-40B4-BE49-F238E27FC236}">
                    <a16:creationId xmlns:a16="http://schemas.microsoft.com/office/drawing/2014/main" id="{14762188-D1AF-D518-0CAB-BC77145A15D4}"/>
                  </a:ext>
                </a:extLst>
              </p:cNvPr>
              <p:cNvSpPr/>
              <p:nvPr/>
            </p:nvSpPr>
            <p:spPr>
              <a:xfrm>
                <a:off x="871100" y="467150"/>
                <a:ext cx="87900" cy="310800"/>
              </a:xfrm>
              <a:prstGeom prst="roundRect">
                <a:avLst>
                  <a:gd name="adj" fmla="val 50000"/>
                </a:avLst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DCEBE1"/>
                  </a:solidFill>
                </a:endParaRPr>
              </a:p>
            </p:txBody>
          </p:sp>
        </p:grpSp>
        <p:grpSp>
          <p:nvGrpSpPr>
            <p:cNvPr id="22" name="Google Shape;1515;p30">
              <a:extLst>
                <a:ext uri="{FF2B5EF4-FFF2-40B4-BE49-F238E27FC236}">
                  <a16:creationId xmlns:a16="http://schemas.microsoft.com/office/drawing/2014/main" id="{49F2B4D3-5A3A-233A-C292-2ED8B55B937B}"/>
                </a:ext>
              </a:extLst>
            </p:cNvPr>
            <p:cNvGrpSpPr/>
            <p:nvPr/>
          </p:nvGrpSpPr>
          <p:grpSpPr>
            <a:xfrm>
              <a:off x="5522888" y="452264"/>
              <a:ext cx="196200" cy="375250"/>
              <a:chOff x="816950" y="467150"/>
              <a:chExt cx="196200" cy="375250"/>
            </a:xfrm>
          </p:grpSpPr>
          <p:sp>
            <p:nvSpPr>
              <p:cNvPr id="26" name="Google Shape;1516;p30">
                <a:extLst>
                  <a:ext uri="{FF2B5EF4-FFF2-40B4-BE49-F238E27FC236}">
                    <a16:creationId xmlns:a16="http://schemas.microsoft.com/office/drawing/2014/main" id="{7FCEF016-F573-0D4C-67A4-1B60495AFDC6}"/>
                  </a:ext>
                </a:extLst>
              </p:cNvPr>
              <p:cNvSpPr/>
              <p:nvPr/>
            </p:nvSpPr>
            <p:spPr>
              <a:xfrm>
                <a:off x="816950" y="646200"/>
                <a:ext cx="196200" cy="1962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DCEBE1"/>
                  </a:solidFill>
                </a:endParaRPr>
              </a:p>
            </p:txBody>
          </p:sp>
          <p:sp>
            <p:nvSpPr>
              <p:cNvPr id="27" name="Google Shape;1517;p30">
                <a:extLst>
                  <a:ext uri="{FF2B5EF4-FFF2-40B4-BE49-F238E27FC236}">
                    <a16:creationId xmlns:a16="http://schemas.microsoft.com/office/drawing/2014/main" id="{7A099E30-CBCA-FD3B-74D6-703C8BD5161D}"/>
                  </a:ext>
                </a:extLst>
              </p:cNvPr>
              <p:cNvSpPr/>
              <p:nvPr/>
            </p:nvSpPr>
            <p:spPr>
              <a:xfrm>
                <a:off x="871100" y="467150"/>
                <a:ext cx="87900" cy="310800"/>
              </a:xfrm>
              <a:prstGeom prst="roundRect">
                <a:avLst>
                  <a:gd name="adj" fmla="val 50000"/>
                </a:avLst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DCEBE1"/>
                  </a:solidFill>
                </a:endParaRPr>
              </a:p>
            </p:txBody>
          </p:sp>
        </p:grpSp>
        <p:grpSp>
          <p:nvGrpSpPr>
            <p:cNvPr id="23" name="Google Shape;1518;p30">
              <a:extLst>
                <a:ext uri="{FF2B5EF4-FFF2-40B4-BE49-F238E27FC236}">
                  <a16:creationId xmlns:a16="http://schemas.microsoft.com/office/drawing/2014/main" id="{908DA6BB-4FEF-C372-AE08-CB275A716683}"/>
                </a:ext>
              </a:extLst>
            </p:cNvPr>
            <p:cNvGrpSpPr/>
            <p:nvPr/>
          </p:nvGrpSpPr>
          <p:grpSpPr>
            <a:xfrm>
              <a:off x="5950700" y="452264"/>
              <a:ext cx="196200" cy="375250"/>
              <a:chOff x="816950" y="467150"/>
              <a:chExt cx="196200" cy="375250"/>
            </a:xfrm>
          </p:grpSpPr>
          <p:sp>
            <p:nvSpPr>
              <p:cNvPr id="24" name="Google Shape;1519;p30">
                <a:extLst>
                  <a:ext uri="{FF2B5EF4-FFF2-40B4-BE49-F238E27FC236}">
                    <a16:creationId xmlns:a16="http://schemas.microsoft.com/office/drawing/2014/main" id="{2290D730-D1F9-3422-EDB2-B851046521D5}"/>
                  </a:ext>
                </a:extLst>
              </p:cNvPr>
              <p:cNvSpPr/>
              <p:nvPr/>
            </p:nvSpPr>
            <p:spPr>
              <a:xfrm>
                <a:off x="816950" y="646200"/>
                <a:ext cx="196200" cy="1962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DCEBE1"/>
                  </a:solidFill>
                </a:endParaRPr>
              </a:p>
            </p:txBody>
          </p:sp>
          <p:sp>
            <p:nvSpPr>
              <p:cNvPr id="25" name="Google Shape;1520;p30">
                <a:extLst>
                  <a:ext uri="{FF2B5EF4-FFF2-40B4-BE49-F238E27FC236}">
                    <a16:creationId xmlns:a16="http://schemas.microsoft.com/office/drawing/2014/main" id="{71675F44-E95A-D122-E7EF-BCBE06C0F1D1}"/>
                  </a:ext>
                </a:extLst>
              </p:cNvPr>
              <p:cNvSpPr/>
              <p:nvPr/>
            </p:nvSpPr>
            <p:spPr>
              <a:xfrm>
                <a:off x="871100" y="467150"/>
                <a:ext cx="87900" cy="310800"/>
              </a:xfrm>
              <a:prstGeom prst="roundRect">
                <a:avLst>
                  <a:gd name="adj" fmla="val 50000"/>
                </a:avLst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DCEBE1"/>
                  </a:solidFill>
                </a:endParaRPr>
              </a:p>
            </p:txBody>
          </p:sp>
        </p:grp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9003DE15-AC3C-40E3-FB93-C1FA0116A980}"/>
              </a:ext>
            </a:extLst>
          </p:cNvPr>
          <p:cNvSpPr txBox="1"/>
          <p:nvPr/>
        </p:nvSpPr>
        <p:spPr>
          <a:xfrm>
            <a:off x="1264082" y="3206094"/>
            <a:ext cx="37844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2C8CB5"/>
                </a:solidFill>
                <a:latin typeface="Eras Bold ITC" panose="020B0602030504020804" pitchFamily="34" charset="77"/>
              </a:rPr>
              <a:t>a. </a:t>
            </a:r>
            <a:r>
              <a:rPr lang="en-US" sz="2400" b="1" dirty="0" err="1">
                <a:solidFill>
                  <a:srgbClr val="2C8CB5"/>
                </a:solidFill>
                <a:latin typeface="Eras Bold ITC" panose="020B0602030504020804" pitchFamily="34" charset="77"/>
              </a:rPr>
              <a:t>Faktor</a:t>
            </a:r>
            <a:r>
              <a:rPr lang="en-US" sz="2400" b="1" dirty="0">
                <a:solidFill>
                  <a:srgbClr val="2C8CB5"/>
                </a:solidFill>
                <a:latin typeface="Eras Bold ITC" panose="020B0602030504020804" pitchFamily="34" charset="77"/>
              </a:rPr>
              <a:t> yang </a:t>
            </a:r>
            <a:r>
              <a:rPr lang="en-US" sz="2400" b="1" dirty="0" err="1">
                <a:solidFill>
                  <a:srgbClr val="2C8CB5"/>
                </a:solidFill>
                <a:latin typeface="Eras Bold ITC" panose="020B0602030504020804" pitchFamily="34" charset="77"/>
              </a:rPr>
              <a:t>Memengaruhi</a:t>
            </a:r>
            <a:r>
              <a:rPr lang="en-US" sz="2400" b="1" dirty="0">
                <a:solidFill>
                  <a:srgbClr val="2C8CB5"/>
                </a:solidFill>
                <a:latin typeface="Eras Bold ITC" panose="020B0602030504020804" pitchFamily="34" charset="77"/>
              </a:rPr>
              <a:t> </a:t>
            </a:r>
            <a:r>
              <a:rPr lang="en-US" sz="2400" b="1" dirty="0" err="1">
                <a:solidFill>
                  <a:srgbClr val="2C8CB5"/>
                </a:solidFill>
                <a:latin typeface="Eras Bold ITC" panose="020B0602030504020804" pitchFamily="34" charset="77"/>
              </a:rPr>
              <a:t>Dinamika</a:t>
            </a:r>
            <a:r>
              <a:rPr lang="en-US" sz="2400" b="1" dirty="0">
                <a:solidFill>
                  <a:srgbClr val="2C8CB5"/>
                </a:solidFill>
                <a:latin typeface="Eras Bold ITC" panose="020B0602030504020804" pitchFamily="34" charset="77"/>
              </a:rPr>
              <a:t> </a:t>
            </a:r>
            <a:r>
              <a:rPr lang="en-US" sz="2400" b="1" dirty="0" err="1">
                <a:solidFill>
                  <a:srgbClr val="2C8CB5"/>
                </a:solidFill>
                <a:latin typeface="Eras Bold ITC" panose="020B0602030504020804" pitchFamily="34" charset="77"/>
              </a:rPr>
              <a:t>Penduduk</a:t>
            </a:r>
            <a:endParaRPr lang="en-US" sz="2400" b="1" dirty="0">
              <a:solidFill>
                <a:srgbClr val="2C8CB5"/>
              </a:solidFill>
              <a:latin typeface="Eras Bold ITC" panose="020B0602030504020804" pitchFamily="34" charset="77"/>
            </a:endParaRPr>
          </a:p>
        </p:txBody>
      </p:sp>
      <p:cxnSp>
        <p:nvCxnSpPr>
          <p:cNvPr id="52" name="Elbow Connector 51">
            <a:extLst>
              <a:ext uri="{FF2B5EF4-FFF2-40B4-BE49-F238E27FC236}">
                <a16:creationId xmlns:a16="http://schemas.microsoft.com/office/drawing/2014/main" id="{32A4466A-EB38-0F44-35A6-C502C35A0B58}"/>
              </a:ext>
            </a:extLst>
          </p:cNvPr>
          <p:cNvCxnSpPr>
            <a:cxnSpLocks/>
          </p:cNvCxnSpPr>
          <p:nvPr/>
        </p:nvCxnSpPr>
        <p:spPr>
          <a:xfrm flipV="1">
            <a:off x="5370490" y="2492236"/>
            <a:ext cx="1519707" cy="936764"/>
          </a:xfrm>
          <a:prstGeom prst="bentConnector3">
            <a:avLst/>
          </a:prstGeom>
          <a:ln w="9525" cap="flat" cmpd="sng" algn="ctr">
            <a:solidFill>
              <a:schemeClr val="accent5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EB5C6EBA-DC0E-1187-D3BA-31B59601BAAE}"/>
              </a:ext>
            </a:extLst>
          </p:cNvPr>
          <p:cNvCxnSpPr>
            <a:stCxn id="9" idx="3"/>
          </p:cNvCxnSpPr>
          <p:nvPr/>
        </p:nvCxnSpPr>
        <p:spPr>
          <a:xfrm>
            <a:off x="5319128" y="3798534"/>
            <a:ext cx="1674100" cy="7724"/>
          </a:xfrm>
          <a:prstGeom prst="straightConnector1">
            <a:avLst/>
          </a:prstGeom>
          <a:ln w="9525" cap="flat" cmpd="sng" algn="ctr">
            <a:solidFill>
              <a:schemeClr val="accent5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7" name="Elbow Connector 56">
            <a:extLst>
              <a:ext uri="{FF2B5EF4-FFF2-40B4-BE49-F238E27FC236}">
                <a16:creationId xmlns:a16="http://schemas.microsoft.com/office/drawing/2014/main" id="{0CDF3BBA-4D8C-6E69-9AB8-F3F81ED47236}"/>
              </a:ext>
            </a:extLst>
          </p:cNvPr>
          <p:cNvCxnSpPr/>
          <p:nvPr/>
        </p:nvCxnSpPr>
        <p:spPr>
          <a:xfrm>
            <a:off x="5319128" y="4069724"/>
            <a:ext cx="1674100" cy="1017431"/>
          </a:xfrm>
          <a:prstGeom prst="bentConnector3">
            <a:avLst/>
          </a:prstGeom>
          <a:ln w="9525" cap="flat" cmpd="sng" algn="ctr">
            <a:solidFill>
              <a:schemeClr val="accent5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26218CFE-CD3E-292B-6239-E50832433911}"/>
              </a:ext>
            </a:extLst>
          </p:cNvPr>
          <p:cNvSpPr txBox="1"/>
          <p:nvPr/>
        </p:nvSpPr>
        <p:spPr>
          <a:xfrm>
            <a:off x="6951583" y="2315236"/>
            <a:ext cx="4174744" cy="92333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US" dirty="0" err="1">
                <a:solidFill>
                  <a:srgbClr val="002060"/>
                </a:solidFill>
              </a:rPr>
              <a:t>Kelahiran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atau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natalitas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merupakan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faktor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dinamika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penduduk</a:t>
            </a:r>
            <a:r>
              <a:rPr lang="en-US" dirty="0">
                <a:solidFill>
                  <a:srgbClr val="002060"/>
                </a:solidFill>
              </a:rPr>
              <a:t> yang </a:t>
            </a:r>
            <a:r>
              <a:rPr lang="en-US" dirty="0" err="1">
                <a:solidFill>
                  <a:srgbClr val="002060"/>
                </a:solidFill>
              </a:rPr>
              <a:t>menambah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jumlah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penduduk</a:t>
            </a:r>
            <a:r>
              <a:rPr lang="en-US" dirty="0">
                <a:solidFill>
                  <a:srgbClr val="002060"/>
                </a:solidFill>
              </a:rPr>
              <a:t>.</a:t>
            </a:r>
            <a:endParaRPr dirty="0">
              <a:solidFill>
                <a:srgbClr val="002060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86FC2AF-BACF-58E9-A393-73965F18D8A9}"/>
              </a:ext>
            </a:extLst>
          </p:cNvPr>
          <p:cNvSpPr txBox="1"/>
          <p:nvPr/>
        </p:nvSpPr>
        <p:spPr>
          <a:xfrm>
            <a:off x="6996142" y="3610564"/>
            <a:ext cx="4130185" cy="92333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US" dirty="0" err="1">
                <a:solidFill>
                  <a:srgbClr val="002060"/>
                </a:solidFill>
              </a:rPr>
              <a:t>Kematian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atau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mortalitas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merupakan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faktor</a:t>
            </a:r>
            <a:r>
              <a:rPr lang="en-US" dirty="0">
                <a:solidFill>
                  <a:srgbClr val="002060"/>
                </a:solidFill>
              </a:rPr>
              <a:t> yang </a:t>
            </a:r>
            <a:r>
              <a:rPr lang="en-US" dirty="0" err="1">
                <a:solidFill>
                  <a:srgbClr val="002060"/>
                </a:solidFill>
              </a:rPr>
              <a:t>mengurangi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jumlah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penduduk</a:t>
            </a:r>
            <a:r>
              <a:rPr lang="en-US" dirty="0">
                <a:solidFill>
                  <a:srgbClr val="002060"/>
                </a:solidFill>
              </a:rPr>
              <a:t>.</a:t>
            </a:r>
            <a:endParaRPr dirty="0">
              <a:solidFill>
                <a:srgbClr val="002060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D59B513B-1A4A-510C-07A8-F9DB4BDA725A}"/>
              </a:ext>
            </a:extLst>
          </p:cNvPr>
          <p:cNvSpPr txBox="1"/>
          <p:nvPr/>
        </p:nvSpPr>
        <p:spPr>
          <a:xfrm>
            <a:off x="6996142" y="4883954"/>
            <a:ext cx="4130185" cy="92333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err="1">
                <a:solidFill>
                  <a:srgbClr val="002060"/>
                </a:solidFill>
              </a:rPr>
              <a:t>Perpindahan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penduduk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atau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migrasi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dapat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menyebabkan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jumlah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penduduk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berkurang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atau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bertambah</a:t>
            </a:r>
            <a:r>
              <a:rPr lang="en-US" dirty="0">
                <a:solidFill>
                  <a:srgbClr val="002060"/>
                </a:solidFill>
              </a:rPr>
              <a:t>.</a:t>
            </a:r>
            <a:endParaRPr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0720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6F6E742-0177-2235-C95A-9B4891C456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9012" y="2287544"/>
            <a:ext cx="4296931" cy="4296931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D221A8B-FE72-7002-C939-57B644669F20}"/>
              </a:ext>
            </a:extLst>
          </p:cNvPr>
          <p:cNvSpPr/>
          <p:nvPr/>
        </p:nvSpPr>
        <p:spPr>
          <a:xfrm>
            <a:off x="1501589" y="2864225"/>
            <a:ext cx="5916706" cy="18153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grpSp>
        <p:nvGrpSpPr>
          <p:cNvPr id="98" name="Google Shape;98;p14"/>
          <p:cNvGrpSpPr/>
          <p:nvPr/>
        </p:nvGrpSpPr>
        <p:grpSpPr>
          <a:xfrm>
            <a:off x="0" y="5736168"/>
            <a:ext cx="12192000" cy="1121833"/>
            <a:chOff x="0" y="4302125"/>
            <a:chExt cx="9144000" cy="841375"/>
          </a:xfrm>
        </p:grpSpPr>
        <p:grpSp>
          <p:nvGrpSpPr>
            <p:cNvPr id="99" name="Google Shape;99;p1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pic>
            <p:nvPicPr>
              <p:cNvPr id="100" name="Google Shape;100;p14" descr="E:\ELISA\ERLANGGA LISA\2017\TEMPLATE PPT\SMP PPKN kelas X kelompok wajib\SMP PPKN kelas X kelompok wajib.png"/>
              <p:cNvPicPr preferRelativeResize="0"/>
              <p:nvPr/>
            </p:nvPicPr>
            <p:blipFill rotWithShape="1">
              <a:blip r:embed="rId4">
                <a:alphaModFix/>
              </a:blip>
              <a:srcRect/>
              <a:stretch/>
            </p:blipFill>
            <p:spPr>
              <a:xfrm>
                <a:off x="0" y="4302125"/>
                <a:ext cx="9144000" cy="84137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01" name="Google Shape;101;p14"/>
              <p:cNvSpPr txBox="1"/>
              <p:nvPr/>
            </p:nvSpPr>
            <p:spPr>
              <a:xfrm>
                <a:off x="2057400" y="4732407"/>
                <a:ext cx="5334000" cy="35395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txBody>
              <a:bodyPr spcFirstLastPara="1" wrap="square" lIns="121900" tIns="60933" rIns="121900" bIns="60933" anchor="t" anchorCtr="0">
                <a:sp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en-US" sz="2267" b="1">
                    <a:solidFill>
                      <a:srgbClr val="002060"/>
                    </a:solidFill>
                    <a:latin typeface="Arial"/>
                    <a:ea typeface="Arial"/>
                    <a:cs typeface="Arial"/>
                    <a:sym typeface="Arial"/>
                  </a:rPr>
                  <a:t>ILMU PENGETAHUAN SOSIAL</a:t>
                </a:r>
                <a:endParaRPr sz="2267">
                  <a:solidFill>
                    <a:srgbClr val="00206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102" name="Google Shape;102;p14" descr="A picture containing text&#10;&#10;Description automatically generated"/>
            <p:cNvPicPr preferRelativeResize="0"/>
            <p:nvPr/>
          </p:nvPicPr>
          <p:blipFill rotWithShape="1">
            <a:blip r:embed="rId5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172200" y="4734224"/>
              <a:ext cx="2743200" cy="3503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828C9C3A-211C-C997-C7B9-871AE04D252D}"/>
              </a:ext>
            </a:extLst>
          </p:cNvPr>
          <p:cNvSpPr txBox="1"/>
          <p:nvPr/>
        </p:nvSpPr>
        <p:spPr>
          <a:xfrm>
            <a:off x="2204694" y="678248"/>
            <a:ext cx="81890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>
                <a:solidFill>
                  <a:schemeClr val="accent6">
                    <a:lumMod val="75000"/>
                  </a:schemeClr>
                </a:solidFill>
                <a:latin typeface="Eras Bold ITC" panose="020B0602030504020804" pitchFamily="34" charset="77"/>
              </a:rPr>
              <a:t>Rumus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Eras Bold ITC" panose="020B0602030504020804" pitchFamily="34" charset="77"/>
              </a:rPr>
              <a:t> </a:t>
            </a:r>
            <a:r>
              <a:rPr lang="en-US" sz="2400" b="1" dirty="0" err="1">
                <a:solidFill>
                  <a:schemeClr val="accent6">
                    <a:lumMod val="75000"/>
                  </a:schemeClr>
                </a:solidFill>
                <a:latin typeface="Eras Bold ITC" panose="020B0602030504020804" pitchFamily="34" charset="77"/>
              </a:rPr>
              <a:t>Menghitung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Eras Bold ITC" panose="020B0602030504020804" pitchFamily="34" charset="77"/>
              </a:rPr>
              <a:t> </a:t>
            </a:r>
            <a:r>
              <a:rPr lang="en-US" sz="2400" b="1" dirty="0" err="1">
                <a:solidFill>
                  <a:schemeClr val="accent6">
                    <a:lumMod val="75000"/>
                  </a:schemeClr>
                </a:solidFill>
                <a:latin typeface="Eras Bold ITC" panose="020B0602030504020804" pitchFamily="34" charset="77"/>
              </a:rPr>
              <a:t>Pertumbuhan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Eras Bold ITC" panose="020B0602030504020804" pitchFamily="34" charset="77"/>
              </a:rPr>
              <a:t> </a:t>
            </a:r>
            <a:r>
              <a:rPr lang="en-US" sz="2400" b="1" dirty="0" err="1">
                <a:solidFill>
                  <a:schemeClr val="accent6">
                    <a:lumMod val="75000"/>
                  </a:schemeClr>
                </a:solidFill>
                <a:latin typeface="Eras Bold ITC" panose="020B0602030504020804" pitchFamily="34" charset="77"/>
              </a:rPr>
              <a:t>Penduduk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Eras Bold ITC" panose="020B0602030504020804" pitchFamily="34" charset="77"/>
              </a:rPr>
              <a:t> Total</a:t>
            </a:r>
          </a:p>
        </p:txBody>
      </p:sp>
      <p:sp>
        <p:nvSpPr>
          <p:cNvPr id="7" name="Rounded Rectangular Callout 6">
            <a:extLst>
              <a:ext uri="{FF2B5EF4-FFF2-40B4-BE49-F238E27FC236}">
                <a16:creationId xmlns:a16="http://schemas.microsoft.com/office/drawing/2014/main" id="{569560D5-110C-C4FF-5A78-B63EA44225A7}"/>
              </a:ext>
            </a:extLst>
          </p:cNvPr>
          <p:cNvSpPr/>
          <p:nvPr/>
        </p:nvSpPr>
        <p:spPr>
          <a:xfrm>
            <a:off x="4050469" y="1611678"/>
            <a:ext cx="6735651" cy="2502671"/>
          </a:xfrm>
          <a:prstGeom prst="wedgeRoundRectCallout">
            <a:avLst>
              <a:gd name="adj1" fmla="val -46646"/>
              <a:gd name="adj2" fmla="val 67646"/>
              <a:gd name="adj3" fmla="val 16667"/>
            </a:avLst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>
                <a:solidFill>
                  <a:schemeClr val="bg1"/>
                </a:solidFill>
                <a:latin typeface="Cooper Black" panose="0208090404030B020404" pitchFamily="18" charset="77"/>
              </a:rPr>
              <a:t>P = (L–M) + (I–E)</a:t>
            </a:r>
            <a:endParaRPr sz="4400" dirty="0">
              <a:solidFill>
                <a:schemeClr val="bg1"/>
              </a:solidFill>
              <a:latin typeface="Cooper Black" panose="0208090404030B020404" pitchFamily="18" charset="77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038AD13-3FD1-D46D-0729-D1E66E89570F}"/>
              </a:ext>
            </a:extLst>
          </p:cNvPr>
          <p:cNvSpPr txBox="1"/>
          <p:nvPr/>
        </p:nvSpPr>
        <p:spPr>
          <a:xfrm>
            <a:off x="4939361" y="4602697"/>
            <a:ext cx="600250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err="1"/>
              <a:t>Keterangan</a:t>
            </a:r>
            <a:r>
              <a:rPr lang="en-US" sz="1500" dirty="0"/>
              <a:t>:</a:t>
            </a:r>
          </a:p>
          <a:p>
            <a:r>
              <a:rPr lang="en-US" sz="1500" dirty="0"/>
              <a:t>P   = </a:t>
            </a:r>
            <a:r>
              <a:rPr lang="en-US" sz="1500" dirty="0" err="1"/>
              <a:t>jumlah</a:t>
            </a:r>
            <a:r>
              <a:rPr lang="en-US" sz="1500" dirty="0"/>
              <a:t> </a:t>
            </a:r>
            <a:r>
              <a:rPr lang="en-US" sz="1500" dirty="0" err="1"/>
              <a:t>pertumbuhan</a:t>
            </a:r>
            <a:r>
              <a:rPr lang="en-US" sz="1500" dirty="0"/>
              <a:t> </a:t>
            </a:r>
            <a:r>
              <a:rPr lang="en-US" sz="1500" dirty="0" err="1"/>
              <a:t>penduduk</a:t>
            </a:r>
            <a:r>
              <a:rPr lang="en-US" sz="1500" dirty="0"/>
              <a:t> total di </a:t>
            </a:r>
            <a:r>
              <a:rPr lang="en-US" sz="1500" dirty="0" err="1"/>
              <a:t>akhir</a:t>
            </a:r>
            <a:r>
              <a:rPr lang="en-US" sz="1500" dirty="0"/>
              <a:t> </a:t>
            </a:r>
            <a:r>
              <a:rPr lang="en-US" sz="1500" dirty="0" err="1"/>
              <a:t>tahun</a:t>
            </a:r>
            <a:r>
              <a:rPr lang="en-US" sz="1500" dirty="0"/>
              <a:t> </a:t>
            </a:r>
            <a:r>
              <a:rPr lang="en-US" sz="1500" dirty="0" err="1"/>
              <a:t>perhitungan</a:t>
            </a:r>
            <a:endParaRPr lang="en-US" sz="1500" dirty="0"/>
          </a:p>
          <a:p>
            <a:r>
              <a:rPr lang="en-US" sz="1500" dirty="0"/>
              <a:t>L    = </a:t>
            </a:r>
            <a:r>
              <a:rPr lang="en-US" sz="1500" dirty="0" err="1"/>
              <a:t>jumlah</a:t>
            </a:r>
            <a:r>
              <a:rPr lang="en-US" sz="1500" dirty="0"/>
              <a:t> </a:t>
            </a:r>
            <a:r>
              <a:rPr lang="en-US" sz="1500" dirty="0" err="1"/>
              <a:t>kelahiran</a:t>
            </a:r>
            <a:r>
              <a:rPr lang="en-US" sz="1500" dirty="0"/>
              <a:t> </a:t>
            </a:r>
            <a:r>
              <a:rPr lang="en-US" sz="1500" dirty="0" err="1"/>
              <a:t>dalam</a:t>
            </a:r>
            <a:r>
              <a:rPr lang="en-US" sz="1500" dirty="0"/>
              <a:t> </a:t>
            </a:r>
            <a:r>
              <a:rPr lang="en-US" sz="1500" dirty="0" err="1"/>
              <a:t>periode</a:t>
            </a:r>
            <a:r>
              <a:rPr lang="en-US" sz="1500" dirty="0"/>
              <a:t> </a:t>
            </a:r>
            <a:r>
              <a:rPr lang="en-US" sz="1500" dirty="0" err="1"/>
              <a:t>tahun</a:t>
            </a:r>
            <a:r>
              <a:rPr lang="en-US" sz="1500" dirty="0"/>
              <a:t> </a:t>
            </a:r>
            <a:r>
              <a:rPr lang="en-US" sz="1500" dirty="0" err="1"/>
              <a:t>tertentu</a:t>
            </a:r>
            <a:endParaRPr lang="en-US" sz="1500" dirty="0"/>
          </a:p>
          <a:p>
            <a:r>
              <a:rPr lang="en-US" sz="1500" dirty="0"/>
              <a:t>M  = </a:t>
            </a:r>
            <a:r>
              <a:rPr lang="en-US" sz="1500" dirty="0" err="1"/>
              <a:t>jumlah</a:t>
            </a:r>
            <a:r>
              <a:rPr lang="en-US" sz="1500" dirty="0"/>
              <a:t> </a:t>
            </a:r>
            <a:r>
              <a:rPr lang="en-US" sz="1500" dirty="0" err="1"/>
              <a:t>kematian</a:t>
            </a:r>
            <a:r>
              <a:rPr lang="en-US" sz="1500" dirty="0"/>
              <a:t> </a:t>
            </a:r>
            <a:r>
              <a:rPr lang="en-US" sz="1500" dirty="0" err="1"/>
              <a:t>dalam</a:t>
            </a:r>
            <a:r>
              <a:rPr lang="en-US" sz="1500" dirty="0"/>
              <a:t> </a:t>
            </a:r>
            <a:r>
              <a:rPr lang="en-US" sz="1500" dirty="0" err="1"/>
              <a:t>periode</a:t>
            </a:r>
            <a:r>
              <a:rPr lang="en-US" sz="1500" dirty="0"/>
              <a:t> </a:t>
            </a:r>
            <a:r>
              <a:rPr lang="en-US" sz="1500" dirty="0" err="1"/>
              <a:t>tahun</a:t>
            </a:r>
            <a:r>
              <a:rPr lang="en-US" sz="1500" dirty="0"/>
              <a:t> </a:t>
            </a:r>
            <a:r>
              <a:rPr lang="en-US" sz="1500" dirty="0" err="1"/>
              <a:t>tertentu</a:t>
            </a:r>
            <a:endParaRPr lang="en-US" sz="1500" dirty="0"/>
          </a:p>
          <a:p>
            <a:r>
              <a:rPr lang="en-US" sz="1500" dirty="0"/>
              <a:t>I     = </a:t>
            </a:r>
            <a:r>
              <a:rPr lang="en-US" sz="1500" dirty="0" err="1"/>
              <a:t>jumlah</a:t>
            </a:r>
            <a:r>
              <a:rPr lang="en-US" sz="1500" dirty="0"/>
              <a:t> </a:t>
            </a:r>
            <a:r>
              <a:rPr lang="en-US" sz="1500" dirty="0" err="1"/>
              <a:t>imigrasi</a:t>
            </a:r>
            <a:r>
              <a:rPr lang="en-US" sz="1500" dirty="0"/>
              <a:t> </a:t>
            </a:r>
            <a:r>
              <a:rPr lang="en-US" sz="1500" dirty="0" err="1"/>
              <a:t>dalam</a:t>
            </a:r>
            <a:r>
              <a:rPr lang="en-US" sz="1500" dirty="0"/>
              <a:t> </a:t>
            </a:r>
            <a:r>
              <a:rPr lang="en-US" sz="1500" dirty="0" err="1"/>
              <a:t>periode</a:t>
            </a:r>
            <a:r>
              <a:rPr lang="en-US" sz="1500" dirty="0"/>
              <a:t> </a:t>
            </a:r>
            <a:r>
              <a:rPr lang="en-US" sz="1500" dirty="0" err="1"/>
              <a:t>tahun</a:t>
            </a:r>
            <a:r>
              <a:rPr lang="en-US" sz="1500" dirty="0"/>
              <a:t> </a:t>
            </a:r>
            <a:r>
              <a:rPr lang="en-US" sz="1500" dirty="0" err="1"/>
              <a:t>tertentu</a:t>
            </a:r>
            <a:endParaRPr lang="en-US" sz="1500" dirty="0"/>
          </a:p>
          <a:p>
            <a:r>
              <a:rPr lang="en-US" sz="1500" dirty="0"/>
              <a:t>E.   = </a:t>
            </a:r>
            <a:r>
              <a:rPr lang="en-US" sz="1500" dirty="0" err="1"/>
              <a:t>jumlah</a:t>
            </a:r>
            <a:r>
              <a:rPr lang="en-US" sz="1500" dirty="0"/>
              <a:t> </a:t>
            </a:r>
            <a:r>
              <a:rPr lang="en-US" sz="1500" dirty="0" err="1"/>
              <a:t>emigrasi</a:t>
            </a:r>
            <a:r>
              <a:rPr lang="en-US" sz="1500" dirty="0"/>
              <a:t> </a:t>
            </a:r>
            <a:r>
              <a:rPr lang="en-US" sz="1500" dirty="0" err="1"/>
              <a:t>dalam</a:t>
            </a:r>
            <a:r>
              <a:rPr lang="en-US" sz="1500" dirty="0"/>
              <a:t> </a:t>
            </a:r>
            <a:r>
              <a:rPr lang="en-US" sz="1500" dirty="0" err="1"/>
              <a:t>periode</a:t>
            </a:r>
            <a:r>
              <a:rPr lang="en-US" sz="1500" dirty="0"/>
              <a:t> </a:t>
            </a:r>
            <a:r>
              <a:rPr lang="en-US" sz="1500" dirty="0" err="1"/>
              <a:t>tahun</a:t>
            </a:r>
            <a:r>
              <a:rPr lang="en-US" sz="1500" dirty="0"/>
              <a:t> </a:t>
            </a:r>
            <a:r>
              <a:rPr lang="en-US" sz="1500" dirty="0" err="1"/>
              <a:t>tertentu</a:t>
            </a: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1174545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D221A8B-FE72-7002-C939-57B644669F20}"/>
              </a:ext>
            </a:extLst>
          </p:cNvPr>
          <p:cNvSpPr/>
          <p:nvPr/>
        </p:nvSpPr>
        <p:spPr>
          <a:xfrm>
            <a:off x="1501589" y="2864225"/>
            <a:ext cx="5916706" cy="18153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grpSp>
        <p:nvGrpSpPr>
          <p:cNvPr id="98" name="Google Shape;98;p14"/>
          <p:cNvGrpSpPr/>
          <p:nvPr/>
        </p:nvGrpSpPr>
        <p:grpSpPr>
          <a:xfrm>
            <a:off x="0" y="5736168"/>
            <a:ext cx="12192000" cy="1121833"/>
            <a:chOff x="0" y="4302125"/>
            <a:chExt cx="9144000" cy="841375"/>
          </a:xfrm>
        </p:grpSpPr>
        <p:grpSp>
          <p:nvGrpSpPr>
            <p:cNvPr id="99" name="Google Shape;99;p1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pic>
            <p:nvPicPr>
              <p:cNvPr id="100" name="Google Shape;100;p14" descr="E:\ELISA\ERLANGGA LISA\2017\TEMPLATE PPT\SMP PPKN kelas X kelompok wajib\SMP PPKN kelas X kelompok wajib.png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0" y="4302125"/>
                <a:ext cx="9144000" cy="84137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01" name="Google Shape;101;p14"/>
              <p:cNvSpPr txBox="1"/>
              <p:nvPr/>
            </p:nvSpPr>
            <p:spPr>
              <a:xfrm>
                <a:off x="2057400" y="4732407"/>
                <a:ext cx="5334000" cy="35395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txBody>
              <a:bodyPr spcFirstLastPara="1" wrap="square" lIns="121900" tIns="60933" rIns="121900" bIns="60933" anchor="t" anchorCtr="0">
                <a:sp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en-US" sz="2267" b="1">
                    <a:solidFill>
                      <a:srgbClr val="002060"/>
                    </a:solidFill>
                    <a:latin typeface="Arial"/>
                    <a:ea typeface="Arial"/>
                    <a:cs typeface="Arial"/>
                    <a:sym typeface="Arial"/>
                  </a:rPr>
                  <a:t>ILMU PENGETAHUAN SOSIAL</a:t>
                </a:r>
                <a:endParaRPr sz="2267">
                  <a:solidFill>
                    <a:srgbClr val="00206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102" name="Google Shape;102;p14" descr="A picture containing text&#10;&#10;Description automatically generated"/>
            <p:cNvPicPr preferRelativeResize="0"/>
            <p:nvPr/>
          </p:nvPicPr>
          <p:blipFill rotWithShape="1">
            <a:blip r:embed="rId4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172200" y="4734224"/>
              <a:ext cx="2743200" cy="3503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5D0CF63A-5CC6-2693-8EE9-22EB2A2ECE5B}"/>
              </a:ext>
            </a:extLst>
          </p:cNvPr>
          <p:cNvSpPr txBox="1"/>
          <p:nvPr/>
        </p:nvSpPr>
        <p:spPr>
          <a:xfrm>
            <a:off x="431467" y="349531"/>
            <a:ext cx="40284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1. </a:t>
            </a:r>
            <a:r>
              <a:rPr lang="en-US" b="1" dirty="0" err="1"/>
              <a:t>Dinamika</a:t>
            </a:r>
            <a:r>
              <a:rPr lang="en-US" b="1" dirty="0"/>
              <a:t> </a:t>
            </a:r>
            <a:r>
              <a:rPr lang="en-US" b="1" dirty="0" err="1"/>
              <a:t>Kependudukan</a:t>
            </a:r>
            <a:r>
              <a:rPr lang="en-US" b="1" dirty="0"/>
              <a:t> di Indonesia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60C938C-3CCD-63A9-AC5F-EB05EF1FA6FF}"/>
              </a:ext>
            </a:extLst>
          </p:cNvPr>
          <p:cNvSpPr txBox="1"/>
          <p:nvPr/>
        </p:nvSpPr>
        <p:spPr>
          <a:xfrm>
            <a:off x="5070301" y="923240"/>
            <a:ext cx="22886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b. </a:t>
            </a:r>
            <a:r>
              <a:rPr lang="en-US" b="1" dirty="0" err="1"/>
              <a:t>Piramida</a:t>
            </a:r>
            <a:r>
              <a:rPr lang="en-US" b="1" dirty="0"/>
              <a:t> </a:t>
            </a:r>
            <a:r>
              <a:rPr lang="en-US" b="1" dirty="0" err="1"/>
              <a:t>Penduduk</a:t>
            </a:r>
            <a:endParaRPr lang="en-US" b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E2CA1BB-8118-9511-6BFD-64172AF5034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1387577" y="1343917"/>
            <a:ext cx="1472307" cy="189319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AF52830-EBAD-05F1-0AB3-5D087657063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5306138" y="1372936"/>
            <a:ext cx="1579721" cy="192079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A99E175-1D42-2B77-7A99-7D4F5E22666F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9268569" y="1242929"/>
            <a:ext cx="1579722" cy="1987757"/>
          </a:xfrm>
          <a:prstGeom prst="rect">
            <a:avLst/>
          </a:prstGeom>
        </p:spPr>
      </p:pic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E1976EF7-BAAC-3854-16D6-7B474979C9A3}"/>
              </a:ext>
            </a:extLst>
          </p:cNvPr>
          <p:cNvSpPr/>
          <p:nvPr/>
        </p:nvSpPr>
        <p:spPr>
          <a:xfrm>
            <a:off x="272406" y="3274213"/>
            <a:ext cx="3702651" cy="2526717"/>
          </a:xfrm>
          <a:prstGeom prst="roundRect">
            <a:avLst>
              <a:gd name="adj" fmla="val 8002"/>
            </a:avLst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err="1">
                <a:solidFill>
                  <a:schemeClr val="tx1"/>
                </a:solidFill>
              </a:rPr>
              <a:t>Piramida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ini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berbentuk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limas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dengan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dasar</a:t>
            </a:r>
            <a:r>
              <a:rPr lang="en-US" sz="1600" dirty="0">
                <a:solidFill>
                  <a:schemeClr val="tx1"/>
                </a:solidFill>
              </a:rPr>
              <a:t> yang </a:t>
            </a:r>
            <a:r>
              <a:rPr lang="en-US" sz="1600" dirty="0" err="1">
                <a:solidFill>
                  <a:schemeClr val="tx1"/>
                </a:solidFill>
              </a:rPr>
              <a:t>luas</a:t>
            </a:r>
            <a:r>
              <a:rPr lang="en-US" sz="1600" dirty="0">
                <a:solidFill>
                  <a:schemeClr val="tx1"/>
                </a:solidFill>
              </a:rPr>
              <a:t> dan </a:t>
            </a:r>
            <a:r>
              <a:rPr lang="en-US" sz="1600" dirty="0" err="1">
                <a:solidFill>
                  <a:schemeClr val="tx1"/>
                </a:solidFill>
              </a:rPr>
              <a:t>bagian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tengah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cembung</a:t>
            </a:r>
            <a:r>
              <a:rPr lang="en-US" sz="1600" dirty="0">
                <a:solidFill>
                  <a:schemeClr val="tx1"/>
                </a:solidFill>
              </a:rPr>
              <a:t>. Bagian </a:t>
            </a:r>
            <a:r>
              <a:rPr lang="en-US" sz="1600" dirty="0" err="1">
                <a:solidFill>
                  <a:schemeClr val="tx1"/>
                </a:solidFill>
              </a:rPr>
              <a:t>atas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cenderung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meruncing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ke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satu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titik</a:t>
            </a:r>
            <a:r>
              <a:rPr lang="en-US" sz="1600" dirty="0">
                <a:solidFill>
                  <a:schemeClr val="tx1"/>
                </a:solidFill>
              </a:rPr>
              <a:t>.</a:t>
            </a:r>
          </a:p>
          <a:p>
            <a:r>
              <a:rPr lang="en-US" sz="1600" dirty="0" err="1">
                <a:solidFill>
                  <a:schemeClr val="tx1"/>
                </a:solidFill>
              </a:rPr>
              <a:t>Ciri-cirinya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adalah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sebagai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berikut</a:t>
            </a:r>
            <a:r>
              <a:rPr lang="en-US" sz="1600" dirty="0">
                <a:solidFill>
                  <a:schemeClr val="tx1"/>
                </a:solidFill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>
                <a:solidFill>
                  <a:schemeClr val="tx1"/>
                </a:solidFill>
              </a:rPr>
              <a:t>Sebagain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besar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penduduk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berisi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kelompok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muda</a:t>
            </a:r>
            <a:r>
              <a:rPr lang="en-US" sz="1600" dirty="0">
                <a:solidFill>
                  <a:schemeClr val="tx1"/>
                </a:solidFill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>
                <a:solidFill>
                  <a:schemeClr val="tx1"/>
                </a:solidFill>
              </a:rPr>
              <a:t>Jumlah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kelompok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usia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tua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sedikit</a:t>
            </a:r>
            <a:r>
              <a:rPr lang="en-US" sz="1600" dirty="0">
                <a:solidFill>
                  <a:schemeClr val="tx1"/>
                </a:solidFill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Angka </a:t>
            </a:r>
            <a:r>
              <a:rPr lang="en-US" sz="1600" dirty="0" err="1">
                <a:solidFill>
                  <a:schemeClr val="tx1"/>
                </a:solidFill>
              </a:rPr>
              <a:t>kelahiran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tinggi</a:t>
            </a:r>
            <a:r>
              <a:rPr lang="en-US" sz="1600" dirty="0">
                <a:solidFill>
                  <a:schemeClr val="tx1"/>
                </a:solidFill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>
                <a:solidFill>
                  <a:schemeClr val="tx1"/>
                </a:solidFill>
              </a:rPr>
              <a:t>Pertumbuhan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penduduk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cepat</a:t>
            </a:r>
            <a:r>
              <a:rPr lang="en-US" sz="1600" dirty="0">
                <a:solidFill>
                  <a:schemeClr val="tx1"/>
                </a:solidFill>
              </a:rPr>
              <a:t>.</a:t>
            </a:r>
            <a:endParaRPr sz="1600" dirty="0">
              <a:solidFill>
                <a:schemeClr val="tx1"/>
              </a:solidFill>
            </a:endParaRP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094DF1F5-1C73-DBDD-7AA2-987FC58EC557}"/>
              </a:ext>
            </a:extLst>
          </p:cNvPr>
          <p:cNvSpPr/>
          <p:nvPr/>
        </p:nvSpPr>
        <p:spPr>
          <a:xfrm>
            <a:off x="4319668" y="3274213"/>
            <a:ext cx="3702651" cy="2526717"/>
          </a:xfrm>
          <a:prstGeom prst="roundRect">
            <a:avLst>
              <a:gd name="adj" fmla="val 8002"/>
            </a:avLst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err="1">
                <a:solidFill>
                  <a:schemeClr val="tx1"/>
                </a:solidFill>
              </a:rPr>
              <a:t>Piramida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berbentuk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seperti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granat</a:t>
            </a:r>
            <a:r>
              <a:rPr lang="en-US" sz="1600" dirty="0">
                <a:solidFill>
                  <a:schemeClr val="tx1"/>
                </a:solidFill>
              </a:rPr>
              <a:t>, </a:t>
            </a:r>
            <a:r>
              <a:rPr lang="en-US" sz="1600" dirty="0" err="1">
                <a:solidFill>
                  <a:schemeClr val="tx1"/>
                </a:solidFill>
              </a:rPr>
              <a:t>menandakan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jumlah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angka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kelahiran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mirip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atau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hampir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sama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dengan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kematian</a:t>
            </a:r>
            <a:r>
              <a:rPr lang="en-US" sz="1600" dirty="0">
                <a:solidFill>
                  <a:schemeClr val="tx1"/>
                </a:solidFill>
              </a:rPr>
              <a:t>.</a:t>
            </a:r>
          </a:p>
          <a:p>
            <a:r>
              <a:rPr lang="en-US" sz="1600" dirty="0" err="1">
                <a:solidFill>
                  <a:schemeClr val="tx1"/>
                </a:solidFill>
              </a:rPr>
              <a:t>Ciri-cirinya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adalah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sebagai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berikut</a:t>
            </a:r>
            <a:r>
              <a:rPr lang="en-US" sz="1600" dirty="0">
                <a:solidFill>
                  <a:schemeClr val="tx1"/>
                </a:solidFill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>
                <a:solidFill>
                  <a:schemeClr val="tx1"/>
                </a:solidFill>
              </a:rPr>
              <a:t>Penduduk</a:t>
            </a:r>
            <a:r>
              <a:rPr lang="en-US" sz="1600" dirty="0">
                <a:solidFill>
                  <a:schemeClr val="tx1"/>
                </a:solidFill>
              </a:rPr>
              <a:t> pada </a:t>
            </a:r>
            <a:r>
              <a:rPr lang="en-US" sz="1600" dirty="0" err="1">
                <a:solidFill>
                  <a:schemeClr val="tx1"/>
                </a:solidFill>
              </a:rPr>
              <a:t>setiap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umur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hampir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sama</a:t>
            </a:r>
            <a:r>
              <a:rPr lang="en-US" sz="1600" dirty="0">
                <a:solidFill>
                  <a:schemeClr val="tx1"/>
                </a:solidFill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Angka </a:t>
            </a:r>
            <a:r>
              <a:rPr lang="en-US" sz="1600" dirty="0" err="1">
                <a:solidFill>
                  <a:schemeClr val="tx1"/>
                </a:solidFill>
              </a:rPr>
              <a:t>kelahiran</a:t>
            </a:r>
            <a:r>
              <a:rPr lang="en-US" sz="1600" dirty="0">
                <a:solidFill>
                  <a:schemeClr val="tx1"/>
                </a:solidFill>
              </a:rPr>
              <a:t> dan </a:t>
            </a:r>
            <a:r>
              <a:rPr lang="en-US" sz="1600" dirty="0" err="1">
                <a:solidFill>
                  <a:schemeClr val="tx1"/>
                </a:solidFill>
              </a:rPr>
              <a:t>kematian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rendah</a:t>
            </a:r>
            <a:r>
              <a:rPr lang="en-US" sz="1600" dirty="0">
                <a:solidFill>
                  <a:schemeClr val="tx1"/>
                </a:solidFill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>
                <a:solidFill>
                  <a:schemeClr val="tx1"/>
                </a:solidFill>
              </a:rPr>
              <a:t>Pertumbuhan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penduduk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lambat</a:t>
            </a:r>
            <a:r>
              <a:rPr lang="en-US" sz="1600" dirty="0">
                <a:solidFill>
                  <a:schemeClr val="tx1"/>
                </a:solidFill>
              </a:rPr>
              <a:t>.</a:t>
            </a:r>
            <a:endParaRPr sz="1600" dirty="0">
              <a:solidFill>
                <a:schemeClr val="tx1"/>
              </a:solidFill>
            </a:endParaRP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F0B032EC-8B74-0EEB-26C1-D7D6C76D5395}"/>
              </a:ext>
            </a:extLst>
          </p:cNvPr>
          <p:cNvSpPr/>
          <p:nvPr/>
        </p:nvSpPr>
        <p:spPr>
          <a:xfrm>
            <a:off x="8255834" y="3254864"/>
            <a:ext cx="3702651" cy="2526717"/>
          </a:xfrm>
          <a:prstGeom prst="roundRect">
            <a:avLst>
              <a:gd name="adj" fmla="val 8002"/>
            </a:avLst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err="1">
                <a:solidFill>
                  <a:schemeClr val="tx1"/>
                </a:solidFill>
              </a:rPr>
              <a:t>Piramida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berbentuk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menyerupai</a:t>
            </a:r>
            <a:r>
              <a:rPr lang="en-US" sz="1600" dirty="0">
                <a:solidFill>
                  <a:schemeClr val="tx1"/>
                </a:solidFill>
              </a:rPr>
              <a:t> batu </a:t>
            </a:r>
            <a:r>
              <a:rPr lang="en-US" sz="1600" dirty="0" err="1">
                <a:solidFill>
                  <a:schemeClr val="tx1"/>
                </a:solidFill>
              </a:rPr>
              <a:t>nisan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atau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guci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terbalik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atau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sarang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tawon</a:t>
            </a:r>
            <a:r>
              <a:rPr lang="en-US" sz="1600" dirty="0">
                <a:solidFill>
                  <a:schemeClr val="tx1"/>
                </a:solidFill>
              </a:rPr>
              <a:t>.</a:t>
            </a:r>
          </a:p>
          <a:p>
            <a:r>
              <a:rPr lang="en-US" sz="1600" dirty="0" err="1">
                <a:solidFill>
                  <a:schemeClr val="tx1"/>
                </a:solidFill>
              </a:rPr>
              <a:t>Ciri-cirinya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adalah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sebagai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berikut</a:t>
            </a:r>
            <a:r>
              <a:rPr lang="en-US" sz="1600" dirty="0">
                <a:solidFill>
                  <a:schemeClr val="tx1"/>
                </a:solidFill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Sebagian </a:t>
            </a:r>
            <a:r>
              <a:rPr lang="en-US" sz="1600" dirty="0" err="1">
                <a:solidFill>
                  <a:schemeClr val="tx1"/>
                </a:solidFill>
              </a:rPr>
              <a:t>besar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penduduk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berisi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kelompok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dewasa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atau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tua</a:t>
            </a:r>
            <a:r>
              <a:rPr lang="en-US" sz="1600" dirty="0">
                <a:solidFill>
                  <a:schemeClr val="tx1"/>
                </a:solidFill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>
                <a:solidFill>
                  <a:schemeClr val="tx1"/>
                </a:solidFill>
              </a:rPr>
              <a:t>Jumlah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kelompok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usia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muda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sedikit</a:t>
            </a:r>
            <a:r>
              <a:rPr lang="en-US" sz="1600" dirty="0">
                <a:solidFill>
                  <a:schemeClr val="tx1"/>
                </a:solidFill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Angka </a:t>
            </a:r>
            <a:r>
              <a:rPr lang="en-US" sz="1600" dirty="0" err="1">
                <a:solidFill>
                  <a:schemeClr val="tx1"/>
                </a:solidFill>
              </a:rPr>
              <a:t>kelahiran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lebih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rendah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daripada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kematian</a:t>
            </a:r>
            <a:r>
              <a:rPr lang="en-US" sz="1600" dirty="0">
                <a:solidFill>
                  <a:schemeClr val="tx1"/>
                </a:solidFill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>
                <a:solidFill>
                  <a:schemeClr val="tx1"/>
                </a:solidFill>
              </a:rPr>
              <a:t>Pertumbuhan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penduduk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berkurang</a:t>
            </a:r>
            <a:r>
              <a:rPr lang="en-US" sz="1600" dirty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39214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alphaModFix amt="12822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D221A8B-FE72-7002-C939-57B644669F20}"/>
              </a:ext>
            </a:extLst>
          </p:cNvPr>
          <p:cNvSpPr/>
          <p:nvPr/>
        </p:nvSpPr>
        <p:spPr>
          <a:xfrm>
            <a:off x="1501589" y="2864225"/>
            <a:ext cx="5916706" cy="18153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grpSp>
        <p:nvGrpSpPr>
          <p:cNvPr id="98" name="Google Shape;98;p14"/>
          <p:cNvGrpSpPr/>
          <p:nvPr/>
        </p:nvGrpSpPr>
        <p:grpSpPr>
          <a:xfrm>
            <a:off x="0" y="5736168"/>
            <a:ext cx="12192000" cy="1121833"/>
            <a:chOff x="0" y="4302125"/>
            <a:chExt cx="9144000" cy="841375"/>
          </a:xfrm>
        </p:grpSpPr>
        <p:grpSp>
          <p:nvGrpSpPr>
            <p:cNvPr id="99" name="Google Shape;99;p1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pic>
            <p:nvPicPr>
              <p:cNvPr id="100" name="Google Shape;100;p14" descr="E:\ELISA\ERLANGGA LISA\2017\TEMPLATE PPT\SMP PPKN kelas X kelompok wajib\SMP PPKN kelas X kelompok wajib.png"/>
              <p:cNvPicPr preferRelativeResize="0"/>
              <p:nvPr/>
            </p:nvPicPr>
            <p:blipFill rotWithShape="1">
              <a:blip r:embed="rId4">
                <a:alphaModFix/>
              </a:blip>
              <a:srcRect/>
              <a:stretch/>
            </p:blipFill>
            <p:spPr>
              <a:xfrm>
                <a:off x="0" y="4302125"/>
                <a:ext cx="9144000" cy="84137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01" name="Google Shape;101;p14"/>
              <p:cNvSpPr txBox="1"/>
              <p:nvPr/>
            </p:nvSpPr>
            <p:spPr>
              <a:xfrm>
                <a:off x="2057400" y="4732407"/>
                <a:ext cx="5334000" cy="35395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txBody>
              <a:bodyPr spcFirstLastPara="1" wrap="square" lIns="121900" tIns="60933" rIns="121900" bIns="60933" anchor="t" anchorCtr="0">
                <a:sp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en-US" sz="2267" b="1">
                    <a:solidFill>
                      <a:srgbClr val="002060"/>
                    </a:solidFill>
                    <a:latin typeface="Arial"/>
                    <a:ea typeface="Arial"/>
                    <a:cs typeface="Arial"/>
                    <a:sym typeface="Arial"/>
                  </a:rPr>
                  <a:t>ILMU PENGETAHUAN SOSIAL</a:t>
                </a:r>
                <a:endParaRPr sz="2267">
                  <a:solidFill>
                    <a:srgbClr val="00206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102" name="Google Shape;102;p14" descr="A picture containing text&#10;&#10;Description automatically generated"/>
            <p:cNvPicPr preferRelativeResize="0"/>
            <p:nvPr/>
          </p:nvPicPr>
          <p:blipFill rotWithShape="1">
            <a:blip r:embed="rId5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172200" y="4734224"/>
              <a:ext cx="2743200" cy="3503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A271B2F0-FA92-5DD2-6F1D-BFFB0639D465}"/>
              </a:ext>
            </a:extLst>
          </p:cNvPr>
          <p:cNvSpPr txBox="1"/>
          <p:nvPr/>
        </p:nvSpPr>
        <p:spPr>
          <a:xfrm>
            <a:off x="437880" y="1226051"/>
            <a:ext cx="11307652" cy="147732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US" dirty="0" err="1"/>
              <a:t>Komposisi</a:t>
            </a:r>
            <a:r>
              <a:rPr lang="en-US" dirty="0"/>
              <a:t> </a:t>
            </a:r>
            <a:r>
              <a:rPr lang="en-US" dirty="0" err="1"/>
              <a:t>penduduk</a:t>
            </a:r>
            <a:r>
              <a:rPr lang="en-US" dirty="0"/>
              <a:t>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dikelompokkan</a:t>
            </a:r>
            <a:r>
              <a:rPr lang="en-US" dirty="0"/>
              <a:t> </a:t>
            </a:r>
            <a:r>
              <a:rPr lang="en-US" dirty="0" err="1"/>
              <a:t>berdasarkan</a:t>
            </a:r>
            <a:r>
              <a:rPr lang="en-US" dirty="0"/>
              <a:t> </a:t>
            </a:r>
            <a:r>
              <a:rPr lang="en-US" dirty="0" err="1"/>
              <a:t>komposisi</a:t>
            </a:r>
            <a:r>
              <a:rPr lang="en-US" dirty="0"/>
              <a:t> </a:t>
            </a:r>
            <a:r>
              <a:rPr lang="en-US" dirty="0" err="1"/>
              <a:t>biologi</a:t>
            </a:r>
            <a:r>
              <a:rPr lang="en-US" dirty="0"/>
              <a:t>, </a:t>
            </a:r>
            <a:r>
              <a:rPr lang="en-US" dirty="0" err="1"/>
              <a:t>komposisi</a:t>
            </a:r>
            <a:r>
              <a:rPr lang="en-US" dirty="0"/>
              <a:t> </a:t>
            </a:r>
            <a:r>
              <a:rPr lang="en-US" dirty="0" err="1"/>
              <a:t>budaya</a:t>
            </a:r>
            <a:r>
              <a:rPr lang="en-US" dirty="0"/>
              <a:t>, dan </a:t>
            </a:r>
            <a:r>
              <a:rPr lang="en-US" dirty="0" err="1"/>
              <a:t>komposisi</a:t>
            </a:r>
            <a:r>
              <a:rPr lang="en-US" dirty="0"/>
              <a:t> </a:t>
            </a:r>
            <a:r>
              <a:rPr lang="en-US" dirty="0" err="1"/>
              <a:t>ekonomi</a:t>
            </a:r>
            <a:r>
              <a:rPr lang="en-US" dirty="0"/>
              <a:t>. </a:t>
            </a:r>
            <a:r>
              <a:rPr lang="en-US" dirty="0" err="1"/>
              <a:t>Contohnya</a:t>
            </a:r>
            <a:r>
              <a:rPr lang="en-US" dirty="0"/>
              <a:t>, </a:t>
            </a:r>
            <a:r>
              <a:rPr lang="en-US" dirty="0" err="1"/>
              <a:t>komposisi</a:t>
            </a:r>
            <a:r>
              <a:rPr lang="en-US" dirty="0"/>
              <a:t> </a:t>
            </a:r>
            <a:r>
              <a:rPr lang="en-US" dirty="0" err="1"/>
              <a:t>penduduk</a:t>
            </a:r>
            <a:r>
              <a:rPr lang="en-US" dirty="0"/>
              <a:t> </a:t>
            </a:r>
            <a:r>
              <a:rPr lang="en-US" dirty="0" err="1"/>
              <a:t>berdasarkan</a:t>
            </a:r>
            <a:r>
              <a:rPr lang="en-US" dirty="0"/>
              <a:t> </a:t>
            </a:r>
            <a:r>
              <a:rPr lang="en-US" dirty="0" err="1"/>
              <a:t>umur</a:t>
            </a:r>
            <a:r>
              <a:rPr lang="en-US" dirty="0"/>
              <a:t>. </a:t>
            </a:r>
            <a:r>
              <a:rPr lang="en-US" dirty="0" err="1"/>
              <a:t>Menurut</a:t>
            </a:r>
            <a:r>
              <a:rPr lang="en-US" dirty="0"/>
              <a:t> BPS, </a:t>
            </a:r>
            <a:r>
              <a:rPr lang="en-US" dirty="0" err="1"/>
              <a:t>persentase</a:t>
            </a:r>
            <a:r>
              <a:rPr lang="en-US" dirty="0"/>
              <a:t> </a:t>
            </a:r>
            <a:r>
              <a:rPr lang="en-US" dirty="0" err="1"/>
              <a:t>penduduk</a:t>
            </a:r>
            <a:r>
              <a:rPr lang="en-US" dirty="0"/>
              <a:t> </a:t>
            </a:r>
            <a:r>
              <a:rPr lang="en-US" dirty="0" err="1"/>
              <a:t>usia</a:t>
            </a:r>
            <a:r>
              <a:rPr lang="en-US" dirty="0"/>
              <a:t> </a:t>
            </a:r>
            <a:r>
              <a:rPr lang="en-US" dirty="0" err="1"/>
              <a:t>produktif</a:t>
            </a:r>
            <a:r>
              <a:rPr lang="en-US" dirty="0"/>
              <a:t> (15–64 </a:t>
            </a:r>
            <a:r>
              <a:rPr lang="en-US" dirty="0" err="1"/>
              <a:t>tahun</a:t>
            </a:r>
            <a:r>
              <a:rPr lang="en-US" dirty="0"/>
              <a:t>) </a:t>
            </a:r>
            <a:r>
              <a:rPr lang="en-US" dirty="0" err="1"/>
              <a:t>terus</a:t>
            </a:r>
            <a:r>
              <a:rPr lang="en-US" dirty="0"/>
              <a:t> </a:t>
            </a:r>
            <a:r>
              <a:rPr lang="en-US" dirty="0" err="1"/>
              <a:t>meningkat</a:t>
            </a:r>
            <a:r>
              <a:rPr lang="en-US" dirty="0"/>
              <a:t>. Pada </a:t>
            </a:r>
            <a:r>
              <a:rPr lang="en-US" dirty="0" err="1"/>
              <a:t>tahun</a:t>
            </a:r>
            <a:r>
              <a:rPr lang="en-US" dirty="0"/>
              <a:t> 1971, </a:t>
            </a:r>
            <a:r>
              <a:rPr lang="en-US" dirty="0" err="1"/>
              <a:t>menunjukkan</a:t>
            </a:r>
            <a:r>
              <a:rPr lang="en-US" dirty="0"/>
              <a:t> </a:t>
            </a:r>
            <a:r>
              <a:rPr lang="en-US" dirty="0" err="1"/>
              <a:t>bahwa</a:t>
            </a:r>
            <a:r>
              <a:rPr lang="en-US" dirty="0"/>
              <a:t> </a:t>
            </a:r>
            <a:r>
              <a:rPr lang="en-US" dirty="0" err="1"/>
              <a:t>proporsi</a:t>
            </a:r>
            <a:r>
              <a:rPr lang="en-US" dirty="0"/>
              <a:t> </a:t>
            </a:r>
            <a:r>
              <a:rPr lang="en-US" dirty="0" err="1"/>
              <a:t>penduduk</a:t>
            </a:r>
            <a:r>
              <a:rPr lang="en-US" dirty="0"/>
              <a:t> </a:t>
            </a:r>
            <a:r>
              <a:rPr lang="en-US" dirty="0" err="1"/>
              <a:t>usia</a:t>
            </a:r>
            <a:r>
              <a:rPr lang="en-US" dirty="0"/>
              <a:t> </a:t>
            </a:r>
            <a:r>
              <a:rPr lang="en-US" dirty="0" err="1"/>
              <a:t>produktif</a:t>
            </a:r>
            <a:r>
              <a:rPr lang="en-US" dirty="0"/>
              <a:t> </a:t>
            </a:r>
            <a:r>
              <a:rPr lang="en-US" dirty="0" err="1"/>
              <a:t>sebesar</a:t>
            </a:r>
            <a:r>
              <a:rPr lang="en-US" dirty="0"/>
              <a:t> 53,39 </a:t>
            </a:r>
            <a:r>
              <a:rPr lang="en-US" dirty="0" err="1"/>
              <a:t>persen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total </a:t>
            </a:r>
            <a:r>
              <a:rPr lang="en-US" dirty="0" err="1"/>
              <a:t>populasi</a:t>
            </a:r>
            <a:r>
              <a:rPr lang="en-US" dirty="0"/>
              <a:t>. </a:t>
            </a:r>
            <a:r>
              <a:rPr lang="en-US" dirty="0" err="1"/>
              <a:t>Sementara</a:t>
            </a:r>
            <a:r>
              <a:rPr lang="en-US" dirty="0"/>
              <a:t> </a:t>
            </a:r>
            <a:r>
              <a:rPr lang="en-US" dirty="0" err="1"/>
              <a:t>tahun</a:t>
            </a:r>
            <a:r>
              <a:rPr lang="en-US" dirty="0"/>
              <a:t> 2020, </a:t>
            </a:r>
            <a:r>
              <a:rPr lang="en-US" dirty="0" err="1"/>
              <a:t>menunjukkan</a:t>
            </a:r>
            <a:r>
              <a:rPr lang="en-US" dirty="0"/>
              <a:t> </a:t>
            </a:r>
            <a:r>
              <a:rPr lang="en-US" dirty="0" err="1"/>
              <a:t>bahwa</a:t>
            </a:r>
            <a:r>
              <a:rPr lang="en-US" dirty="0"/>
              <a:t> </a:t>
            </a:r>
            <a:r>
              <a:rPr lang="en-US" dirty="0" err="1"/>
              <a:t>proporsi</a:t>
            </a:r>
            <a:r>
              <a:rPr lang="en-US" dirty="0"/>
              <a:t> </a:t>
            </a:r>
            <a:r>
              <a:rPr lang="en-US" dirty="0" err="1"/>
              <a:t>pendudukn</a:t>
            </a:r>
            <a:r>
              <a:rPr lang="en-US" dirty="0"/>
              <a:t> </a:t>
            </a:r>
            <a:r>
              <a:rPr lang="en-US" dirty="0" err="1"/>
              <a:t>usia</a:t>
            </a:r>
            <a:r>
              <a:rPr lang="en-US" dirty="0"/>
              <a:t> </a:t>
            </a:r>
            <a:r>
              <a:rPr lang="en-US" dirty="0" err="1"/>
              <a:t>produktif</a:t>
            </a:r>
            <a:r>
              <a:rPr lang="en-US" dirty="0"/>
              <a:t> </a:t>
            </a:r>
            <a:r>
              <a:rPr lang="en-US" dirty="0" err="1"/>
              <a:t>sebesar</a:t>
            </a:r>
            <a:r>
              <a:rPr lang="en-US" dirty="0"/>
              <a:t> 70,72 </a:t>
            </a:r>
            <a:r>
              <a:rPr lang="en-US" dirty="0" err="1"/>
              <a:t>pesen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total </a:t>
            </a:r>
            <a:r>
              <a:rPr lang="en-US" dirty="0" err="1"/>
              <a:t>populasi</a:t>
            </a:r>
            <a:r>
              <a:rPr lang="en-US" dirty="0"/>
              <a:t>. Hal </a:t>
            </a:r>
            <a:r>
              <a:rPr lang="en-US" dirty="0" err="1"/>
              <a:t>ini</a:t>
            </a:r>
            <a:r>
              <a:rPr lang="en-US" dirty="0"/>
              <a:t> </a:t>
            </a:r>
            <a:r>
              <a:rPr lang="en-US" dirty="0" err="1"/>
              <a:t>menunjukkan</a:t>
            </a:r>
            <a:r>
              <a:rPr lang="en-US" dirty="0"/>
              <a:t> </a:t>
            </a:r>
            <a:r>
              <a:rPr lang="en-US" dirty="0" err="1"/>
              <a:t>bahwa</a:t>
            </a:r>
            <a:r>
              <a:rPr lang="en-US" dirty="0"/>
              <a:t> Indonesia </a:t>
            </a:r>
            <a:r>
              <a:rPr lang="en-US" dirty="0" err="1"/>
              <a:t>masih</a:t>
            </a:r>
            <a:r>
              <a:rPr lang="en-US" dirty="0"/>
              <a:t> </a:t>
            </a:r>
            <a:r>
              <a:rPr lang="en-US" dirty="0" err="1"/>
              <a:t>berada</a:t>
            </a:r>
            <a:r>
              <a:rPr lang="en-US" dirty="0"/>
              <a:t> pada era bonus </a:t>
            </a:r>
            <a:r>
              <a:rPr lang="en-US" dirty="0" err="1"/>
              <a:t>demografi</a:t>
            </a:r>
            <a:r>
              <a:rPr lang="en-US" dirty="0"/>
              <a:t>. </a:t>
            </a:r>
            <a:endParaRPr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39CD0E7-29B2-4F86-01A1-9AA0BA485757}"/>
              </a:ext>
            </a:extLst>
          </p:cNvPr>
          <p:cNvSpPr txBox="1"/>
          <p:nvPr/>
        </p:nvSpPr>
        <p:spPr>
          <a:xfrm>
            <a:off x="489396" y="3575483"/>
            <a:ext cx="11307652" cy="175432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US" dirty="0" err="1"/>
              <a:t>Pertumbuhan</a:t>
            </a:r>
            <a:r>
              <a:rPr lang="en-US" dirty="0"/>
              <a:t> </a:t>
            </a:r>
            <a:r>
              <a:rPr lang="en-US" dirty="0" err="1"/>
              <a:t>penduduk</a:t>
            </a:r>
            <a:r>
              <a:rPr lang="en-US" dirty="0"/>
              <a:t>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memengaruhi</a:t>
            </a:r>
            <a:r>
              <a:rPr lang="en-US" dirty="0"/>
              <a:t> </a:t>
            </a:r>
            <a:r>
              <a:rPr lang="en-US" dirty="0" err="1"/>
              <a:t>kualitas</a:t>
            </a:r>
            <a:r>
              <a:rPr lang="en-US" dirty="0"/>
              <a:t> </a:t>
            </a:r>
            <a:r>
              <a:rPr lang="en-US" dirty="0" err="1"/>
              <a:t>penduduk</a:t>
            </a:r>
            <a:r>
              <a:rPr lang="en-US" dirty="0"/>
              <a:t>. </a:t>
            </a:r>
            <a:r>
              <a:rPr lang="en-US" dirty="0" err="1"/>
              <a:t>Jumlah</a:t>
            </a:r>
            <a:r>
              <a:rPr lang="en-US" dirty="0"/>
              <a:t> </a:t>
            </a:r>
            <a:r>
              <a:rPr lang="en-US" dirty="0" err="1"/>
              <a:t>penduduk</a:t>
            </a:r>
            <a:r>
              <a:rPr lang="en-US" dirty="0"/>
              <a:t> yang </a:t>
            </a:r>
            <a:r>
              <a:rPr lang="en-US" dirty="0" err="1"/>
              <a:t>tinggi</a:t>
            </a:r>
            <a:r>
              <a:rPr lang="en-US" dirty="0"/>
              <a:t> </a:t>
            </a:r>
            <a:r>
              <a:rPr lang="en-US" dirty="0" err="1"/>
              <a:t>tanpa</a:t>
            </a:r>
            <a:r>
              <a:rPr lang="en-US" dirty="0"/>
              <a:t> </a:t>
            </a:r>
            <a:r>
              <a:rPr lang="en-US" dirty="0" err="1"/>
              <a:t>diimbangi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kualitas</a:t>
            </a:r>
            <a:r>
              <a:rPr lang="en-US" dirty="0"/>
              <a:t> </a:t>
            </a:r>
            <a:r>
              <a:rPr lang="en-US" dirty="0" err="1"/>
              <a:t>sumber</a:t>
            </a:r>
            <a:r>
              <a:rPr lang="en-US" dirty="0"/>
              <a:t> </a:t>
            </a:r>
            <a:r>
              <a:rPr lang="en-US" dirty="0" err="1"/>
              <a:t>daya</a:t>
            </a:r>
            <a:r>
              <a:rPr lang="en-US" dirty="0"/>
              <a:t> </a:t>
            </a:r>
            <a:r>
              <a:rPr lang="en-US" dirty="0" err="1"/>
              <a:t>manusia</a:t>
            </a:r>
            <a:r>
              <a:rPr lang="en-US" dirty="0"/>
              <a:t> yang </a:t>
            </a:r>
            <a:r>
              <a:rPr lang="en-US" dirty="0" err="1"/>
              <a:t>baik</a:t>
            </a:r>
            <a:r>
              <a:rPr lang="en-US" dirty="0"/>
              <a:t> </a:t>
            </a:r>
            <a:r>
              <a:rPr lang="en-US" dirty="0" err="1"/>
              <a:t>akan</a:t>
            </a:r>
            <a:r>
              <a:rPr lang="en-US" dirty="0"/>
              <a:t> </a:t>
            </a:r>
            <a:r>
              <a:rPr lang="en-US" dirty="0" err="1"/>
              <a:t>menghasilkan</a:t>
            </a:r>
            <a:r>
              <a:rPr lang="en-US" dirty="0"/>
              <a:t> </a:t>
            </a:r>
            <a:r>
              <a:rPr lang="en-US" i="1" dirty="0"/>
              <a:t>output</a:t>
            </a:r>
            <a:r>
              <a:rPr lang="en-US" dirty="0"/>
              <a:t> </a:t>
            </a:r>
            <a:r>
              <a:rPr lang="en-US" dirty="0" err="1"/>
              <a:t>perekonomian</a:t>
            </a:r>
            <a:r>
              <a:rPr lang="en-US" dirty="0"/>
              <a:t> yang </a:t>
            </a:r>
            <a:r>
              <a:rPr lang="en-US" dirty="0" err="1"/>
              <a:t>rendah</a:t>
            </a:r>
            <a:r>
              <a:rPr lang="en-US" dirty="0"/>
              <a:t>. </a:t>
            </a:r>
            <a:r>
              <a:rPr lang="en-US" dirty="0" err="1"/>
              <a:t>Kualitas</a:t>
            </a:r>
            <a:r>
              <a:rPr lang="en-US" dirty="0"/>
              <a:t> </a:t>
            </a:r>
            <a:r>
              <a:rPr lang="en-US" dirty="0" err="1"/>
              <a:t>penduduk</a:t>
            </a:r>
            <a:r>
              <a:rPr lang="en-US" dirty="0"/>
              <a:t> </a:t>
            </a:r>
            <a:r>
              <a:rPr lang="en-US" dirty="0" err="1"/>
              <a:t>berkaitan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kemampuan</a:t>
            </a:r>
            <a:r>
              <a:rPr lang="en-US" dirty="0"/>
              <a:t> </a:t>
            </a:r>
            <a:r>
              <a:rPr lang="en-US" dirty="0" err="1"/>
              <a:t>sumber</a:t>
            </a:r>
            <a:r>
              <a:rPr lang="en-US" dirty="0"/>
              <a:t> </a:t>
            </a:r>
            <a:r>
              <a:rPr lang="en-US" dirty="0" err="1"/>
              <a:t>daya</a:t>
            </a:r>
            <a:r>
              <a:rPr lang="en-US" dirty="0"/>
              <a:t> </a:t>
            </a:r>
            <a:r>
              <a:rPr lang="en-US" dirty="0" err="1"/>
              <a:t>manusia</a:t>
            </a:r>
            <a:r>
              <a:rPr lang="en-US" dirty="0"/>
              <a:t> yang sangat </a:t>
            </a:r>
            <a:r>
              <a:rPr lang="en-US" dirty="0" err="1"/>
              <a:t>diperlukan</a:t>
            </a:r>
            <a:r>
              <a:rPr lang="en-US" dirty="0"/>
              <a:t> untuk </a:t>
            </a:r>
            <a:r>
              <a:rPr lang="en-US" dirty="0" err="1"/>
              <a:t>mempercepat</a:t>
            </a:r>
            <a:r>
              <a:rPr lang="en-US" dirty="0"/>
              <a:t> proses </a:t>
            </a:r>
            <a:r>
              <a:rPr lang="en-US" dirty="0" err="1"/>
              <a:t>pembangunan</a:t>
            </a:r>
            <a:r>
              <a:rPr lang="en-US" dirty="0"/>
              <a:t>. Untuk </a:t>
            </a:r>
            <a:r>
              <a:rPr lang="en-US" dirty="0" err="1"/>
              <a:t>mewujudkan</a:t>
            </a:r>
            <a:r>
              <a:rPr lang="en-US" dirty="0"/>
              <a:t> </a:t>
            </a:r>
            <a:r>
              <a:rPr lang="en-US" dirty="0" err="1"/>
              <a:t>pertumbuhan</a:t>
            </a:r>
            <a:r>
              <a:rPr lang="en-US" dirty="0"/>
              <a:t> </a:t>
            </a:r>
            <a:r>
              <a:rPr lang="en-US" dirty="0" err="1"/>
              <a:t>penduduk</a:t>
            </a:r>
            <a:r>
              <a:rPr lang="en-US" dirty="0"/>
              <a:t> yang </a:t>
            </a:r>
            <a:r>
              <a:rPr lang="en-US" dirty="0" err="1"/>
              <a:t>seimbang</a:t>
            </a:r>
            <a:r>
              <a:rPr lang="en-US" dirty="0"/>
              <a:t> dan </a:t>
            </a:r>
            <a:r>
              <a:rPr lang="en-US" dirty="0" err="1"/>
              <a:t>berkualitas</a:t>
            </a:r>
            <a:r>
              <a:rPr lang="en-US" dirty="0"/>
              <a:t>, </a:t>
            </a:r>
            <a:r>
              <a:rPr lang="en-US" dirty="0" err="1"/>
              <a:t>perlu</a:t>
            </a:r>
            <a:r>
              <a:rPr lang="en-US" dirty="0"/>
              <a:t> </a:t>
            </a:r>
            <a:r>
              <a:rPr lang="en-US" dirty="0" err="1"/>
              <a:t>ada</a:t>
            </a:r>
            <a:r>
              <a:rPr lang="en-US" dirty="0"/>
              <a:t> </a:t>
            </a:r>
            <a:r>
              <a:rPr lang="en-US" dirty="0" err="1"/>
              <a:t>upaya</a:t>
            </a:r>
            <a:r>
              <a:rPr lang="en-US" dirty="0"/>
              <a:t> </a:t>
            </a:r>
            <a:r>
              <a:rPr lang="en-US" dirty="0" err="1"/>
              <a:t>pengendalian</a:t>
            </a:r>
            <a:r>
              <a:rPr lang="en-US" dirty="0"/>
              <a:t> </a:t>
            </a:r>
            <a:r>
              <a:rPr lang="en-US" dirty="0" err="1"/>
              <a:t>pertumbuhan</a:t>
            </a:r>
            <a:r>
              <a:rPr lang="en-US" dirty="0"/>
              <a:t> </a:t>
            </a:r>
            <a:r>
              <a:rPr lang="en-US" dirty="0" err="1"/>
              <a:t>penduduk</a:t>
            </a:r>
            <a:r>
              <a:rPr lang="en-US" dirty="0"/>
              <a:t>. </a:t>
            </a:r>
            <a:r>
              <a:rPr lang="en-US" dirty="0" err="1"/>
              <a:t>Laju</a:t>
            </a:r>
            <a:r>
              <a:rPr lang="en-US" dirty="0"/>
              <a:t> </a:t>
            </a:r>
            <a:r>
              <a:rPr lang="en-US" dirty="0" err="1"/>
              <a:t>pertumbuhan</a:t>
            </a:r>
            <a:r>
              <a:rPr lang="en-US" dirty="0"/>
              <a:t> </a:t>
            </a:r>
            <a:r>
              <a:rPr lang="en-US" dirty="0" err="1"/>
              <a:t>penduduk</a:t>
            </a:r>
            <a:r>
              <a:rPr lang="en-US" dirty="0"/>
              <a:t> yang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terkendali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baik</a:t>
            </a:r>
            <a:r>
              <a:rPr lang="en-US" dirty="0"/>
              <a:t> </a:t>
            </a:r>
            <a:r>
              <a:rPr lang="en-US" dirty="0" err="1"/>
              <a:t>akan</a:t>
            </a:r>
            <a:r>
              <a:rPr lang="en-US" dirty="0"/>
              <a:t> </a:t>
            </a:r>
            <a:r>
              <a:rPr lang="en-US" dirty="0" err="1"/>
              <a:t>menimbulkan</a:t>
            </a:r>
            <a:r>
              <a:rPr lang="en-US" dirty="0"/>
              <a:t> </a:t>
            </a:r>
            <a:r>
              <a:rPr lang="en-US" dirty="0" err="1"/>
              <a:t>berbagai</a:t>
            </a:r>
            <a:r>
              <a:rPr lang="en-US" dirty="0"/>
              <a:t> </a:t>
            </a:r>
            <a:r>
              <a:rPr lang="en-US" dirty="0" err="1"/>
              <a:t>masalah</a:t>
            </a:r>
            <a:r>
              <a:rPr lang="en-US" dirty="0"/>
              <a:t>, </a:t>
            </a:r>
            <a:r>
              <a:rPr lang="en-US" dirty="0" err="1"/>
              <a:t>seperti</a:t>
            </a:r>
            <a:r>
              <a:rPr lang="en-US" dirty="0"/>
              <a:t> </a:t>
            </a:r>
            <a:r>
              <a:rPr lang="en-US" dirty="0" err="1"/>
              <a:t>ledakan</a:t>
            </a:r>
            <a:r>
              <a:rPr lang="en-US" dirty="0"/>
              <a:t> </a:t>
            </a:r>
            <a:r>
              <a:rPr lang="en-US" dirty="0" err="1"/>
              <a:t>penduduk</a:t>
            </a:r>
            <a:r>
              <a:rPr lang="en-US" dirty="0"/>
              <a:t> dan </a:t>
            </a:r>
            <a:r>
              <a:rPr lang="en-US" dirty="0" err="1"/>
              <a:t>sebaran</a:t>
            </a:r>
            <a:r>
              <a:rPr lang="en-US" dirty="0"/>
              <a:t> </a:t>
            </a:r>
            <a:r>
              <a:rPr lang="en-US" dirty="0" err="1"/>
              <a:t>penduduk</a:t>
            </a:r>
            <a:r>
              <a:rPr lang="en-US" dirty="0"/>
              <a:t> yang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merata</a:t>
            </a:r>
            <a:r>
              <a:rPr lang="en-US" dirty="0"/>
              <a:t>.</a:t>
            </a:r>
            <a:endParaRPr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D8E19AC-9CF3-73D8-4EA4-BC2A10A8D8B2}"/>
              </a:ext>
            </a:extLst>
          </p:cNvPr>
          <p:cNvSpPr txBox="1"/>
          <p:nvPr/>
        </p:nvSpPr>
        <p:spPr>
          <a:xfrm>
            <a:off x="253602" y="3276766"/>
            <a:ext cx="4195444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b="1" dirty="0"/>
              <a:t>d. </a:t>
            </a:r>
            <a:r>
              <a:rPr lang="en-US" b="1" dirty="0" err="1"/>
              <a:t>Pertumbuhan</a:t>
            </a:r>
            <a:r>
              <a:rPr lang="en-US" b="1" dirty="0"/>
              <a:t> dan </a:t>
            </a:r>
            <a:r>
              <a:rPr lang="en-US" b="1" dirty="0" err="1"/>
              <a:t>Komposisi</a:t>
            </a:r>
            <a:r>
              <a:rPr lang="en-US" b="1" dirty="0"/>
              <a:t> </a:t>
            </a:r>
            <a:r>
              <a:rPr lang="en-US" b="1" dirty="0" err="1"/>
              <a:t>Penduduk</a:t>
            </a:r>
            <a:endParaRPr lang="en-US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C4F4C72-4577-9A24-4A12-007FF4D53771}"/>
              </a:ext>
            </a:extLst>
          </p:cNvPr>
          <p:cNvSpPr txBox="1"/>
          <p:nvPr/>
        </p:nvSpPr>
        <p:spPr>
          <a:xfrm>
            <a:off x="253602" y="923239"/>
            <a:ext cx="2386166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b="1" dirty="0"/>
              <a:t>c. </a:t>
            </a:r>
            <a:r>
              <a:rPr lang="en-US" b="1" dirty="0" err="1"/>
              <a:t>Komposisi</a:t>
            </a:r>
            <a:r>
              <a:rPr lang="en-US" b="1" dirty="0"/>
              <a:t> </a:t>
            </a:r>
            <a:r>
              <a:rPr lang="en-US" b="1" dirty="0" err="1"/>
              <a:t>Penduduk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211649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C2E1EC4B-F869-CA74-22E4-21C229E1B39B}"/>
              </a:ext>
            </a:extLst>
          </p:cNvPr>
          <p:cNvSpPr/>
          <p:nvPr/>
        </p:nvSpPr>
        <p:spPr>
          <a:xfrm>
            <a:off x="1341582" y="2174728"/>
            <a:ext cx="4737913" cy="1052945"/>
          </a:xfrm>
          <a:prstGeom prst="roundRect">
            <a:avLst>
              <a:gd name="adj" fmla="val 6141"/>
            </a:avLst>
          </a:prstGeom>
          <a:solidFill>
            <a:srgbClr val="DEEBF7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>
                <a:solidFill>
                  <a:srgbClr val="0070C0"/>
                </a:solidFill>
              </a:rPr>
              <a:t>Keberagaman agama. Agama-agama yang </a:t>
            </a:r>
            <a:r>
              <a:rPr lang="en-US" sz="1600" dirty="0" err="1">
                <a:solidFill>
                  <a:srgbClr val="0070C0"/>
                </a:solidFill>
              </a:rPr>
              <a:t>dianut</a:t>
            </a:r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dirty="0" err="1">
                <a:solidFill>
                  <a:srgbClr val="0070C0"/>
                </a:solidFill>
              </a:rPr>
              <a:t>masyarakat</a:t>
            </a:r>
            <a:r>
              <a:rPr lang="en-US" sz="1600" dirty="0">
                <a:solidFill>
                  <a:srgbClr val="0070C0"/>
                </a:solidFill>
              </a:rPr>
              <a:t> Indonesia </a:t>
            </a:r>
            <a:r>
              <a:rPr lang="en-US" sz="1600" dirty="0" err="1">
                <a:solidFill>
                  <a:srgbClr val="0070C0"/>
                </a:solidFill>
              </a:rPr>
              <a:t>antara</a:t>
            </a:r>
            <a:r>
              <a:rPr lang="en-US" sz="1600" dirty="0">
                <a:solidFill>
                  <a:srgbClr val="0070C0"/>
                </a:solidFill>
              </a:rPr>
              <a:t> lain agama Islam, </a:t>
            </a:r>
            <a:r>
              <a:rPr lang="en-US" sz="1600" dirty="0" err="1">
                <a:solidFill>
                  <a:srgbClr val="0070C0"/>
                </a:solidFill>
              </a:rPr>
              <a:t>Katolik</a:t>
            </a:r>
            <a:r>
              <a:rPr lang="en-US" sz="1600" dirty="0">
                <a:solidFill>
                  <a:srgbClr val="0070C0"/>
                </a:solidFill>
              </a:rPr>
              <a:t>, Kristen, Hindu, Buddha, dan </a:t>
            </a:r>
            <a:r>
              <a:rPr lang="en-US" sz="1600" dirty="0" err="1">
                <a:solidFill>
                  <a:srgbClr val="0070C0"/>
                </a:solidFill>
              </a:rPr>
              <a:t>Konghucu</a:t>
            </a:r>
            <a:r>
              <a:rPr lang="en-US" sz="1600" dirty="0">
                <a:solidFill>
                  <a:srgbClr val="0070C0"/>
                </a:solidFill>
              </a:rPr>
              <a:t>. </a:t>
            </a:r>
            <a:r>
              <a:rPr lang="en-US" sz="1600" dirty="0" err="1">
                <a:solidFill>
                  <a:srgbClr val="0070C0"/>
                </a:solidFill>
              </a:rPr>
              <a:t>Selain</a:t>
            </a:r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dirty="0" err="1">
                <a:solidFill>
                  <a:srgbClr val="0070C0"/>
                </a:solidFill>
              </a:rPr>
              <a:t>itu</a:t>
            </a:r>
            <a:r>
              <a:rPr lang="en-US" sz="1600" dirty="0">
                <a:solidFill>
                  <a:srgbClr val="0070C0"/>
                </a:solidFill>
              </a:rPr>
              <a:t>, </a:t>
            </a:r>
            <a:r>
              <a:rPr lang="en-US" sz="1600" dirty="0" err="1">
                <a:solidFill>
                  <a:srgbClr val="0070C0"/>
                </a:solidFill>
              </a:rPr>
              <a:t>ada</a:t>
            </a:r>
            <a:r>
              <a:rPr lang="en-US" sz="1600" dirty="0">
                <a:solidFill>
                  <a:srgbClr val="0070C0"/>
                </a:solidFill>
              </a:rPr>
              <a:t> juga yang </a:t>
            </a:r>
            <a:r>
              <a:rPr lang="en-US" sz="1600" dirty="0" err="1">
                <a:solidFill>
                  <a:srgbClr val="0070C0"/>
                </a:solidFill>
              </a:rPr>
              <a:t>menganut</a:t>
            </a:r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dirty="0" err="1">
                <a:solidFill>
                  <a:srgbClr val="0070C0"/>
                </a:solidFill>
              </a:rPr>
              <a:t>aliran</a:t>
            </a:r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dirty="0" err="1">
                <a:solidFill>
                  <a:srgbClr val="0070C0"/>
                </a:solidFill>
              </a:rPr>
              <a:t>kepercayaan</a:t>
            </a:r>
            <a:r>
              <a:rPr lang="en-US" sz="1600" dirty="0">
                <a:solidFill>
                  <a:srgbClr val="0070C0"/>
                </a:solidFill>
              </a:rPr>
              <a:t>.</a:t>
            </a:r>
            <a:endParaRPr sz="1600" dirty="0">
              <a:solidFill>
                <a:srgbClr val="0070C0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D221A8B-FE72-7002-C939-57B644669F20}"/>
              </a:ext>
            </a:extLst>
          </p:cNvPr>
          <p:cNvSpPr/>
          <p:nvPr/>
        </p:nvSpPr>
        <p:spPr>
          <a:xfrm>
            <a:off x="1501589" y="2864225"/>
            <a:ext cx="5916706" cy="18153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grpSp>
        <p:nvGrpSpPr>
          <p:cNvPr id="98" name="Google Shape;98;p14"/>
          <p:cNvGrpSpPr/>
          <p:nvPr/>
        </p:nvGrpSpPr>
        <p:grpSpPr>
          <a:xfrm>
            <a:off x="0" y="5736168"/>
            <a:ext cx="12192000" cy="1121833"/>
            <a:chOff x="0" y="4302125"/>
            <a:chExt cx="9144000" cy="841375"/>
          </a:xfrm>
        </p:grpSpPr>
        <p:grpSp>
          <p:nvGrpSpPr>
            <p:cNvPr id="99" name="Google Shape;99;p1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pic>
            <p:nvPicPr>
              <p:cNvPr id="100" name="Google Shape;100;p14" descr="E:\ELISA\ERLANGGA LISA\2017\TEMPLATE PPT\SMP PPKN kelas X kelompok wajib\SMP PPKN kelas X kelompok wajib.png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0" y="4302125"/>
                <a:ext cx="9144000" cy="84137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01" name="Google Shape;101;p14"/>
              <p:cNvSpPr txBox="1"/>
              <p:nvPr/>
            </p:nvSpPr>
            <p:spPr>
              <a:xfrm>
                <a:off x="2057400" y="4732407"/>
                <a:ext cx="5334000" cy="35395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txBody>
              <a:bodyPr spcFirstLastPara="1" wrap="square" lIns="121900" tIns="60933" rIns="121900" bIns="60933" anchor="t" anchorCtr="0">
                <a:sp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en-US" sz="2267" b="1">
                    <a:solidFill>
                      <a:srgbClr val="002060"/>
                    </a:solidFill>
                    <a:latin typeface="Arial"/>
                    <a:ea typeface="Arial"/>
                    <a:cs typeface="Arial"/>
                    <a:sym typeface="Arial"/>
                  </a:rPr>
                  <a:t>ILMU PENGETAHUAN SOSIAL</a:t>
                </a:r>
                <a:endParaRPr sz="2267">
                  <a:solidFill>
                    <a:srgbClr val="00206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102" name="Google Shape;102;p14" descr="A picture containing text&#10;&#10;Description automatically generated"/>
            <p:cNvPicPr preferRelativeResize="0"/>
            <p:nvPr/>
          </p:nvPicPr>
          <p:blipFill rotWithShape="1">
            <a:blip r:embed="rId4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172200" y="4734224"/>
              <a:ext cx="2743200" cy="3503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1001FF60-7877-0AC8-59E9-7791A39AAB20}"/>
              </a:ext>
            </a:extLst>
          </p:cNvPr>
          <p:cNvSpPr txBox="1"/>
          <p:nvPr/>
        </p:nvSpPr>
        <p:spPr>
          <a:xfrm>
            <a:off x="358434" y="336652"/>
            <a:ext cx="3876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2. Keberagaman Masyarakat Indonesia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FD201F5-9C90-BA3C-4C80-B111069C76A1}"/>
              </a:ext>
            </a:extLst>
          </p:cNvPr>
          <p:cNvSpPr txBox="1"/>
          <p:nvPr/>
        </p:nvSpPr>
        <p:spPr>
          <a:xfrm>
            <a:off x="598736" y="587948"/>
            <a:ext cx="112348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Indonesia </a:t>
            </a:r>
            <a:r>
              <a:rPr lang="en-US" dirty="0" err="1"/>
              <a:t>dikenal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masyarakat</a:t>
            </a:r>
            <a:r>
              <a:rPr lang="en-US" dirty="0"/>
              <a:t> </a:t>
            </a:r>
            <a:r>
              <a:rPr lang="en-US" dirty="0" err="1"/>
              <a:t>majemuk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prural</a:t>
            </a:r>
            <a:r>
              <a:rPr lang="en-US" dirty="0"/>
              <a:t> dan </a:t>
            </a:r>
            <a:r>
              <a:rPr lang="en-US" dirty="0" err="1"/>
              <a:t>masyarakat</a:t>
            </a:r>
            <a:r>
              <a:rPr lang="en-US" dirty="0"/>
              <a:t> </a:t>
            </a:r>
            <a:r>
              <a:rPr lang="en-US" dirty="0" err="1"/>
              <a:t>multikultural</a:t>
            </a:r>
            <a:r>
              <a:rPr lang="en-US" dirty="0"/>
              <a:t> yang </a:t>
            </a:r>
            <a:r>
              <a:rPr lang="en-US" dirty="0" err="1"/>
              <a:t>mengacu</a:t>
            </a:r>
            <a:r>
              <a:rPr lang="en-US" dirty="0"/>
              <a:t> pada </a:t>
            </a:r>
            <a:r>
              <a:rPr lang="en-US" dirty="0" err="1"/>
              <a:t>bentuk-bentuk</a:t>
            </a:r>
            <a:r>
              <a:rPr lang="en-US" dirty="0"/>
              <a:t> </a:t>
            </a:r>
            <a:r>
              <a:rPr lang="en-US" dirty="0" err="1"/>
              <a:t>keberagaman</a:t>
            </a:r>
            <a:r>
              <a:rPr lang="en-US" dirty="0"/>
              <a:t> </a:t>
            </a:r>
            <a:r>
              <a:rPr lang="en-US" dirty="0" err="1"/>
              <a:t>sosial</a:t>
            </a:r>
            <a:r>
              <a:rPr lang="en-US" dirty="0"/>
              <a:t> dan </a:t>
            </a:r>
            <a:r>
              <a:rPr lang="en-US" dirty="0" err="1"/>
              <a:t>budaya</a:t>
            </a:r>
            <a:r>
              <a:rPr lang="en-US" dirty="0"/>
              <a:t> </a:t>
            </a:r>
            <a:r>
              <a:rPr lang="en-US" dirty="0" err="1"/>
              <a:t>bangsa</a:t>
            </a:r>
            <a:r>
              <a:rPr lang="en-US" dirty="0"/>
              <a:t> Indonesia.</a:t>
            </a:r>
            <a:endParaRPr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4704DAE-1EE0-3EE0-6796-B1895FE0B285}"/>
              </a:ext>
            </a:extLst>
          </p:cNvPr>
          <p:cNvSpPr txBox="1"/>
          <p:nvPr/>
        </p:nvSpPr>
        <p:spPr>
          <a:xfrm>
            <a:off x="358434" y="1350169"/>
            <a:ext cx="3200235" cy="36933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b="1" dirty="0"/>
              <a:t>a. </a:t>
            </a:r>
            <a:r>
              <a:rPr lang="en-US" b="1" dirty="0" err="1"/>
              <a:t>Bentuk-Bentuk</a:t>
            </a:r>
            <a:r>
              <a:rPr lang="en-US" b="1" dirty="0"/>
              <a:t> Keberagaman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88A6F06E-3B20-A16E-98CA-8E49F69E9425}"/>
              </a:ext>
            </a:extLst>
          </p:cNvPr>
          <p:cNvSpPr/>
          <p:nvPr/>
        </p:nvSpPr>
        <p:spPr>
          <a:xfrm>
            <a:off x="918750" y="1857569"/>
            <a:ext cx="582839" cy="51875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002060"/>
                </a:solidFill>
              </a:rPr>
              <a:t>1</a:t>
            </a:r>
            <a:endParaRPr sz="2400" b="1" dirty="0">
              <a:solidFill>
                <a:srgbClr val="002060"/>
              </a:solidFill>
            </a:endParaRP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F2B7DEEF-9BA7-6E6F-0AF1-6F7466919924}"/>
              </a:ext>
            </a:extLst>
          </p:cNvPr>
          <p:cNvSpPr/>
          <p:nvPr/>
        </p:nvSpPr>
        <p:spPr>
          <a:xfrm>
            <a:off x="1341582" y="3545717"/>
            <a:ext cx="4737913" cy="1052945"/>
          </a:xfrm>
          <a:prstGeom prst="roundRect">
            <a:avLst>
              <a:gd name="adj" fmla="val 6141"/>
            </a:avLst>
          </a:prstGeom>
          <a:solidFill>
            <a:srgbClr val="DEEBF7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>
                <a:solidFill>
                  <a:srgbClr val="0070C0"/>
                </a:solidFill>
              </a:rPr>
              <a:t>Keberagaman </a:t>
            </a:r>
            <a:r>
              <a:rPr lang="en-US" sz="1600" dirty="0" err="1">
                <a:solidFill>
                  <a:srgbClr val="0070C0"/>
                </a:solidFill>
              </a:rPr>
              <a:t>suku</a:t>
            </a:r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dirty="0" err="1">
                <a:solidFill>
                  <a:srgbClr val="0070C0"/>
                </a:solidFill>
              </a:rPr>
              <a:t>bangsa</a:t>
            </a:r>
            <a:r>
              <a:rPr lang="en-US" sz="1600" dirty="0">
                <a:solidFill>
                  <a:srgbClr val="0070C0"/>
                </a:solidFill>
              </a:rPr>
              <a:t>. </a:t>
            </a:r>
            <a:r>
              <a:rPr lang="en-US" sz="1600" dirty="0" err="1">
                <a:solidFill>
                  <a:srgbClr val="0070C0"/>
                </a:solidFill>
              </a:rPr>
              <a:t>Berdasarkan</a:t>
            </a:r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dirty="0" err="1">
                <a:solidFill>
                  <a:srgbClr val="0070C0"/>
                </a:solidFill>
              </a:rPr>
              <a:t>Sensus</a:t>
            </a:r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dirty="0" err="1">
                <a:solidFill>
                  <a:srgbClr val="0070C0"/>
                </a:solidFill>
              </a:rPr>
              <a:t>Penduduk</a:t>
            </a:r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dirty="0" err="1">
                <a:solidFill>
                  <a:srgbClr val="0070C0"/>
                </a:solidFill>
              </a:rPr>
              <a:t>tahun</a:t>
            </a:r>
            <a:r>
              <a:rPr lang="en-US" sz="1600" dirty="0">
                <a:solidFill>
                  <a:srgbClr val="0070C0"/>
                </a:solidFill>
              </a:rPr>
              <a:t> 2010, Indonesia </a:t>
            </a:r>
            <a:r>
              <a:rPr lang="en-US" sz="1600" dirty="0" err="1">
                <a:solidFill>
                  <a:srgbClr val="0070C0"/>
                </a:solidFill>
              </a:rPr>
              <a:t>memiliki</a:t>
            </a:r>
            <a:r>
              <a:rPr lang="en-US" sz="1600" dirty="0">
                <a:solidFill>
                  <a:srgbClr val="0070C0"/>
                </a:solidFill>
              </a:rPr>
              <a:t> 1.340 </a:t>
            </a:r>
            <a:r>
              <a:rPr lang="en-US" sz="1600" dirty="0" err="1">
                <a:solidFill>
                  <a:srgbClr val="0070C0"/>
                </a:solidFill>
              </a:rPr>
              <a:t>suku</a:t>
            </a:r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dirty="0" err="1">
                <a:solidFill>
                  <a:srgbClr val="0070C0"/>
                </a:solidFill>
              </a:rPr>
              <a:t>bangsa</a:t>
            </a:r>
            <a:r>
              <a:rPr lang="en-US" sz="1600" dirty="0">
                <a:solidFill>
                  <a:srgbClr val="0070C0"/>
                </a:solidFill>
              </a:rPr>
              <a:t> yang </a:t>
            </a:r>
            <a:r>
              <a:rPr lang="en-US" sz="1600" dirty="0" err="1">
                <a:solidFill>
                  <a:srgbClr val="0070C0"/>
                </a:solidFill>
              </a:rPr>
              <a:t>tersebar</a:t>
            </a:r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dirty="0" err="1">
                <a:solidFill>
                  <a:srgbClr val="0070C0"/>
                </a:solidFill>
              </a:rPr>
              <a:t>diseluruh</a:t>
            </a:r>
            <a:r>
              <a:rPr lang="en-US" sz="1600" dirty="0">
                <a:solidFill>
                  <a:srgbClr val="0070C0"/>
                </a:solidFill>
              </a:rPr>
              <a:t> wilayah.</a:t>
            </a:r>
            <a:endParaRPr sz="1600" dirty="0">
              <a:solidFill>
                <a:srgbClr val="0070C0"/>
              </a:solidFill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36EE31D7-C2E0-F43A-DE21-6B5CA0FBDB08}"/>
              </a:ext>
            </a:extLst>
          </p:cNvPr>
          <p:cNvSpPr/>
          <p:nvPr/>
        </p:nvSpPr>
        <p:spPr>
          <a:xfrm>
            <a:off x="918750" y="3228558"/>
            <a:ext cx="582839" cy="51875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002060"/>
                </a:solidFill>
              </a:rPr>
              <a:t>2</a:t>
            </a:r>
            <a:endParaRPr sz="2400" b="1" dirty="0">
              <a:solidFill>
                <a:srgbClr val="002060"/>
              </a:solidFill>
            </a:endParaRP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B1F9A2C9-50E6-0C14-5EF4-47F172C5F2DC}"/>
              </a:ext>
            </a:extLst>
          </p:cNvPr>
          <p:cNvSpPr/>
          <p:nvPr/>
        </p:nvSpPr>
        <p:spPr>
          <a:xfrm>
            <a:off x="1341582" y="4926384"/>
            <a:ext cx="4737913" cy="1052945"/>
          </a:xfrm>
          <a:prstGeom prst="roundRect">
            <a:avLst>
              <a:gd name="adj" fmla="val 6141"/>
            </a:avLst>
          </a:prstGeom>
          <a:solidFill>
            <a:srgbClr val="DEEBF7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>
                <a:solidFill>
                  <a:srgbClr val="0070C0"/>
                </a:solidFill>
              </a:rPr>
              <a:t>Keberagaman </a:t>
            </a:r>
            <a:r>
              <a:rPr lang="en-US" sz="1600" dirty="0" err="1">
                <a:solidFill>
                  <a:srgbClr val="0070C0"/>
                </a:solidFill>
              </a:rPr>
              <a:t>bahasa</a:t>
            </a:r>
            <a:r>
              <a:rPr lang="en-US" sz="1600" dirty="0">
                <a:solidFill>
                  <a:srgbClr val="0070C0"/>
                </a:solidFill>
              </a:rPr>
              <a:t>. Bahasa yang </a:t>
            </a:r>
            <a:r>
              <a:rPr lang="en-US" sz="1600" dirty="0" err="1">
                <a:solidFill>
                  <a:srgbClr val="0070C0"/>
                </a:solidFill>
              </a:rPr>
              <a:t>digunakan</a:t>
            </a:r>
            <a:r>
              <a:rPr lang="en-US" sz="1600" dirty="0">
                <a:solidFill>
                  <a:srgbClr val="0070C0"/>
                </a:solidFill>
              </a:rPr>
              <a:t> oleh </a:t>
            </a:r>
            <a:r>
              <a:rPr lang="en-US" sz="1600" dirty="0" err="1">
                <a:solidFill>
                  <a:srgbClr val="0070C0"/>
                </a:solidFill>
              </a:rPr>
              <a:t>masyarakat</a:t>
            </a:r>
            <a:r>
              <a:rPr lang="en-US" sz="1600" dirty="0">
                <a:solidFill>
                  <a:srgbClr val="0070C0"/>
                </a:solidFill>
              </a:rPr>
              <a:t> Indonesia </a:t>
            </a:r>
            <a:r>
              <a:rPr lang="en-US" sz="1600" dirty="0" err="1">
                <a:solidFill>
                  <a:srgbClr val="0070C0"/>
                </a:solidFill>
              </a:rPr>
              <a:t>adalah</a:t>
            </a:r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dirty="0" err="1">
                <a:solidFill>
                  <a:srgbClr val="0070C0"/>
                </a:solidFill>
              </a:rPr>
              <a:t>bahasa</a:t>
            </a:r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dirty="0" err="1">
                <a:solidFill>
                  <a:srgbClr val="0070C0"/>
                </a:solidFill>
              </a:rPr>
              <a:t>daerah</a:t>
            </a:r>
            <a:r>
              <a:rPr lang="en-US" sz="1600" dirty="0">
                <a:solidFill>
                  <a:srgbClr val="0070C0"/>
                </a:solidFill>
              </a:rPr>
              <a:t> dan </a:t>
            </a:r>
            <a:r>
              <a:rPr lang="en-US" sz="1600" dirty="0" err="1">
                <a:solidFill>
                  <a:srgbClr val="0070C0"/>
                </a:solidFill>
              </a:rPr>
              <a:t>bahasa</a:t>
            </a:r>
            <a:r>
              <a:rPr lang="en-US" sz="1600" dirty="0">
                <a:solidFill>
                  <a:srgbClr val="0070C0"/>
                </a:solidFill>
              </a:rPr>
              <a:t> Indonesia. </a:t>
            </a:r>
            <a:r>
              <a:rPr lang="en-US" sz="1600" dirty="0" err="1">
                <a:solidFill>
                  <a:srgbClr val="0070C0"/>
                </a:solidFill>
              </a:rPr>
              <a:t>Setiap</a:t>
            </a:r>
            <a:r>
              <a:rPr lang="en-US" sz="1600" dirty="0">
                <a:solidFill>
                  <a:srgbClr val="0070C0"/>
                </a:solidFill>
              </a:rPr>
              <a:t> wilayah </a:t>
            </a:r>
            <a:r>
              <a:rPr lang="en-US" sz="1600" dirty="0" err="1">
                <a:solidFill>
                  <a:srgbClr val="0070C0"/>
                </a:solidFill>
              </a:rPr>
              <a:t>memiliki</a:t>
            </a:r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dirty="0" err="1">
                <a:solidFill>
                  <a:srgbClr val="0070C0"/>
                </a:solidFill>
              </a:rPr>
              <a:t>bahasa</a:t>
            </a:r>
            <a:r>
              <a:rPr lang="en-US" sz="1600" dirty="0">
                <a:solidFill>
                  <a:srgbClr val="0070C0"/>
                </a:solidFill>
              </a:rPr>
              <a:t> masing-masing yang </a:t>
            </a:r>
            <a:r>
              <a:rPr lang="en-US" sz="1600" dirty="0" err="1">
                <a:solidFill>
                  <a:srgbClr val="0070C0"/>
                </a:solidFill>
              </a:rPr>
              <a:t>digunakan</a:t>
            </a:r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dirty="0" err="1">
                <a:solidFill>
                  <a:srgbClr val="0070C0"/>
                </a:solidFill>
              </a:rPr>
              <a:t>antarmasyarakat</a:t>
            </a:r>
            <a:r>
              <a:rPr lang="en-US" sz="1600" dirty="0">
                <a:solidFill>
                  <a:srgbClr val="0070C0"/>
                </a:solidFill>
              </a:rPr>
              <a:t>.</a:t>
            </a:r>
            <a:endParaRPr sz="1600" dirty="0">
              <a:solidFill>
                <a:srgbClr val="0070C0"/>
              </a:solidFill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1CBF8F00-0647-B0E5-9120-975382E77D4A}"/>
              </a:ext>
            </a:extLst>
          </p:cNvPr>
          <p:cNvSpPr/>
          <p:nvPr/>
        </p:nvSpPr>
        <p:spPr>
          <a:xfrm>
            <a:off x="918750" y="4609225"/>
            <a:ext cx="582839" cy="51875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002060"/>
                </a:solidFill>
              </a:rPr>
              <a:t>3</a:t>
            </a:r>
            <a:endParaRPr sz="2400" b="1" dirty="0">
              <a:solidFill>
                <a:srgbClr val="002060"/>
              </a:solidFill>
            </a:endParaRP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D581FD4F-7424-7D24-B077-5D8D324418D7}"/>
              </a:ext>
            </a:extLst>
          </p:cNvPr>
          <p:cNvSpPr/>
          <p:nvPr/>
        </p:nvSpPr>
        <p:spPr>
          <a:xfrm>
            <a:off x="6662334" y="2174728"/>
            <a:ext cx="4737913" cy="1052945"/>
          </a:xfrm>
          <a:prstGeom prst="roundRect">
            <a:avLst>
              <a:gd name="adj" fmla="val 6141"/>
            </a:avLst>
          </a:prstGeom>
          <a:solidFill>
            <a:srgbClr val="DEEBF7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>
                <a:solidFill>
                  <a:srgbClr val="0070C0"/>
                </a:solidFill>
              </a:rPr>
              <a:t>Keberagaman </a:t>
            </a:r>
            <a:r>
              <a:rPr lang="en-US" sz="1600" dirty="0" err="1">
                <a:solidFill>
                  <a:srgbClr val="0070C0"/>
                </a:solidFill>
              </a:rPr>
              <a:t>budaya</a:t>
            </a:r>
            <a:r>
              <a:rPr lang="en-US" sz="1600" dirty="0">
                <a:solidFill>
                  <a:srgbClr val="0070C0"/>
                </a:solidFill>
              </a:rPr>
              <a:t>. Keberagaman </a:t>
            </a:r>
            <a:r>
              <a:rPr lang="en-US" sz="1600" dirty="0" err="1">
                <a:solidFill>
                  <a:srgbClr val="0070C0"/>
                </a:solidFill>
              </a:rPr>
              <a:t>budaya</a:t>
            </a:r>
            <a:r>
              <a:rPr lang="en-US" sz="1600" dirty="0">
                <a:solidFill>
                  <a:srgbClr val="0070C0"/>
                </a:solidFill>
              </a:rPr>
              <a:t> Indonesia </a:t>
            </a:r>
            <a:r>
              <a:rPr lang="en-US" sz="1600" dirty="0" err="1">
                <a:solidFill>
                  <a:srgbClr val="0070C0"/>
                </a:solidFill>
              </a:rPr>
              <a:t>dapat</a:t>
            </a:r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dirty="0" err="1">
                <a:solidFill>
                  <a:srgbClr val="0070C0"/>
                </a:solidFill>
              </a:rPr>
              <a:t>dilihat</a:t>
            </a:r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dirty="0" err="1">
                <a:solidFill>
                  <a:srgbClr val="0070C0"/>
                </a:solidFill>
              </a:rPr>
              <a:t>dari</a:t>
            </a:r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dirty="0" err="1">
                <a:solidFill>
                  <a:srgbClr val="0070C0"/>
                </a:solidFill>
              </a:rPr>
              <a:t>beragamnya</a:t>
            </a:r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dirty="0" err="1">
                <a:solidFill>
                  <a:srgbClr val="0070C0"/>
                </a:solidFill>
              </a:rPr>
              <a:t>rumah</a:t>
            </a:r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dirty="0" err="1">
                <a:solidFill>
                  <a:srgbClr val="0070C0"/>
                </a:solidFill>
              </a:rPr>
              <a:t>adat</a:t>
            </a:r>
            <a:r>
              <a:rPr lang="en-US" sz="1600" dirty="0">
                <a:solidFill>
                  <a:srgbClr val="0070C0"/>
                </a:solidFill>
              </a:rPr>
              <a:t>, </a:t>
            </a:r>
            <a:r>
              <a:rPr lang="en-US" sz="1600" dirty="0" err="1">
                <a:solidFill>
                  <a:srgbClr val="0070C0"/>
                </a:solidFill>
              </a:rPr>
              <a:t>pakaian</a:t>
            </a:r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dirty="0" err="1">
                <a:solidFill>
                  <a:srgbClr val="0070C0"/>
                </a:solidFill>
              </a:rPr>
              <a:t>adat</a:t>
            </a:r>
            <a:r>
              <a:rPr lang="en-US" sz="1600" dirty="0">
                <a:solidFill>
                  <a:srgbClr val="0070C0"/>
                </a:solidFill>
              </a:rPr>
              <a:t>, </a:t>
            </a:r>
            <a:r>
              <a:rPr lang="en-US" sz="1600" dirty="0" err="1">
                <a:solidFill>
                  <a:srgbClr val="0070C0"/>
                </a:solidFill>
              </a:rPr>
              <a:t>lagu</a:t>
            </a:r>
            <a:r>
              <a:rPr lang="en-US" sz="1600" dirty="0">
                <a:solidFill>
                  <a:srgbClr val="0070C0"/>
                </a:solidFill>
              </a:rPr>
              <a:t> dan </a:t>
            </a:r>
            <a:r>
              <a:rPr lang="en-US" sz="1600" dirty="0" err="1">
                <a:solidFill>
                  <a:srgbClr val="0070C0"/>
                </a:solidFill>
              </a:rPr>
              <a:t>tarian</a:t>
            </a:r>
            <a:r>
              <a:rPr lang="en-US" sz="1600" dirty="0">
                <a:solidFill>
                  <a:srgbClr val="0070C0"/>
                </a:solidFill>
              </a:rPr>
              <a:t>, </a:t>
            </a:r>
            <a:r>
              <a:rPr lang="en-US" sz="1600" dirty="0" err="1">
                <a:solidFill>
                  <a:srgbClr val="0070C0"/>
                </a:solidFill>
              </a:rPr>
              <a:t>pertunjukan</a:t>
            </a:r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dirty="0" err="1">
                <a:solidFill>
                  <a:srgbClr val="0070C0"/>
                </a:solidFill>
              </a:rPr>
              <a:t>seni</a:t>
            </a:r>
            <a:r>
              <a:rPr lang="en-US" sz="1600" dirty="0">
                <a:solidFill>
                  <a:srgbClr val="0070C0"/>
                </a:solidFill>
              </a:rPr>
              <a:t>, </a:t>
            </a:r>
            <a:r>
              <a:rPr lang="en-US" sz="1600" dirty="0" err="1">
                <a:solidFill>
                  <a:srgbClr val="0070C0"/>
                </a:solidFill>
              </a:rPr>
              <a:t>serta</a:t>
            </a:r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dirty="0" err="1">
                <a:solidFill>
                  <a:srgbClr val="0070C0"/>
                </a:solidFill>
              </a:rPr>
              <a:t>upacara</a:t>
            </a:r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dirty="0" err="1">
                <a:solidFill>
                  <a:srgbClr val="0070C0"/>
                </a:solidFill>
              </a:rPr>
              <a:t>adat</a:t>
            </a:r>
            <a:r>
              <a:rPr lang="en-US" sz="1600" dirty="0">
                <a:solidFill>
                  <a:srgbClr val="0070C0"/>
                </a:solidFill>
              </a:rPr>
              <a:t>. </a:t>
            </a:r>
            <a:endParaRPr sz="1600" dirty="0">
              <a:solidFill>
                <a:srgbClr val="0070C0"/>
              </a:solidFill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12FAD008-5A78-F362-65CE-A98DE2F97D55}"/>
              </a:ext>
            </a:extLst>
          </p:cNvPr>
          <p:cNvSpPr/>
          <p:nvPr/>
        </p:nvSpPr>
        <p:spPr>
          <a:xfrm>
            <a:off x="6239502" y="1857569"/>
            <a:ext cx="582839" cy="51875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002060"/>
                </a:solidFill>
              </a:rPr>
              <a:t>4</a:t>
            </a:r>
            <a:endParaRPr sz="2400" b="1" dirty="0">
              <a:solidFill>
                <a:srgbClr val="002060"/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9150CF1-A0E0-D96A-BF03-7D9EE0A1E648}"/>
              </a:ext>
            </a:extLst>
          </p:cNvPr>
          <p:cNvSpPr/>
          <p:nvPr/>
        </p:nvSpPr>
        <p:spPr>
          <a:xfrm>
            <a:off x="6662334" y="3586728"/>
            <a:ext cx="4737913" cy="1052945"/>
          </a:xfrm>
          <a:prstGeom prst="roundRect">
            <a:avLst>
              <a:gd name="adj" fmla="val 6141"/>
            </a:avLst>
          </a:prstGeom>
          <a:solidFill>
            <a:srgbClr val="DEEBF7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>
                <a:solidFill>
                  <a:srgbClr val="0070C0"/>
                </a:solidFill>
              </a:rPr>
              <a:t>Keberagaman </a:t>
            </a:r>
            <a:r>
              <a:rPr lang="en-US" sz="1600" dirty="0" err="1">
                <a:solidFill>
                  <a:srgbClr val="0070C0"/>
                </a:solidFill>
              </a:rPr>
              <a:t>pekerjaan</a:t>
            </a:r>
            <a:r>
              <a:rPr lang="en-US" sz="1600" dirty="0">
                <a:solidFill>
                  <a:srgbClr val="0070C0"/>
                </a:solidFill>
              </a:rPr>
              <a:t>. </a:t>
            </a:r>
            <a:r>
              <a:rPr lang="en-US" sz="1600" dirty="0" err="1">
                <a:solidFill>
                  <a:srgbClr val="0070C0"/>
                </a:solidFill>
              </a:rPr>
              <a:t>Pekerjaan</a:t>
            </a:r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dirty="0" err="1">
                <a:solidFill>
                  <a:srgbClr val="0070C0"/>
                </a:solidFill>
              </a:rPr>
              <a:t>dapat</a:t>
            </a:r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dirty="0" err="1">
                <a:solidFill>
                  <a:srgbClr val="0070C0"/>
                </a:solidFill>
              </a:rPr>
              <a:t>dibedakan</a:t>
            </a:r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dirty="0" err="1">
                <a:solidFill>
                  <a:srgbClr val="0070C0"/>
                </a:solidFill>
              </a:rPr>
              <a:t>atas</a:t>
            </a:r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dirty="0" err="1">
                <a:solidFill>
                  <a:srgbClr val="0070C0"/>
                </a:solidFill>
              </a:rPr>
              <a:t>pekerjaan</a:t>
            </a:r>
            <a:r>
              <a:rPr lang="en-US" sz="1600" dirty="0">
                <a:solidFill>
                  <a:srgbClr val="0070C0"/>
                </a:solidFill>
              </a:rPr>
              <a:t> di </a:t>
            </a:r>
            <a:r>
              <a:rPr lang="en-US" sz="1600" dirty="0" err="1">
                <a:solidFill>
                  <a:srgbClr val="0070C0"/>
                </a:solidFill>
              </a:rPr>
              <a:t>sektor</a:t>
            </a:r>
            <a:r>
              <a:rPr lang="en-US" sz="1600" dirty="0">
                <a:solidFill>
                  <a:srgbClr val="0070C0"/>
                </a:solidFill>
              </a:rPr>
              <a:t> formal dan </a:t>
            </a:r>
            <a:r>
              <a:rPr lang="en-US" sz="1600" dirty="0" err="1">
                <a:solidFill>
                  <a:srgbClr val="0070C0"/>
                </a:solidFill>
              </a:rPr>
              <a:t>pekerjaan</a:t>
            </a:r>
            <a:r>
              <a:rPr lang="en-US" sz="1600" dirty="0">
                <a:solidFill>
                  <a:srgbClr val="0070C0"/>
                </a:solidFill>
              </a:rPr>
              <a:t> di </a:t>
            </a:r>
            <a:r>
              <a:rPr lang="en-US" sz="1600" dirty="0" err="1">
                <a:solidFill>
                  <a:srgbClr val="0070C0"/>
                </a:solidFill>
              </a:rPr>
              <a:t>sektor</a:t>
            </a:r>
            <a:r>
              <a:rPr lang="en-US" sz="1600" dirty="0">
                <a:solidFill>
                  <a:srgbClr val="0070C0"/>
                </a:solidFill>
              </a:rPr>
              <a:t> informal.</a:t>
            </a:r>
            <a:endParaRPr sz="1600" dirty="0">
              <a:solidFill>
                <a:srgbClr val="0070C0"/>
              </a:solidFill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521CCEC8-52E0-CC35-3C72-73EBC7D78C56}"/>
              </a:ext>
            </a:extLst>
          </p:cNvPr>
          <p:cNvSpPr/>
          <p:nvPr/>
        </p:nvSpPr>
        <p:spPr>
          <a:xfrm>
            <a:off x="6239502" y="3269569"/>
            <a:ext cx="582839" cy="51875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002060"/>
                </a:solidFill>
              </a:rPr>
              <a:t>5</a:t>
            </a:r>
            <a:endParaRPr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104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F29417C8-4A73-9678-CF0A-371F002B1068}"/>
              </a:ext>
            </a:extLst>
          </p:cNvPr>
          <p:cNvSpPr/>
          <p:nvPr/>
        </p:nvSpPr>
        <p:spPr>
          <a:xfrm flipH="1">
            <a:off x="0" y="0"/>
            <a:ext cx="12192000" cy="6297084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4000">
                <a:schemeClr val="bg1"/>
              </a:gs>
              <a:gs pos="83000">
                <a:schemeClr val="bg1"/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8" name="Google Shape;98;p14"/>
          <p:cNvGrpSpPr/>
          <p:nvPr/>
        </p:nvGrpSpPr>
        <p:grpSpPr>
          <a:xfrm>
            <a:off x="0" y="5736168"/>
            <a:ext cx="12192000" cy="1121833"/>
            <a:chOff x="0" y="4302125"/>
            <a:chExt cx="9144000" cy="841375"/>
          </a:xfrm>
        </p:grpSpPr>
        <p:grpSp>
          <p:nvGrpSpPr>
            <p:cNvPr id="99" name="Google Shape;99;p1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pic>
            <p:nvPicPr>
              <p:cNvPr id="100" name="Google Shape;100;p14" descr="E:\ELISA\ERLANGGA LISA\2017\TEMPLATE PPT\SMP PPKN kelas X kelompok wajib\SMP PPKN kelas X kelompok wajib.png"/>
              <p:cNvPicPr preferRelativeResize="0"/>
              <p:nvPr/>
            </p:nvPicPr>
            <p:blipFill rotWithShape="1">
              <a:blip r:embed="rId4">
                <a:alphaModFix/>
              </a:blip>
              <a:srcRect/>
              <a:stretch/>
            </p:blipFill>
            <p:spPr>
              <a:xfrm>
                <a:off x="0" y="4302125"/>
                <a:ext cx="9144000" cy="84137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01" name="Google Shape;101;p14"/>
              <p:cNvSpPr txBox="1"/>
              <p:nvPr/>
            </p:nvSpPr>
            <p:spPr>
              <a:xfrm>
                <a:off x="2057400" y="4732407"/>
                <a:ext cx="5334000" cy="35395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txBody>
              <a:bodyPr spcFirstLastPara="1" wrap="square" lIns="121900" tIns="60933" rIns="121900" bIns="60933" anchor="t" anchorCtr="0">
                <a:spAutoFit/>
              </a:bodyPr>
              <a:lstStyle/>
              <a:p>
                <a:r>
                  <a:rPr lang="en-US" sz="2267" b="1" dirty="0">
                    <a:solidFill>
                      <a:srgbClr val="002060"/>
                    </a:solidFill>
                    <a:latin typeface="Arial"/>
                    <a:ea typeface="Arial"/>
                    <a:cs typeface="Arial"/>
                    <a:sym typeface="Arial"/>
                  </a:rPr>
                  <a:t>ILMU PENGETAHUAN SOSIAL</a:t>
                </a:r>
                <a:endParaRPr sz="2267" dirty="0">
                  <a:solidFill>
                    <a:srgbClr val="00206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102" name="Google Shape;102;p14" descr="A picture containing text&#10;&#10;Description automatically generated"/>
            <p:cNvPicPr preferRelativeResize="0"/>
            <p:nvPr/>
          </p:nvPicPr>
          <p:blipFill rotWithShape="1">
            <a:blip r:embed="rId5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172200" y="4734224"/>
              <a:ext cx="2743200" cy="3503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F22CC94E-66B6-6C24-35F2-5605EFE3513D}"/>
              </a:ext>
            </a:extLst>
          </p:cNvPr>
          <p:cNvSpPr txBox="1"/>
          <p:nvPr/>
        </p:nvSpPr>
        <p:spPr>
          <a:xfrm>
            <a:off x="1588769" y="423412"/>
            <a:ext cx="50177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>
                    <a:lumMod val="50000"/>
                  </a:schemeClr>
                </a:solidFill>
                <a:latin typeface="Eras Bold ITC" panose="020B0602030504020804" pitchFamily="34" charset="77"/>
              </a:rPr>
              <a:t>Keberagaman Masyarakat Indonesia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6F91CFC2-CBBA-B373-253F-A0D2A285396B}"/>
              </a:ext>
            </a:extLst>
          </p:cNvPr>
          <p:cNvGrpSpPr/>
          <p:nvPr/>
        </p:nvGrpSpPr>
        <p:grpSpPr>
          <a:xfrm>
            <a:off x="145732" y="323674"/>
            <a:ext cx="1285876" cy="1165014"/>
            <a:chOff x="145732" y="323674"/>
            <a:chExt cx="1285876" cy="1165014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434F0363-057A-05F5-6098-106B94316396}"/>
                </a:ext>
              </a:extLst>
            </p:cNvPr>
            <p:cNvSpPr/>
            <p:nvPr/>
          </p:nvSpPr>
          <p:spPr>
            <a:xfrm>
              <a:off x="202883" y="335104"/>
              <a:ext cx="1228725" cy="1153584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0939AA35-DCDD-D66F-B3EB-B7A094641871}"/>
                </a:ext>
              </a:extLst>
            </p:cNvPr>
            <p:cNvSpPr/>
            <p:nvPr/>
          </p:nvSpPr>
          <p:spPr>
            <a:xfrm>
              <a:off x="145732" y="323674"/>
              <a:ext cx="1228725" cy="1153584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7714848-BF94-4D66-F749-50635F07D75C}"/>
                </a:ext>
              </a:extLst>
            </p:cNvPr>
            <p:cNvSpPr txBox="1"/>
            <p:nvPr/>
          </p:nvSpPr>
          <p:spPr>
            <a:xfrm>
              <a:off x="202883" y="474154"/>
              <a:ext cx="1000125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bg1"/>
                  </a:solidFill>
                  <a:latin typeface="Eras Bold ITC" panose="020B0602030504020804" pitchFamily="34" charset="77"/>
                </a:rPr>
                <a:t>Bab 2</a:t>
              </a: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697B4685-7127-4B32-6A17-1B0821659968}"/>
              </a:ext>
            </a:extLst>
          </p:cNvPr>
          <p:cNvSpPr txBox="1"/>
          <p:nvPr/>
        </p:nvSpPr>
        <p:spPr>
          <a:xfrm>
            <a:off x="370522" y="2630686"/>
            <a:ext cx="5573078" cy="3114737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tx1"/>
                </a:solidFill>
                <a:latin typeface="Oriya MN" pitchFamily="2" charset="0"/>
                <a:cs typeface="Oriya MN" pitchFamily="2" charset="0"/>
              </a:rPr>
              <a:t>Peserta</a:t>
            </a:r>
            <a:r>
              <a:rPr lang="en-US" dirty="0">
                <a:solidFill>
                  <a:schemeClr val="tx1"/>
                </a:solidFill>
                <a:latin typeface="Oriya MN" pitchFamily="2" charset="0"/>
                <a:cs typeface="Oriya MN" pitchFamily="2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Oriya MN" pitchFamily="2" charset="0"/>
                <a:cs typeface="Oriya MN" pitchFamily="2" charset="0"/>
              </a:rPr>
              <a:t>didik</a:t>
            </a:r>
            <a:r>
              <a:rPr lang="en-US" dirty="0">
                <a:solidFill>
                  <a:schemeClr val="tx1"/>
                </a:solidFill>
                <a:latin typeface="Oriya MN" pitchFamily="2" charset="0"/>
                <a:cs typeface="Oriya MN" pitchFamily="2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Oriya MN" pitchFamily="2" charset="0"/>
                <a:cs typeface="Oriya MN" pitchFamily="2" charset="0"/>
              </a:rPr>
              <a:t>diharapkan</a:t>
            </a:r>
            <a:r>
              <a:rPr lang="en-US" dirty="0">
                <a:solidFill>
                  <a:schemeClr val="tx1"/>
                </a:solidFill>
                <a:latin typeface="Oriya MN" pitchFamily="2" charset="0"/>
                <a:cs typeface="Oriya MN" pitchFamily="2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Oriya MN" pitchFamily="2" charset="0"/>
                <a:cs typeface="Oriya MN" pitchFamily="2" charset="0"/>
              </a:rPr>
              <a:t>mampu</a:t>
            </a:r>
            <a:r>
              <a:rPr lang="en-US" dirty="0">
                <a:solidFill>
                  <a:schemeClr val="tx1"/>
                </a:solidFill>
                <a:latin typeface="Oriya MN" pitchFamily="2" charset="0"/>
                <a:cs typeface="Oriya MN" pitchFamily="2" charset="0"/>
              </a:rPr>
              <a:t>: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err="1">
                <a:solidFill>
                  <a:schemeClr val="tx1"/>
                </a:solidFill>
                <a:latin typeface="Oriya MN" pitchFamily="2" charset="0"/>
                <a:cs typeface="Oriya MN" pitchFamily="2" charset="0"/>
              </a:rPr>
              <a:t>menguraikan</a:t>
            </a:r>
            <a:r>
              <a:rPr lang="en-US" dirty="0">
                <a:solidFill>
                  <a:schemeClr val="tx1"/>
                </a:solidFill>
                <a:latin typeface="Oriya MN" pitchFamily="2" charset="0"/>
                <a:cs typeface="Oriya MN" pitchFamily="2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Oriya MN" pitchFamily="2" charset="0"/>
                <a:cs typeface="Oriya MN" pitchFamily="2" charset="0"/>
              </a:rPr>
              <a:t>pengaruh</a:t>
            </a:r>
            <a:r>
              <a:rPr lang="en-US" dirty="0">
                <a:solidFill>
                  <a:schemeClr val="tx1"/>
                </a:solidFill>
                <a:latin typeface="Oriya MN" pitchFamily="2" charset="0"/>
                <a:cs typeface="Oriya MN" pitchFamily="2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Oriya MN" pitchFamily="2" charset="0"/>
                <a:cs typeface="Oriya MN" pitchFamily="2" charset="0"/>
              </a:rPr>
              <a:t>keberagaman</a:t>
            </a:r>
            <a:r>
              <a:rPr lang="en-US" dirty="0">
                <a:solidFill>
                  <a:schemeClr val="tx1"/>
                </a:solidFill>
                <a:latin typeface="Oriya MN" pitchFamily="2" charset="0"/>
                <a:cs typeface="Oriya MN" pitchFamily="2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Oriya MN" pitchFamily="2" charset="0"/>
                <a:cs typeface="Oriya MN" pitchFamily="2" charset="0"/>
              </a:rPr>
              <a:t>bentuk</a:t>
            </a:r>
            <a:r>
              <a:rPr lang="en-US" dirty="0">
                <a:solidFill>
                  <a:schemeClr val="tx1"/>
                </a:solidFill>
                <a:latin typeface="Oriya MN" pitchFamily="2" charset="0"/>
                <a:cs typeface="Oriya MN" pitchFamily="2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Oriya MN" pitchFamily="2" charset="0"/>
                <a:cs typeface="Oriya MN" pitchFamily="2" charset="0"/>
              </a:rPr>
              <a:t>muka</a:t>
            </a:r>
            <a:r>
              <a:rPr lang="en-US" dirty="0">
                <a:solidFill>
                  <a:schemeClr val="tx1"/>
                </a:solidFill>
                <a:latin typeface="Oriya MN" pitchFamily="2" charset="0"/>
                <a:cs typeface="Oriya MN" pitchFamily="2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Oriya MN" pitchFamily="2" charset="0"/>
                <a:cs typeface="Oriya MN" pitchFamily="2" charset="0"/>
              </a:rPr>
              <a:t>bumi</a:t>
            </a:r>
            <a:r>
              <a:rPr lang="en-US" dirty="0">
                <a:solidFill>
                  <a:schemeClr val="tx1"/>
                </a:solidFill>
                <a:latin typeface="Oriya MN" pitchFamily="2" charset="0"/>
                <a:cs typeface="Oriya MN" pitchFamily="2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Oriya MN" pitchFamily="2" charset="0"/>
                <a:cs typeface="Oriya MN" pitchFamily="2" charset="0"/>
              </a:rPr>
              <a:t>terhadap</a:t>
            </a:r>
            <a:r>
              <a:rPr lang="en-US" dirty="0">
                <a:solidFill>
                  <a:schemeClr val="tx1"/>
                </a:solidFill>
                <a:latin typeface="Oriya MN" pitchFamily="2" charset="0"/>
                <a:cs typeface="Oriya MN" pitchFamily="2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Oriya MN" pitchFamily="2" charset="0"/>
                <a:cs typeface="Oriya MN" pitchFamily="2" charset="0"/>
              </a:rPr>
              <a:t>keberagaman</a:t>
            </a:r>
            <a:r>
              <a:rPr lang="en-US" dirty="0">
                <a:solidFill>
                  <a:schemeClr val="tx1"/>
                </a:solidFill>
                <a:latin typeface="Oriya MN" pitchFamily="2" charset="0"/>
                <a:cs typeface="Oriya MN" pitchFamily="2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Oriya MN" pitchFamily="2" charset="0"/>
                <a:cs typeface="Oriya MN" pitchFamily="2" charset="0"/>
              </a:rPr>
              <a:t>aktivitas</a:t>
            </a:r>
            <a:r>
              <a:rPr lang="en-US" dirty="0">
                <a:solidFill>
                  <a:schemeClr val="tx1"/>
                </a:solidFill>
                <a:latin typeface="Oriya MN" pitchFamily="2" charset="0"/>
                <a:cs typeface="Oriya MN" pitchFamily="2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Oriya MN" pitchFamily="2" charset="0"/>
                <a:cs typeface="Oriya MN" pitchFamily="2" charset="0"/>
              </a:rPr>
              <a:t>ekonomi</a:t>
            </a:r>
            <a:r>
              <a:rPr lang="en-US" dirty="0">
                <a:solidFill>
                  <a:schemeClr val="tx1"/>
                </a:solidFill>
                <a:latin typeface="Oriya MN" pitchFamily="2" charset="0"/>
                <a:cs typeface="Oriya MN" pitchFamily="2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Oriya MN" pitchFamily="2" charset="0"/>
                <a:cs typeface="Oriya MN" pitchFamily="2" charset="0"/>
              </a:rPr>
              <a:t>masyarakat</a:t>
            </a:r>
            <a:r>
              <a:rPr lang="en-US" dirty="0">
                <a:solidFill>
                  <a:schemeClr val="tx1"/>
                </a:solidFill>
                <a:latin typeface="Oriya MN" pitchFamily="2" charset="0"/>
                <a:cs typeface="Oriya MN" pitchFamily="2" charset="0"/>
              </a:rPr>
              <a:t>;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err="1">
                <a:solidFill>
                  <a:schemeClr val="tx1"/>
                </a:solidFill>
                <a:latin typeface="Oriya MN" pitchFamily="2" charset="0"/>
                <a:cs typeface="Oriya MN" pitchFamily="2" charset="0"/>
              </a:rPr>
              <a:t>menguraikan</a:t>
            </a:r>
            <a:r>
              <a:rPr lang="en-US" dirty="0">
                <a:solidFill>
                  <a:schemeClr val="tx1"/>
                </a:solidFill>
                <a:latin typeface="Oriya MN" pitchFamily="2" charset="0"/>
                <a:cs typeface="Oriya MN" pitchFamily="2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Oriya MN" pitchFamily="2" charset="0"/>
                <a:cs typeface="Oriya MN" pitchFamily="2" charset="0"/>
              </a:rPr>
              <a:t>keberagaman</a:t>
            </a:r>
            <a:r>
              <a:rPr lang="en-US" dirty="0">
                <a:solidFill>
                  <a:schemeClr val="tx1"/>
                </a:solidFill>
                <a:latin typeface="Oriya MN" pitchFamily="2" charset="0"/>
                <a:cs typeface="Oriya MN" pitchFamily="2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Oriya MN" pitchFamily="2" charset="0"/>
                <a:cs typeface="Oriya MN" pitchFamily="2" charset="0"/>
              </a:rPr>
              <a:t>dalam</a:t>
            </a:r>
            <a:r>
              <a:rPr lang="en-US" dirty="0">
                <a:solidFill>
                  <a:schemeClr val="tx1"/>
                </a:solidFill>
                <a:latin typeface="Oriya MN" pitchFamily="2" charset="0"/>
                <a:cs typeface="Oriya MN" pitchFamily="2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Oriya MN" pitchFamily="2" charset="0"/>
                <a:cs typeface="Oriya MN" pitchFamily="2" charset="0"/>
              </a:rPr>
              <a:t>kehidupan</a:t>
            </a:r>
            <a:r>
              <a:rPr lang="en-US" dirty="0">
                <a:solidFill>
                  <a:schemeClr val="tx1"/>
                </a:solidFill>
                <a:latin typeface="Oriya MN" pitchFamily="2" charset="0"/>
                <a:cs typeface="Oriya MN" pitchFamily="2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Oriya MN" pitchFamily="2" charset="0"/>
                <a:cs typeface="Oriya MN" pitchFamily="2" charset="0"/>
              </a:rPr>
              <a:t>sosial</a:t>
            </a:r>
            <a:r>
              <a:rPr lang="en-US" dirty="0">
                <a:solidFill>
                  <a:schemeClr val="tx1"/>
                </a:solidFill>
                <a:latin typeface="Oriya MN" pitchFamily="2" charset="0"/>
                <a:cs typeface="Oriya MN" pitchFamily="2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Oriya MN" pitchFamily="2" charset="0"/>
                <a:cs typeface="Oriya MN" pitchFamily="2" charset="0"/>
              </a:rPr>
              <a:t>masyarakat</a:t>
            </a:r>
            <a:r>
              <a:rPr lang="en-US" dirty="0">
                <a:solidFill>
                  <a:schemeClr val="tx1"/>
                </a:solidFill>
                <a:latin typeface="Oriya MN" pitchFamily="2" charset="0"/>
                <a:cs typeface="Oriya MN" pitchFamily="2" charset="0"/>
              </a:rPr>
              <a:t> Indonesia;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err="1">
                <a:solidFill>
                  <a:schemeClr val="tx1"/>
                </a:solidFill>
                <a:latin typeface="Oriya MN" pitchFamily="2" charset="0"/>
                <a:cs typeface="Oriya MN" pitchFamily="2" charset="0"/>
              </a:rPr>
              <a:t>menganalisis</a:t>
            </a:r>
            <a:r>
              <a:rPr lang="en-US" dirty="0">
                <a:solidFill>
                  <a:schemeClr val="tx1"/>
                </a:solidFill>
                <a:latin typeface="Oriya MN" pitchFamily="2" charset="0"/>
                <a:cs typeface="Oriya MN" pitchFamily="2" charset="0"/>
              </a:rPr>
              <a:t> proses </a:t>
            </a:r>
            <a:r>
              <a:rPr lang="en-US" dirty="0" err="1">
                <a:solidFill>
                  <a:schemeClr val="tx1"/>
                </a:solidFill>
                <a:latin typeface="Oriya MN" pitchFamily="2" charset="0"/>
                <a:cs typeface="Oriya MN" pitchFamily="2" charset="0"/>
              </a:rPr>
              <a:t>interaksi</a:t>
            </a:r>
            <a:r>
              <a:rPr lang="en-US" dirty="0">
                <a:solidFill>
                  <a:schemeClr val="tx1"/>
                </a:solidFill>
                <a:latin typeface="Oriya MN" pitchFamily="2" charset="0"/>
                <a:cs typeface="Oriya MN" pitchFamily="2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Oriya MN" pitchFamily="2" charset="0"/>
                <a:cs typeface="Oriya MN" pitchFamily="2" charset="0"/>
              </a:rPr>
              <a:t>masuk</a:t>
            </a:r>
            <a:r>
              <a:rPr lang="en-US" dirty="0">
                <a:solidFill>
                  <a:schemeClr val="tx1"/>
                </a:solidFill>
                <a:latin typeface="Oriya MN" pitchFamily="2" charset="0"/>
                <a:cs typeface="Oriya MN" pitchFamily="2" charset="0"/>
              </a:rPr>
              <a:t> dan </a:t>
            </a:r>
            <a:r>
              <a:rPr lang="en-US" dirty="0" err="1">
                <a:solidFill>
                  <a:schemeClr val="tx1"/>
                </a:solidFill>
                <a:latin typeface="Oriya MN" pitchFamily="2" charset="0"/>
                <a:cs typeface="Oriya MN" pitchFamily="2" charset="0"/>
              </a:rPr>
              <a:t>berkembangnya</a:t>
            </a:r>
            <a:r>
              <a:rPr lang="en-US" dirty="0">
                <a:solidFill>
                  <a:schemeClr val="tx1"/>
                </a:solidFill>
                <a:latin typeface="Oriya MN" pitchFamily="2" charset="0"/>
                <a:cs typeface="Oriya MN" pitchFamily="2" charset="0"/>
              </a:rPr>
              <a:t> agama Islam di Indonesia; dan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err="1">
                <a:solidFill>
                  <a:schemeClr val="tx1"/>
                </a:solidFill>
                <a:latin typeface="Oriya MN" pitchFamily="2" charset="0"/>
                <a:cs typeface="Oriya MN" pitchFamily="2" charset="0"/>
              </a:rPr>
              <a:t>merancang</a:t>
            </a:r>
            <a:r>
              <a:rPr lang="en-US" dirty="0">
                <a:solidFill>
                  <a:schemeClr val="tx1"/>
                </a:solidFill>
                <a:latin typeface="Oriya MN" pitchFamily="2" charset="0"/>
                <a:cs typeface="Oriya MN" pitchFamily="2" charset="0"/>
              </a:rPr>
              <a:t> ide </a:t>
            </a:r>
            <a:r>
              <a:rPr lang="en-US" dirty="0" err="1">
                <a:solidFill>
                  <a:schemeClr val="tx1"/>
                </a:solidFill>
                <a:latin typeface="Oriya MN" pitchFamily="2" charset="0"/>
                <a:cs typeface="Oriya MN" pitchFamily="2" charset="0"/>
              </a:rPr>
              <a:t>pengembangan</a:t>
            </a:r>
            <a:r>
              <a:rPr lang="en-US" dirty="0">
                <a:solidFill>
                  <a:schemeClr val="tx1"/>
                </a:solidFill>
                <a:latin typeface="Oriya MN" pitchFamily="2" charset="0"/>
                <a:cs typeface="Oriya MN" pitchFamily="2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Oriya MN" pitchFamily="2" charset="0"/>
                <a:cs typeface="Oriya MN" pitchFamily="2" charset="0"/>
              </a:rPr>
              <a:t>sebuah</a:t>
            </a:r>
            <a:r>
              <a:rPr lang="en-US" dirty="0">
                <a:solidFill>
                  <a:schemeClr val="tx1"/>
                </a:solidFill>
                <a:latin typeface="Oriya MN" pitchFamily="2" charset="0"/>
                <a:cs typeface="Oriya MN" pitchFamily="2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Oriya MN" pitchFamily="2" charset="0"/>
                <a:cs typeface="Oriya MN" pitchFamily="2" charset="0"/>
              </a:rPr>
              <a:t>usaha</a:t>
            </a:r>
            <a:r>
              <a:rPr lang="en-US" dirty="0">
                <a:solidFill>
                  <a:schemeClr val="tx1"/>
                </a:solidFill>
                <a:latin typeface="Oriya MN" pitchFamily="2" charset="0"/>
                <a:cs typeface="Oriya MN" pitchFamily="2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Oriya MN" pitchFamily="2" charset="0"/>
                <a:cs typeface="Oriya MN" pitchFamily="2" charset="0"/>
              </a:rPr>
              <a:t>perdagangan</a:t>
            </a:r>
            <a:r>
              <a:rPr lang="en-US" dirty="0">
                <a:solidFill>
                  <a:schemeClr val="tx1"/>
                </a:solidFill>
                <a:latin typeface="Oriya MN" pitchFamily="2" charset="0"/>
                <a:cs typeface="Oriya MN" pitchFamily="2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Oriya MN" pitchFamily="2" charset="0"/>
                <a:cs typeface="Oriya MN" pitchFamily="2" charset="0"/>
              </a:rPr>
              <a:t>dalam</a:t>
            </a:r>
            <a:r>
              <a:rPr lang="en-US" dirty="0">
                <a:solidFill>
                  <a:schemeClr val="tx1"/>
                </a:solidFill>
                <a:latin typeface="Oriya MN" pitchFamily="2" charset="0"/>
                <a:cs typeface="Oriya MN" pitchFamily="2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Oriya MN" pitchFamily="2" charset="0"/>
                <a:cs typeface="Oriya MN" pitchFamily="2" charset="0"/>
              </a:rPr>
              <a:t>mendukung</a:t>
            </a:r>
            <a:r>
              <a:rPr lang="en-US" dirty="0">
                <a:solidFill>
                  <a:schemeClr val="tx1"/>
                </a:solidFill>
                <a:latin typeface="Oriya MN" pitchFamily="2" charset="0"/>
                <a:cs typeface="Oriya MN" pitchFamily="2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Oriya MN" pitchFamily="2" charset="0"/>
                <a:cs typeface="Oriya MN" pitchFamily="2" charset="0"/>
              </a:rPr>
              <a:t>perdagangan</a:t>
            </a:r>
            <a:r>
              <a:rPr lang="en-US" dirty="0">
                <a:solidFill>
                  <a:schemeClr val="tx1"/>
                </a:solidFill>
                <a:latin typeface="Oriya MN" pitchFamily="2" charset="0"/>
                <a:cs typeface="Oriya MN" pitchFamily="2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Oriya MN" pitchFamily="2" charset="0"/>
                <a:cs typeface="Oriya MN" pitchFamily="2" charset="0"/>
              </a:rPr>
              <a:t>antarpulau</a:t>
            </a:r>
            <a:r>
              <a:rPr lang="en-US" dirty="0">
                <a:solidFill>
                  <a:schemeClr val="tx1"/>
                </a:solidFill>
                <a:latin typeface="Oriya MN" pitchFamily="2" charset="0"/>
                <a:cs typeface="Oriya MN" pitchFamily="2" charset="0"/>
              </a:rPr>
              <a:t>.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BF29E77D-CDDC-1FC6-BC42-431985C5A0D5}"/>
              </a:ext>
            </a:extLst>
          </p:cNvPr>
          <p:cNvSpPr/>
          <p:nvPr/>
        </p:nvSpPr>
        <p:spPr>
          <a:xfrm>
            <a:off x="337184" y="2059808"/>
            <a:ext cx="2503170" cy="548640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055D437-6F9B-9BDD-C676-3A9FD5115393}"/>
              </a:ext>
            </a:extLst>
          </p:cNvPr>
          <p:cNvSpPr txBox="1"/>
          <p:nvPr/>
        </p:nvSpPr>
        <p:spPr>
          <a:xfrm>
            <a:off x="248125" y="2160581"/>
            <a:ext cx="2681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>
                <a:latin typeface="Oriya MN" pitchFamily="2" charset="0"/>
                <a:cs typeface="Oriya MN" pitchFamily="2" charset="0"/>
              </a:rPr>
              <a:t>Tujuan</a:t>
            </a:r>
            <a:r>
              <a:rPr lang="en-US" b="1" dirty="0">
                <a:latin typeface="Oriya MN" pitchFamily="2" charset="0"/>
                <a:cs typeface="Oriya MN" pitchFamily="2" charset="0"/>
              </a:rPr>
              <a:t> Pembelajaran</a:t>
            </a:r>
          </a:p>
        </p:txBody>
      </p:sp>
    </p:spTree>
    <p:extLst>
      <p:ext uri="{BB962C8B-B14F-4D97-AF65-F5344CB8AC3E}">
        <p14:creationId xmlns:p14="http://schemas.microsoft.com/office/powerpoint/2010/main" val="2701011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7" name="Rectangle 106">
            <a:extLst>
              <a:ext uri="{FF2B5EF4-FFF2-40B4-BE49-F238E27FC236}">
                <a16:creationId xmlns:a16="http://schemas.microsoft.com/office/drawing/2014/main" id="{362D44EE-C852-4460-B8B5-C4F2BC20510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Freeform: Shape 108">
            <a:extLst>
              <a:ext uri="{FF2B5EF4-FFF2-40B4-BE49-F238E27FC236}">
                <a16:creationId xmlns:a16="http://schemas.microsoft.com/office/drawing/2014/main" id="{658970D8-8D1D-4B5C-894B-E871CC86543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30529" y="1"/>
            <a:ext cx="1155142" cy="591009"/>
          </a:xfrm>
          <a:custGeom>
            <a:avLst/>
            <a:gdLst>
              <a:gd name="connsiteX0" fmla="*/ 1355 w 1155142"/>
              <a:gd name="connsiteY0" fmla="*/ 0 h 591009"/>
              <a:gd name="connsiteX1" fmla="*/ 1153787 w 1155142"/>
              <a:gd name="connsiteY1" fmla="*/ 0 h 591009"/>
              <a:gd name="connsiteX2" fmla="*/ 1155142 w 1155142"/>
              <a:gd name="connsiteY2" fmla="*/ 13438 h 591009"/>
              <a:gd name="connsiteX3" fmla="*/ 577571 w 1155142"/>
              <a:gd name="connsiteY3" fmla="*/ 591009 h 591009"/>
              <a:gd name="connsiteX4" fmla="*/ 0 w 1155142"/>
              <a:gd name="connsiteY4" fmla="*/ 13438 h 59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5142" h="591009">
                <a:moveTo>
                  <a:pt x="1355" y="0"/>
                </a:moveTo>
                <a:lnTo>
                  <a:pt x="1153787" y="0"/>
                </a:lnTo>
                <a:lnTo>
                  <a:pt x="1155142" y="13438"/>
                </a:lnTo>
                <a:cubicBezTo>
                  <a:pt x="1155142" y="332422"/>
                  <a:pt x="896555" y="591009"/>
                  <a:pt x="577571" y="591009"/>
                </a:cubicBezTo>
                <a:cubicBezTo>
                  <a:pt x="258587" y="591009"/>
                  <a:pt x="0" y="332422"/>
                  <a:pt x="0" y="134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F227E5B6-9132-43CA-B503-37A18562ADF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349052" y="0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3" name="Freeform: Shape 112">
            <a:extLst>
              <a:ext uri="{FF2B5EF4-FFF2-40B4-BE49-F238E27FC236}">
                <a16:creationId xmlns:a16="http://schemas.microsoft.com/office/drawing/2014/main" id="{03C2051E-A88D-48E5-BACF-AAED1789272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2916245"/>
            <a:ext cx="159741" cy="552996"/>
          </a:xfrm>
          <a:custGeom>
            <a:avLst/>
            <a:gdLst>
              <a:gd name="connsiteX0" fmla="*/ 159741 w 159741"/>
              <a:gd name="connsiteY0" fmla="*/ 0 h 552996"/>
              <a:gd name="connsiteX1" fmla="*/ 159741 w 159741"/>
              <a:gd name="connsiteY1" fmla="*/ 552996 h 552996"/>
              <a:gd name="connsiteX2" fmla="*/ 141849 w 159741"/>
              <a:gd name="connsiteY2" fmla="*/ 543285 h 552996"/>
              <a:gd name="connsiteX3" fmla="*/ 0 w 159741"/>
              <a:gd name="connsiteY3" fmla="*/ 276498 h 552996"/>
              <a:gd name="connsiteX4" fmla="*/ 141849 w 159741"/>
              <a:gd name="connsiteY4" fmla="*/ 9711 h 552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41" h="552996">
                <a:moveTo>
                  <a:pt x="159741" y="0"/>
                </a:moveTo>
                <a:lnTo>
                  <a:pt x="159741" y="552996"/>
                </a:lnTo>
                <a:lnTo>
                  <a:pt x="141849" y="543285"/>
                </a:lnTo>
                <a:cubicBezTo>
                  <a:pt x="56268" y="485467"/>
                  <a:pt x="0" y="387554"/>
                  <a:pt x="0" y="276498"/>
                </a:cubicBezTo>
                <a:cubicBezTo>
                  <a:pt x="0" y="165443"/>
                  <a:pt x="56268" y="67529"/>
                  <a:pt x="141849" y="9711"/>
                </a:cubicBezTo>
                <a:close/>
              </a:path>
            </a:pathLst>
          </a:custGeom>
          <a:solidFill>
            <a:schemeClr val="accent2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5" name="Freeform: Shape 114">
            <a:extLst>
              <a:ext uri="{FF2B5EF4-FFF2-40B4-BE49-F238E27FC236}">
                <a16:creationId xmlns:a16="http://schemas.microsoft.com/office/drawing/2014/main" id="{7821A508-2985-4905-874A-527429BAABF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835649"/>
            <a:ext cx="1548180" cy="1022351"/>
          </a:xfrm>
          <a:custGeom>
            <a:avLst/>
            <a:gdLst>
              <a:gd name="connsiteX0" fmla="*/ 61913 w 1548180"/>
              <a:gd name="connsiteY0" fmla="*/ 0 h 1022351"/>
              <a:gd name="connsiteX1" fmla="*/ 1548180 w 1548180"/>
              <a:gd name="connsiteY1" fmla="*/ 0 h 1022351"/>
              <a:gd name="connsiteX2" fmla="*/ 1548180 w 1548180"/>
              <a:gd name="connsiteY2" fmla="*/ 123825 h 1022351"/>
              <a:gd name="connsiteX3" fmla="*/ 123825 w 1548180"/>
              <a:gd name="connsiteY3" fmla="*/ 123825 h 1022351"/>
              <a:gd name="connsiteX4" fmla="*/ 123825 w 1548180"/>
              <a:gd name="connsiteY4" fmla="*/ 1022351 h 1022351"/>
              <a:gd name="connsiteX5" fmla="*/ 0 w 1548180"/>
              <a:gd name="connsiteY5" fmla="*/ 1022351 h 1022351"/>
              <a:gd name="connsiteX6" fmla="*/ 0 w 1548180"/>
              <a:gd name="connsiteY6" fmla="*/ 61913 h 1022351"/>
              <a:gd name="connsiteX7" fmla="*/ 61913 w 1548180"/>
              <a:gd name="connsiteY7" fmla="*/ 0 h 1022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48180" h="1022351">
                <a:moveTo>
                  <a:pt x="61913" y="0"/>
                </a:moveTo>
                <a:lnTo>
                  <a:pt x="1548180" y="0"/>
                </a:lnTo>
                <a:lnTo>
                  <a:pt x="1548180" y="123825"/>
                </a:lnTo>
                <a:lnTo>
                  <a:pt x="123825" y="123825"/>
                </a:lnTo>
                <a:lnTo>
                  <a:pt x="123825" y="1022351"/>
                </a:lnTo>
                <a:lnTo>
                  <a:pt x="0" y="1022351"/>
                </a:ln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7" name="Freeform: Shape 116">
            <a:extLst>
              <a:ext uri="{FF2B5EF4-FFF2-40B4-BE49-F238E27FC236}">
                <a16:creationId xmlns:a16="http://schemas.microsoft.com/office/drawing/2014/main" id="{D2929CB1-0E3C-4B2D-ADC5-0154FB33BA4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697761" y="5717906"/>
            <a:ext cx="1771609" cy="1140095"/>
          </a:xfrm>
          <a:custGeom>
            <a:avLst/>
            <a:gdLst>
              <a:gd name="connsiteX0" fmla="*/ 1561721 w 1771609"/>
              <a:gd name="connsiteY0" fmla="*/ 763041 h 1140095"/>
              <a:gd name="connsiteX1" fmla="*/ 1623024 w 1771609"/>
              <a:gd name="connsiteY1" fmla="*/ 792810 h 1140095"/>
              <a:gd name="connsiteX2" fmla="*/ 1711735 w 1771609"/>
              <a:gd name="connsiteY2" fmla="*/ 970132 h 1140095"/>
              <a:gd name="connsiteX3" fmla="*/ 1771609 w 1771609"/>
              <a:gd name="connsiteY3" fmla="*/ 1140095 h 1140095"/>
              <a:gd name="connsiteX4" fmla="*/ 1637225 w 1771609"/>
              <a:gd name="connsiteY4" fmla="*/ 1140095 h 1140095"/>
              <a:gd name="connsiteX5" fmla="*/ 1594820 w 1771609"/>
              <a:gd name="connsiteY5" fmla="*/ 1019711 h 1140095"/>
              <a:gd name="connsiteX6" fmla="*/ 1513200 w 1771609"/>
              <a:gd name="connsiteY6" fmla="*/ 856627 h 1140095"/>
              <a:gd name="connsiteX7" fmla="*/ 1538499 w 1771609"/>
              <a:gd name="connsiteY7" fmla="*/ 770415 h 1140095"/>
              <a:gd name="connsiteX8" fmla="*/ 1561721 w 1771609"/>
              <a:gd name="connsiteY8" fmla="*/ 763041 h 1140095"/>
              <a:gd name="connsiteX9" fmla="*/ 933455 w 1771609"/>
              <a:gd name="connsiteY9" fmla="*/ 161309 h 1140095"/>
              <a:gd name="connsiteX10" fmla="*/ 957797 w 1771609"/>
              <a:gd name="connsiteY10" fmla="*/ 167970 h 1140095"/>
              <a:gd name="connsiteX11" fmla="*/ 1286982 w 1771609"/>
              <a:gd name="connsiteY11" fmla="*/ 387616 h 1140095"/>
              <a:gd name="connsiteX12" fmla="*/ 1293725 w 1771609"/>
              <a:gd name="connsiteY12" fmla="*/ 477075 h 1140095"/>
              <a:gd name="connsiteX13" fmla="*/ 1245453 w 1771609"/>
              <a:gd name="connsiteY13" fmla="*/ 499154 h 1140095"/>
              <a:gd name="connsiteX14" fmla="*/ 1245167 w 1771609"/>
              <a:gd name="connsiteY14" fmla="*/ 499154 h 1140095"/>
              <a:gd name="connsiteX15" fmla="*/ 1203638 w 1771609"/>
              <a:gd name="connsiteY15" fmla="*/ 484104 h 1140095"/>
              <a:gd name="connsiteX16" fmla="*/ 900647 w 1771609"/>
              <a:gd name="connsiteY16" fmla="*/ 281508 h 1140095"/>
              <a:gd name="connsiteX17" fmla="*/ 872454 w 1771609"/>
              <a:gd name="connsiteY17" fmla="*/ 196164 h 1140095"/>
              <a:gd name="connsiteX18" fmla="*/ 933455 w 1771609"/>
              <a:gd name="connsiteY18" fmla="*/ 161309 h 1140095"/>
              <a:gd name="connsiteX19" fmla="*/ 256260 w 1771609"/>
              <a:gd name="connsiteY19" fmla="*/ 29 h 1140095"/>
              <a:gd name="connsiteX20" fmla="*/ 454020 w 1771609"/>
              <a:gd name="connsiteY20" fmla="*/ 13474 h 1140095"/>
              <a:gd name="connsiteX21" fmla="*/ 509236 w 1771609"/>
              <a:gd name="connsiteY21" fmla="*/ 84182 h 1140095"/>
              <a:gd name="connsiteX22" fmla="*/ 445829 w 1771609"/>
              <a:gd name="connsiteY22" fmla="*/ 139871 h 1140095"/>
              <a:gd name="connsiteX23" fmla="*/ 437447 w 1771609"/>
              <a:gd name="connsiteY23" fmla="*/ 139395 h 1140095"/>
              <a:gd name="connsiteX24" fmla="*/ 73211 w 1771609"/>
              <a:gd name="connsiteY24" fmla="*/ 137204 h 1140095"/>
              <a:gd name="connsiteX25" fmla="*/ 749 w 1771609"/>
              <a:gd name="connsiteY25" fmla="*/ 84082 h 1140095"/>
              <a:gd name="connsiteX26" fmla="*/ 53871 w 1771609"/>
              <a:gd name="connsiteY26" fmla="*/ 11621 h 1140095"/>
              <a:gd name="connsiteX27" fmla="*/ 58352 w 1771609"/>
              <a:gd name="connsiteY27" fmla="*/ 11093 h 1140095"/>
              <a:gd name="connsiteX28" fmla="*/ 256260 w 1771609"/>
              <a:gd name="connsiteY28" fmla="*/ 29 h 1140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771609" h="1140095">
                <a:moveTo>
                  <a:pt x="1561721" y="763041"/>
                </a:moveTo>
                <a:cubicBezTo>
                  <a:pt x="1585506" y="760324"/>
                  <a:pt x="1609722" y="771249"/>
                  <a:pt x="1623024" y="792810"/>
                </a:cubicBezTo>
                <a:cubicBezTo>
                  <a:pt x="1656300" y="850065"/>
                  <a:pt x="1685920" y="909291"/>
                  <a:pt x="1711735" y="970132"/>
                </a:cubicBezTo>
                <a:lnTo>
                  <a:pt x="1771609" y="1140095"/>
                </a:lnTo>
                <a:lnTo>
                  <a:pt x="1637225" y="1140095"/>
                </a:lnTo>
                <a:lnTo>
                  <a:pt x="1594820" y="1019711"/>
                </a:lnTo>
                <a:cubicBezTo>
                  <a:pt x="1571072" y="963753"/>
                  <a:pt x="1543818" y="909282"/>
                  <a:pt x="1513200" y="856627"/>
                </a:cubicBezTo>
                <a:cubicBezTo>
                  <a:pt x="1496379" y="825834"/>
                  <a:pt x="1507704" y="787236"/>
                  <a:pt x="1538499" y="770415"/>
                </a:cubicBezTo>
                <a:cubicBezTo>
                  <a:pt x="1545912" y="766367"/>
                  <a:pt x="1553792" y="763946"/>
                  <a:pt x="1561721" y="763041"/>
                </a:cubicBezTo>
                <a:close/>
                <a:moveTo>
                  <a:pt x="933455" y="161309"/>
                </a:moveTo>
                <a:cubicBezTo>
                  <a:pt x="941693" y="161855"/>
                  <a:pt x="949959" y="164025"/>
                  <a:pt x="957797" y="167970"/>
                </a:cubicBezTo>
                <a:cubicBezTo>
                  <a:pt x="1076184" y="227289"/>
                  <a:pt x="1186759" y="301068"/>
                  <a:pt x="1286982" y="387616"/>
                </a:cubicBezTo>
                <a:cubicBezTo>
                  <a:pt x="1313547" y="410457"/>
                  <a:pt x="1316566" y="450510"/>
                  <a:pt x="1293725" y="477075"/>
                </a:cubicBezTo>
                <a:cubicBezTo>
                  <a:pt x="1281638" y="491137"/>
                  <a:pt x="1263998" y="499204"/>
                  <a:pt x="1245453" y="499154"/>
                </a:cubicBezTo>
                <a:lnTo>
                  <a:pt x="1245167" y="499154"/>
                </a:lnTo>
                <a:cubicBezTo>
                  <a:pt x="1229965" y="499301"/>
                  <a:pt x="1215220" y="493956"/>
                  <a:pt x="1203638" y="484104"/>
                </a:cubicBezTo>
                <a:cubicBezTo>
                  <a:pt x="1111407" y="404300"/>
                  <a:pt x="1009633" y="336248"/>
                  <a:pt x="900647" y="281508"/>
                </a:cubicBezTo>
                <a:cubicBezTo>
                  <a:pt x="869295" y="265726"/>
                  <a:pt x="856672" y="227516"/>
                  <a:pt x="872454" y="196164"/>
                </a:cubicBezTo>
                <a:cubicBezTo>
                  <a:pt x="884290" y="172650"/>
                  <a:pt x="908742" y="159670"/>
                  <a:pt x="933455" y="161309"/>
                </a:cubicBezTo>
                <a:close/>
                <a:moveTo>
                  <a:pt x="256260" y="29"/>
                </a:moveTo>
                <a:cubicBezTo>
                  <a:pt x="322331" y="427"/>
                  <a:pt x="388378" y="4909"/>
                  <a:pt x="454020" y="13474"/>
                </a:cubicBezTo>
                <a:cubicBezTo>
                  <a:pt x="488793" y="17752"/>
                  <a:pt x="513514" y="49409"/>
                  <a:pt x="509236" y="84182"/>
                </a:cubicBezTo>
                <a:cubicBezTo>
                  <a:pt x="505303" y="116151"/>
                  <a:pt x="478038" y="140098"/>
                  <a:pt x="445829" y="139871"/>
                </a:cubicBezTo>
                <a:cubicBezTo>
                  <a:pt x="443027" y="139899"/>
                  <a:pt x="440227" y="139740"/>
                  <a:pt x="437447" y="139395"/>
                </a:cubicBezTo>
                <a:cubicBezTo>
                  <a:pt x="316592" y="123615"/>
                  <a:pt x="194247" y="122878"/>
                  <a:pt x="73211" y="137204"/>
                </a:cubicBezTo>
                <a:cubicBezTo>
                  <a:pt x="38532" y="142545"/>
                  <a:pt x="6090" y="118762"/>
                  <a:pt x="749" y="84082"/>
                </a:cubicBezTo>
                <a:cubicBezTo>
                  <a:pt x="-4591" y="49403"/>
                  <a:pt x="19192" y="16961"/>
                  <a:pt x="53871" y="11621"/>
                </a:cubicBezTo>
                <a:cubicBezTo>
                  <a:pt x="55358" y="11392"/>
                  <a:pt x="56852" y="11216"/>
                  <a:pt x="58352" y="11093"/>
                </a:cubicBezTo>
                <a:cubicBezTo>
                  <a:pt x="124093" y="3319"/>
                  <a:pt x="190189" y="-369"/>
                  <a:pt x="256260" y="29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" name="Picture 4" descr="A picture containing vector graphics&#10;&#10;Description automatically generated">
            <a:extLst>
              <a:ext uri="{FF2B5EF4-FFF2-40B4-BE49-F238E27FC236}">
                <a16:creationId xmlns:a16="http://schemas.microsoft.com/office/drawing/2014/main" id="{CED65321-EEDF-15C8-E9F2-8A89C9C44C1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1840" y="598720"/>
            <a:ext cx="5178249" cy="5178249"/>
          </a:xfrm>
          <a:custGeom>
            <a:avLst/>
            <a:gdLst/>
            <a:ahLst/>
            <a:cxnLst/>
            <a:rect l="l" t="t" r="r" b="b"/>
            <a:pathLst>
              <a:path w="3741748" h="3741748">
                <a:moveTo>
                  <a:pt x="1870874" y="0"/>
                </a:moveTo>
                <a:cubicBezTo>
                  <a:pt x="2904129" y="0"/>
                  <a:pt x="3741748" y="837619"/>
                  <a:pt x="3741748" y="1870874"/>
                </a:cubicBezTo>
                <a:cubicBezTo>
                  <a:pt x="3741748" y="2904129"/>
                  <a:pt x="2904129" y="3741748"/>
                  <a:pt x="1870874" y="3741748"/>
                </a:cubicBezTo>
                <a:cubicBezTo>
                  <a:pt x="837619" y="3741748"/>
                  <a:pt x="0" y="2904129"/>
                  <a:pt x="0" y="1870874"/>
                </a:cubicBezTo>
                <a:cubicBezTo>
                  <a:pt x="0" y="837619"/>
                  <a:pt x="837619" y="0"/>
                  <a:pt x="1870874" y="0"/>
                </a:cubicBezTo>
                <a:close/>
              </a:path>
            </a:pathLst>
          </a:custGeom>
        </p:spPr>
      </p:pic>
      <p:sp>
        <p:nvSpPr>
          <p:cNvPr id="119" name="Freeform: Shape 118">
            <a:extLst>
              <a:ext uri="{FF2B5EF4-FFF2-40B4-BE49-F238E27FC236}">
                <a16:creationId xmlns:a16="http://schemas.microsoft.com/office/drawing/2014/main" id="{5F2F0C84-BE8C-4DC2-A6D3-30349A801D5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520513" y="6258756"/>
            <a:ext cx="1565940" cy="599245"/>
          </a:xfrm>
          <a:custGeom>
            <a:avLst/>
            <a:gdLst>
              <a:gd name="connsiteX0" fmla="*/ 782970 w 1565940"/>
              <a:gd name="connsiteY0" fmla="*/ 0 h 599245"/>
              <a:gd name="connsiteX1" fmla="*/ 1528042 w 1565940"/>
              <a:gd name="connsiteY1" fmla="*/ 480469 h 599245"/>
              <a:gd name="connsiteX2" fmla="*/ 1565940 w 1565940"/>
              <a:gd name="connsiteY2" fmla="*/ 599245 h 599245"/>
              <a:gd name="connsiteX3" fmla="*/ 0 w 1565940"/>
              <a:gd name="connsiteY3" fmla="*/ 599245 h 599245"/>
              <a:gd name="connsiteX4" fmla="*/ 37898 w 1565940"/>
              <a:gd name="connsiteY4" fmla="*/ 480469 h 599245"/>
              <a:gd name="connsiteX5" fmla="*/ 782970 w 1565940"/>
              <a:gd name="connsiteY5" fmla="*/ 0 h 599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65940" h="599245">
                <a:moveTo>
                  <a:pt x="782970" y="0"/>
                </a:moveTo>
                <a:cubicBezTo>
                  <a:pt x="1117910" y="0"/>
                  <a:pt x="1405287" y="198118"/>
                  <a:pt x="1528042" y="480469"/>
                </a:cubicBezTo>
                <a:lnTo>
                  <a:pt x="1565940" y="599245"/>
                </a:lnTo>
                <a:lnTo>
                  <a:pt x="0" y="599245"/>
                </a:lnTo>
                <a:lnTo>
                  <a:pt x="37898" y="480469"/>
                </a:lnTo>
                <a:cubicBezTo>
                  <a:pt x="160653" y="198118"/>
                  <a:pt x="448030" y="0"/>
                  <a:pt x="78297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D221A8B-FE72-7002-C939-57B644669F20}"/>
              </a:ext>
            </a:extLst>
          </p:cNvPr>
          <p:cNvSpPr/>
          <p:nvPr/>
        </p:nvSpPr>
        <p:spPr>
          <a:xfrm>
            <a:off x="795008" y="1021571"/>
            <a:ext cx="5916706" cy="18153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grpSp>
        <p:nvGrpSpPr>
          <p:cNvPr id="98" name="Google Shape;98;p14"/>
          <p:cNvGrpSpPr/>
          <p:nvPr/>
        </p:nvGrpSpPr>
        <p:grpSpPr>
          <a:xfrm>
            <a:off x="0" y="5736168"/>
            <a:ext cx="12192000" cy="1121833"/>
            <a:chOff x="0" y="4302125"/>
            <a:chExt cx="9144000" cy="841375"/>
          </a:xfrm>
        </p:grpSpPr>
        <p:grpSp>
          <p:nvGrpSpPr>
            <p:cNvPr id="99" name="Google Shape;99;p1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pic>
            <p:nvPicPr>
              <p:cNvPr id="100" name="Google Shape;100;p14" descr="E:\ELISA\ERLANGGA LISA\2017\TEMPLATE PPT\SMP PPKN kelas X kelompok wajib\SMP PPKN kelas X kelompok wajib.png"/>
              <p:cNvPicPr preferRelativeResize="0"/>
              <p:nvPr/>
            </p:nvPicPr>
            <p:blipFill rotWithShape="1">
              <a:blip r:embed="rId4">
                <a:alphaModFix/>
              </a:blip>
              <a:srcRect/>
              <a:stretch/>
            </p:blipFill>
            <p:spPr>
              <a:xfrm>
                <a:off x="0" y="4302125"/>
                <a:ext cx="9144000" cy="84137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01" name="Google Shape;101;p14"/>
              <p:cNvSpPr txBox="1"/>
              <p:nvPr/>
            </p:nvSpPr>
            <p:spPr>
              <a:xfrm>
                <a:off x="2057400" y="4732407"/>
                <a:ext cx="5334000" cy="35395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txBody>
              <a:bodyPr spcFirstLastPara="1" wrap="square" lIns="121900" tIns="60933" rIns="121900" bIns="60933" anchor="t" anchorCtr="0">
                <a:sp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en-US" sz="2267" b="1">
                    <a:solidFill>
                      <a:srgbClr val="002060"/>
                    </a:solidFill>
                    <a:latin typeface="Arial"/>
                    <a:ea typeface="Arial"/>
                    <a:cs typeface="Arial"/>
                    <a:sym typeface="Arial"/>
                  </a:rPr>
                  <a:t>ILMU PENGETAHUAN SOSIAL</a:t>
                </a:r>
                <a:endParaRPr sz="2267">
                  <a:solidFill>
                    <a:srgbClr val="00206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102" name="Google Shape;102;p14" descr="A picture containing text&#10;&#10;Description automatically generated"/>
            <p:cNvPicPr preferRelativeResize="0"/>
            <p:nvPr/>
          </p:nvPicPr>
          <p:blipFill rotWithShape="1">
            <a:blip r:embed="rId5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172200" y="4734224"/>
              <a:ext cx="2743200" cy="3503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48CC1468-D44B-A004-9248-A447A6764773}"/>
              </a:ext>
            </a:extLst>
          </p:cNvPr>
          <p:cNvSpPr txBox="1"/>
          <p:nvPr/>
        </p:nvSpPr>
        <p:spPr>
          <a:xfrm>
            <a:off x="5552808" y="1334776"/>
            <a:ext cx="2599366" cy="36933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b="1" dirty="0"/>
              <a:t>b. </a:t>
            </a:r>
            <a:r>
              <a:rPr lang="en-US" b="1" dirty="0" err="1"/>
              <a:t>Manfaat</a:t>
            </a:r>
            <a:r>
              <a:rPr lang="en-US" b="1" dirty="0"/>
              <a:t> Keberagaman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BF43203-61D5-C9D9-FCB1-E537B27E080C}"/>
              </a:ext>
            </a:extLst>
          </p:cNvPr>
          <p:cNvSpPr txBox="1"/>
          <p:nvPr/>
        </p:nvSpPr>
        <p:spPr>
          <a:xfrm>
            <a:off x="5810089" y="1789850"/>
            <a:ext cx="574460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Perbendaharaan</a:t>
            </a:r>
            <a:r>
              <a:rPr lang="en-US" dirty="0"/>
              <a:t> </a:t>
            </a:r>
            <a:r>
              <a:rPr lang="en-US" dirty="0" err="1"/>
              <a:t>bahasa</a:t>
            </a:r>
            <a:r>
              <a:rPr lang="en-US" dirty="0"/>
              <a:t> Indonesia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diperkaya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bahasa</a:t>
            </a:r>
            <a:r>
              <a:rPr lang="en-US" dirty="0"/>
              <a:t> </a:t>
            </a:r>
            <a:r>
              <a:rPr lang="en-US" dirty="0" err="1"/>
              <a:t>daerah</a:t>
            </a:r>
            <a:r>
              <a:rPr lang="en-US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Potensi</a:t>
            </a:r>
            <a:r>
              <a:rPr lang="en-US" dirty="0"/>
              <a:t> </a:t>
            </a:r>
            <a:r>
              <a:rPr lang="en-US" dirty="0" err="1"/>
              <a:t>keberagaman</a:t>
            </a:r>
            <a:r>
              <a:rPr lang="en-US" dirty="0"/>
              <a:t> </a:t>
            </a:r>
            <a:r>
              <a:rPr lang="en-US" dirty="0" err="1"/>
              <a:t>budaya</a:t>
            </a:r>
            <a:r>
              <a:rPr lang="en-US" dirty="0"/>
              <a:t>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menjadi</a:t>
            </a:r>
            <a:r>
              <a:rPr lang="en-US" dirty="0"/>
              <a:t> </a:t>
            </a:r>
            <a:r>
              <a:rPr lang="en-US" dirty="0" err="1"/>
              <a:t>objek</a:t>
            </a:r>
            <a:r>
              <a:rPr lang="en-US" dirty="0"/>
              <a:t> dan </a:t>
            </a:r>
            <a:r>
              <a:rPr lang="en-US" dirty="0" err="1"/>
              <a:t>tujuan</a:t>
            </a:r>
            <a:r>
              <a:rPr lang="en-US" dirty="0"/>
              <a:t> </a:t>
            </a:r>
            <a:r>
              <a:rPr lang="en-US" dirty="0" err="1"/>
              <a:t>pariwisata</a:t>
            </a:r>
            <a:r>
              <a:rPr lang="en-US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menggali</a:t>
            </a:r>
            <a:r>
              <a:rPr lang="en-US" dirty="0"/>
              <a:t> </a:t>
            </a:r>
            <a:r>
              <a:rPr lang="en-US" dirty="0" err="1"/>
              <a:t>kearifan</a:t>
            </a:r>
            <a:r>
              <a:rPr lang="en-US" dirty="0"/>
              <a:t> </a:t>
            </a:r>
            <a:r>
              <a:rPr lang="en-US" dirty="0" err="1"/>
              <a:t>budaya</a:t>
            </a:r>
            <a:r>
              <a:rPr lang="en-US" dirty="0"/>
              <a:t> </a:t>
            </a:r>
            <a:r>
              <a:rPr lang="en-US" dirty="0" err="1"/>
              <a:t>lokal</a:t>
            </a:r>
            <a:r>
              <a:rPr lang="en-US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Saling</a:t>
            </a:r>
            <a:r>
              <a:rPr lang="en-US" dirty="0"/>
              <a:t> </a:t>
            </a:r>
            <a:r>
              <a:rPr lang="en-US" dirty="0" err="1"/>
              <a:t>menghargai</a:t>
            </a:r>
            <a:r>
              <a:rPr lang="en-US" dirty="0"/>
              <a:t> dan </a:t>
            </a:r>
            <a:r>
              <a:rPr lang="en-US" dirty="0" err="1"/>
              <a:t>membantu</a:t>
            </a:r>
            <a:r>
              <a:rPr lang="en-US" dirty="0"/>
              <a:t> </a:t>
            </a:r>
            <a:r>
              <a:rPr lang="en-US" dirty="0" err="1"/>
              <a:t>menyelesaikan</a:t>
            </a:r>
            <a:r>
              <a:rPr lang="en-US" dirty="0"/>
              <a:t> </a:t>
            </a:r>
            <a:r>
              <a:rPr lang="en-US" dirty="0" err="1"/>
              <a:t>masalah</a:t>
            </a:r>
            <a:r>
              <a:rPr lang="en-US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Membangun</a:t>
            </a:r>
            <a:r>
              <a:rPr lang="en-US" dirty="0"/>
              <a:t> </a:t>
            </a:r>
            <a:r>
              <a:rPr lang="en-US" dirty="0" err="1"/>
              <a:t>kehidupan</a:t>
            </a:r>
            <a:r>
              <a:rPr lang="en-US" dirty="0"/>
              <a:t> yang </a:t>
            </a:r>
            <a:r>
              <a:rPr lang="en-US" dirty="0" err="1"/>
              <a:t>penuh</a:t>
            </a:r>
            <a:r>
              <a:rPr lang="en-US" dirty="0"/>
              <a:t> </a:t>
            </a:r>
            <a:r>
              <a:rPr lang="en-US" dirty="0" err="1"/>
              <a:t>toleransi</a:t>
            </a:r>
            <a:r>
              <a:rPr lang="en-US" dirty="0"/>
              <a:t> </a:t>
            </a:r>
            <a:r>
              <a:rPr lang="en-US" dirty="0" err="1"/>
              <a:t>sehingga</a:t>
            </a:r>
            <a:r>
              <a:rPr lang="en-US" dirty="0"/>
              <a:t> </a:t>
            </a:r>
            <a:r>
              <a:rPr lang="en-US" dirty="0" err="1"/>
              <a:t>tercipta</a:t>
            </a:r>
            <a:r>
              <a:rPr lang="en-US" dirty="0"/>
              <a:t> </a:t>
            </a:r>
            <a:r>
              <a:rPr lang="en-US" dirty="0" err="1"/>
              <a:t>kehidupan</a:t>
            </a:r>
            <a:r>
              <a:rPr lang="en-US" dirty="0"/>
              <a:t> yang </a:t>
            </a:r>
            <a:r>
              <a:rPr lang="en-US" dirty="0" err="1"/>
              <a:t>aman</a:t>
            </a:r>
            <a:r>
              <a:rPr lang="en-US" dirty="0"/>
              <a:t> dan </a:t>
            </a:r>
            <a:r>
              <a:rPr lang="en-US" dirty="0" err="1"/>
              <a:t>sejahtera</a:t>
            </a:r>
            <a:r>
              <a:rPr lang="en-US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Keberagaman </a:t>
            </a:r>
            <a:r>
              <a:rPr lang="en-US" dirty="0" err="1"/>
              <a:t>membuat</a:t>
            </a:r>
            <a:r>
              <a:rPr lang="en-US" dirty="0"/>
              <a:t> </a:t>
            </a:r>
            <a:r>
              <a:rPr lang="en-US" dirty="0" err="1"/>
              <a:t>masyarakat</a:t>
            </a:r>
            <a:r>
              <a:rPr lang="en-US" dirty="0"/>
              <a:t> </a:t>
            </a:r>
            <a:r>
              <a:rPr lang="en-US" dirty="0" err="1"/>
              <a:t>lebih</a:t>
            </a:r>
            <a:r>
              <a:rPr lang="en-US" dirty="0"/>
              <a:t> </a:t>
            </a:r>
            <a:r>
              <a:rPr lang="en-US" dirty="0" err="1"/>
              <a:t>toleran</a:t>
            </a:r>
            <a:r>
              <a:rPr lang="en-US" dirty="0"/>
              <a:t> dan </a:t>
            </a:r>
            <a:r>
              <a:rPr lang="en-US" dirty="0" err="1"/>
              <a:t>berpikiran</a:t>
            </a:r>
            <a:r>
              <a:rPr lang="en-US" dirty="0"/>
              <a:t> </a:t>
            </a:r>
            <a:r>
              <a:rPr lang="en-US" dirty="0" err="1"/>
              <a:t>terbuka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02895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E8ADDC63-F1FF-3E1D-131D-E500E3DA6C5E}"/>
              </a:ext>
            </a:extLst>
          </p:cNvPr>
          <p:cNvSpPr/>
          <p:nvPr/>
        </p:nvSpPr>
        <p:spPr>
          <a:xfrm>
            <a:off x="6522434" y="3884571"/>
            <a:ext cx="5361709" cy="2050473"/>
          </a:xfrm>
          <a:prstGeom prst="roundRect">
            <a:avLst>
              <a:gd name="adj" fmla="val 3153"/>
            </a:avLst>
          </a:prstGeom>
          <a:solidFill>
            <a:srgbClr val="FBE4B4">
              <a:alpha val="4235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b="1" dirty="0" err="1">
                <a:solidFill>
                  <a:schemeClr val="accent2">
                    <a:lumMod val="50000"/>
                  </a:schemeClr>
                </a:solidFill>
              </a:rPr>
              <a:t>Mobilitas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2">
                    <a:lumMod val="50000"/>
                  </a:schemeClr>
                </a:solidFill>
              </a:rPr>
              <a:t>sosial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2">
                    <a:lumMod val="50000"/>
                  </a:schemeClr>
                </a:solidFill>
              </a:rPr>
              <a:t>geografis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.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Perpindahan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individu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atau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kelompok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dari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satu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daerah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ke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daerah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lainnya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yang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secara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tidak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langsung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mengubah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status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sosialnya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.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Mobilitas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sosial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geografis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terjadi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melalui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transmigrasi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urbanisasi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, dan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imigrasi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.</a:t>
            </a:r>
            <a:endParaRPr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D221A8B-FE72-7002-C939-57B644669F20}"/>
              </a:ext>
            </a:extLst>
          </p:cNvPr>
          <p:cNvSpPr/>
          <p:nvPr/>
        </p:nvSpPr>
        <p:spPr>
          <a:xfrm>
            <a:off x="1501589" y="2864225"/>
            <a:ext cx="5916706" cy="18153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grpSp>
        <p:nvGrpSpPr>
          <p:cNvPr id="98" name="Google Shape;98;p14"/>
          <p:cNvGrpSpPr/>
          <p:nvPr/>
        </p:nvGrpSpPr>
        <p:grpSpPr>
          <a:xfrm>
            <a:off x="0" y="5736168"/>
            <a:ext cx="12192000" cy="1121833"/>
            <a:chOff x="0" y="4302125"/>
            <a:chExt cx="9144000" cy="841375"/>
          </a:xfrm>
        </p:grpSpPr>
        <p:grpSp>
          <p:nvGrpSpPr>
            <p:cNvPr id="99" name="Google Shape;99;p1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pic>
            <p:nvPicPr>
              <p:cNvPr id="100" name="Google Shape;100;p14" descr="E:\ELISA\ERLANGGA LISA\2017\TEMPLATE PPT\SMP PPKN kelas X kelompok wajib\SMP PPKN kelas X kelompok wajib.png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0" y="4302125"/>
                <a:ext cx="9144000" cy="84137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01" name="Google Shape;101;p14"/>
              <p:cNvSpPr txBox="1"/>
              <p:nvPr/>
            </p:nvSpPr>
            <p:spPr>
              <a:xfrm>
                <a:off x="2057400" y="4732407"/>
                <a:ext cx="5334000" cy="35395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txBody>
              <a:bodyPr spcFirstLastPara="1" wrap="square" lIns="121900" tIns="60933" rIns="121900" bIns="60933" anchor="t" anchorCtr="0">
                <a:sp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en-US" sz="2267" b="1">
                    <a:solidFill>
                      <a:srgbClr val="002060"/>
                    </a:solidFill>
                    <a:latin typeface="Arial"/>
                    <a:ea typeface="Arial"/>
                    <a:cs typeface="Arial"/>
                    <a:sym typeface="Arial"/>
                  </a:rPr>
                  <a:t>ILMU PENGETAHUAN SOSIAL</a:t>
                </a:r>
                <a:endParaRPr sz="2267">
                  <a:solidFill>
                    <a:srgbClr val="00206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102" name="Google Shape;102;p14" descr="A picture containing text&#10;&#10;Description automatically generated"/>
            <p:cNvPicPr preferRelativeResize="0"/>
            <p:nvPr/>
          </p:nvPicPr>
          <p:blipFill rotWithShape="1">
            <a:blip r:embed="rId4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172200" y="4734224"/>
              <a:ext cx="2743200" cy="3503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4CF582F2-9265-45CC-C484-11C1DDF4E140}"/>
              </a:ext>
            </a:extLst>
          </p:cNvPr>
          <p:cNvSpPr txBox="1"/>
          <p:nvPr/>
        </p:nvSpPr>
        <p:spPr>
          <a:xfrm>
            <a:off x="275304" y="211957"/>
            <a:ext cx="38120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3. Proses </a:t>
            </a:r>
            <a:r>
              <a:rPr lang="en-US" b="1" dirty="0" err="1"/>
              <a:t>Mobilitas</a:t>
            </a:r>
            <a:r>
              <a:rPr lang="en-US" b="1" dirty="0"/>
              <a:t> Sosial di Indonesia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6C7E5A5-6596-801D-34D3-3A174D8198BA}"/>
              </a:ext>
            </a:extLst>
          </p:cNvPr>
          <p:cNvSpPr txBox="1"/>
          <p:nvPr/>
        </p:nvSpPr>
        <p:spPr>
          <a:xfrm>
            <a:off x="4253582" y="665359"/>
            <a:ext cx="3164713" cy="36933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schemeClr val="accent2">
                    <a:lumMod val="50000"/>
                  </a:schemeClr>
                </a:solidFill>
              </a:rPr>
              <a:t>Bentuk-Bentuk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2">
                    <a:lumMod val="50000"/>
                  </a:schemeClr>
                </a:solidFill>
              </a:rPr>
              <a:t>Mobilitas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 Sosial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B1505DC-F61C-4185-FAF4-D99F6DF9B9A4}"/>
              </a:ext>
            </a:extLst>
          </p:cNvPr>
          <p:cNvCxnSpPr>
            <a:cxnSpLocks/>
          </p:cNvCxnSpPr>
          <p:nvPr/>
        </p:nvCxnSpPr>
        <p:spPr>
          <a:xfrm>
            <a:off x="6096000" y="1177636"/>
            <a:ext cx="0" cy="5119448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171A11C-332D-8A55-8400-B31095252A41}"/>
              </a:ext>
            </a:extLst>
          </p:cNvPr>
          <p:cNvCxnSpPr/>
          <p:nvPr/>
        </p:nvCxnSpPr>
        <p:spPr>
          <a:xfrm>
            <a:off x="83126" y="3429000"/>
            <a:ext cx="12081164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8C4AA45-BFBE-E7E7-EFEB-68EB81071B55}"/>
              </a:ext>
            </a:extLst>
          </p:cNvPr>
          <p:cNvSpPr/>
          <p:nvPr/>
        </p:nvSpPr>
        <p:spPr>
          <a:xfrm>
            <a:off x="374073" y="1177636"/>
            <a:ext cx="5361709" cy="2050473"/>
          </a:xfrm>
          <a:prstGeom prst="roundRect">
            <a:avLst>
              <a:gd name="adj" fmla="val 3153"/>
            </a:avLst>
          </a:prstGeom>
          <a:solidFill>
            <a:srgbClr val="FBE4B4">
              <a:alpha val="4235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b="1" dirty="0" err="1">
                <a:solidFill>
                  <a:schemeClr val="accent2">
                    <a:lumMod val="50000"/>
                  </a:schemeClr>
                </a:solidFill>
              </a:rPr>
              <a:t>Mobilitas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2">
                    <a:lumMod val="50000"/>
                  </a:schemeClr>
                </a:solidFill>
              </a:rPr>
              <a:t>sosial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 horizontal.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Peralihan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dari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suatu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kelompok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sosial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ke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kelompok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sosial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lainnya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yang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sederajat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.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Tidak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terjadi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perubahan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dalam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derajat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kedudukan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seseorang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. </a:t>
            </a:r>
            <a:endParaRPr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F45484D9-A8E3-3905-BEF9-DFA24D3F9416}"/>
              </a:ext>
            </a:extLst>
          </p:cNvPr>
          <p:cNvSpPr/>
          <p:nvPr/>
        </p:nvSpPr>
        <p:spPr>
          <a:xfrm>
            <a:off x="367146" y="3889461"/>
            <a:ext cx="5361709" cy="2050473"/>
          </a:xfrm>
          <a:prstGeom prst="roundRect">
            <a:avLst>
              <a:gd name="adj" fmla="val 3153"/>
            </a:avLst>
          </a:prstGeom>
          <a:solidFill>
            <a:srgbClr val="FBE4B4">
              <a:alpha val="4235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b="1" dirty="0" err="1">
                <a:solidFill>
                  <a:schemeClr val="accent2">
                    <a:lumMod val="50000"/>
                  </a:schemeClr>
                </a:solidFill>
              </a:rPr>
              <a:t>Mobilitas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2">
                    <a:lumMod val="50000"/>
                  </a:schemeClr>
                </a:solidFill>
              </a:rPr>
              <a:t>sosial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2">
                    <a:lumMod val="50000"/>
                  </a:schemeClr>
                </a:solidFill>
              </a:rPr>
              <a:t>vertikal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.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Perpindahan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dari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suatu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kelompok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sosial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ke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kelompok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sosial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lainnya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yang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tidak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sederajat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.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Terbagi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menjadi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mobilitas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sosial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vertikal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ke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atas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(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perpindahan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sosial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lebih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tinggi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) dan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mobilitas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sosial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vertikal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ke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bawah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(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perpindahan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sosial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lebih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rendah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).</a:t>
            </a:r>
            <a:endParaRPr dirty="0"/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BC22CA68-4BD7-0203-39ED-E3679D678730}"/>
              </a:ext>
            </a:extLst>
          </p:cNvPr>
          <p:cNvSpPr/>
          <p:nvPr/>
        </p:nvSpPr>
        <p:spPr>
          <a:xfrm>
            <a:off x="6405418" y="1121833"/>
            <a:ext cx="5361709" cy="2050473"/>
          </a:xfrm>
          <a:prstGeom prst="roundRect">
            <a:avLst>
              <a:gd name="adj" fmla="val 3153"/>
            </a:avLst>
          </a:prstGeom>
          <a:solidFill>
            <a:srgbClr val="FBE4B4">
              <a:alpha val="4235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b="1" dirty="0" err="1">
                <a:solidFill>
                  <a:schemeClr val="accent2">
                    <a:lumMod val="50000"/>
                  </a:schemeClr>
                </a:solidFill>
              </a:rPr>
              <a:t>Mobilitas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2">
                    <a:lumMod val="50000"/>
                  </a:schemeClr>
                </a:solidFill>
              </a:rPr>
              <a:t>sosial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2">
                    <a:lumMod val="50000"/>
                  </a:schemeClr>
                </a:solidFill>
              </a:rPr>
              <a:t>antargenerasi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 dan </a:t>
            </a:r>
            <a:r>
              <a:rPr lang="en-US" b="1" dirty="0" err="1">
                <a:solidFill>
                  <a:schemeClr val="accent2">
                    <a:lumMod val="50000"/>
                  </a:schemeClr>
                </a:solidFill>
              </a:rPr>
              <a:t>intragenerasi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.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Mobilitas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antargenerasi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terjadi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antara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dua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generasi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atau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lebih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dengan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perkembangan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taraf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hifup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naik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atau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turun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.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Mobilitas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intragenerasi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terjadi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dalam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satu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kelompok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generasi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yang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sama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.</a:t>
            </a:r>
            <a:endParaRPr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6760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 amt="30848"/>
          </a:blip>
          <a:tile tx="0" ty="0" sx="100000" sy="100000" flip="none" algn="tl"/>
        </a:blipFill>
        <a:effectLst/>
      </p:bgPr>
    </p:bg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F39CD0E7-29B2-4F86-01A1-9AA0BA485757}"/>
              </a:ext>
            </a:extLst>
          </p:cNvPr>
          <p:cNvSpPr txBox="1"/>
          <p:nvPr/>
        </p:nvSpPr>
        <p:spPr>
          <a:xfrm>
            <a:off x="442174" y="2453757"/>
            <a:ext cx="11307652" cy="34163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/>
              <a:t>Angkatan </a:t>
            </a:r>
            <a:r>
              <a:rPr lang="en-US" dirty="0" err="1"/>
              <a:t>bersenjata</a:t>
            </a:r>
            <a:r>
              <a:rPr lang="en-US" dirty="0"/>
              <a:t>. </a:t>
            </a:r>
            <a:r>
              <a:rPr lang="en-US" dirty="0" err="1"/>
              <a:t>Organisasi</a:t>
            </a:r>
            <a:r>
              <a:rPr lang="en-US" dirty="0"/>
              <a:t> </a:t>
            </a:r>
            <a:r>
              <a:rPr lang="en-US" dirty="0" err="1"/>
              <a:t>ini</a:t>
            </a:r>
            <a:r>
              <a:rPr lang="en-US" dirty="0"/>
              <a:t>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digunakan</a:t>
            </a:r>
            <a:r>
              <a:rPr lang="en-US" dirty="0"/>
              <a:t> </a:t>
            </a:r>
            <a:r>
              <a:rPr lang="en-US" dirty="0" err="1"/>
              <a:t>sebagai</a:t>
            </a:r>
            <a:r>
              <a:rPr lang="en-US" dirty="0"/>
              <a:t> </a:t>
            </a:r>
            <a:r>
              <a:rPr lang="en-US" dirty="0" err="1"/>
              <a:t>saluran</a:t>
            </a:r>
            <a:r>
              <a:rPr lang="en-US" dirty="0"/>
              <a:t> </a:t>
            </a:r>
            <a:r>
              <a:rPr lang="en-US" dirty="0" err="1"/>
              <a:t>mobilitas</a:t>
            </a:r>
            <a:r>
              <a:rPr lang="en-US" dirty="0"/>
              <a:t> </a:t>
            </a:r>
            <a:r>
              <a:rPr lang="en-US" dirty="0" err="1"/>
              <a:t>vertikal</a:t>
            </a:r>
            <a:r>
              <a:rPr lang="en-US" dirty="0"/>
              <a:t> </a:t>
            </a:r>
            <a:r>
              <a:rPr lang="en-US" dirty="0" err="1"/>
              <a:t>ke</a:t>
            </a:r>
            <a:r>
              <a:rPr lang="en-US" dirty="0"/>
              <a:t> </a:t>
            </a:r>
            <a:r>
              <a:rPr lang="en-US" dirty="0" err="1"/>
              <a:t>atas</a:t>
            </a:r>
            <a:r>
              <a:rPr lang="en-US" dirty="0"/>
              <a:t> </a:t>
            </a:r>
            <a:r>
              <a:rPr lang="en-US" dirty="0" err="1"/>
              <a:t>melalui</a:t>
            </a:r>
            <a:r>
              <a:rPr lang="en-US" dirty="0"/>
              <a:t> </a:t>
            </a:r>
            <a:r>
              <a:rPr lang="en-US" dirty="0" err="1"/>
              <a:t>tahapan</a:t>
            </a:r>
            <a:r>
              <a:rPr lang="en-US" dirty="0"/>
              <a:t> </a:t>
            </a:r>
            <a:r>
              <a:rPr lang="en-US" dirty="0" err="1"/>
              <a:t>kenaikan</a:t>
            </a:r>
            <a:r>
              <a:rPr lang="en-US" dirty="0"/>
              <a:t> </a:t>
            </a:r>
            <a:r>
              <a:rPr lang="en-US" dirty="0" err="1"/>
              <a:t>pangkat</a:t>
            </a:r>
            <a:r>
              <a:rPr lang="en-US" dirty="0"/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/>
              <a:t>Lembaga </a:t>
            </a:r>
            <a:r>
              <a:rPr lang="en-US" dirty="0" err="1"/>
              <a:t>keagamaan</a:t>
            </a:r>
            <a:r>
              <a:rPr lang="en-US" dirty="0"/>
              <a:t>. </a:t>
            </a:r>
            <a:r>
              <a:rPr lang="en-US" dirty="0" err="1"/>
              <a:t>Seorang</a:t>
            </a:r>
            <a:r>
              <a:rPr lang="en-US" dirty="0"/>
              <a:t> yang </a:t>
            </a:r>
            <a:r>
              <a:rPr lang="en-US" dirty="0" err="1"/>
              <a:t>menjadi</a:t>
            </a:r>
            <a:r>
              <a:rPr lang="en-US" dirty="0"/>
              <a:t> </a:t>
            </a:r>
            <a:r>
              <a:rPr lang="en-US" dirty="0" err="1"/>
              <a:t>pemuka</a:t>
            </a:r>
            <a:r>
              <a:rPr lang="en-US" dirty="0"/>
              <a:t> agama </a:t>
            </a:r>
            <a:r>
              <a:rPr lang="en-US" dirty="0" err="1"/>
              <a:t>akan</a:t>
            </a:r>
            <a:r>
              <a:rPr lang="en-US" dirty="0"/>
              <a:t> sangat </a:t>
            </a:r>
            <a:r>
              <a:rPr lang="en-US" dirty="0" err="1"/>
              <a:t>dihormati</a:t>
            </a:r>
            <a:r>
              <a:rPr lang="en-US" dirty="0"/>
              <a:t> </a:t>
            </a:r>
            <a:r>
              <a:rPr lang="en-US" dirty="0" err="1"/>
              <a:t>tanpa</a:t>
            </a:r>
            <a:r>
              <a:rPr lang="en-US" dirty="0"/>
              <a:t> </a:t>
            </a:r>
            <a:r>
              <a:rPr lang="en-US" dirty="0" err="1"/>
              <a:t>melihat</a:t>
            </a:r>
            <a:r>
              <a:rPr lang="en-US" dirty="0"/>
              <a:t> </a:t>
            </a:r>
            <a:r>
              <a:rPr lang="en-US" dirty="0" err="1"/>
              <a:t>latar</a:t>
            </a:r>
            <a:r>
              <a:rPr lang="en-US" dirty="0"/>
              <a:t> </a:t>
            </a:r>
            <a:r>
              <a:rPr lang="en-US" dirty="0" err="1"/>
              <a:t>belakang</a:t>
            </a:r>
            <a:r>
              <a:rPr lang="en-US" dirty="0"/>
              <a:t> </a:t>
            </a:r>
            <a:r>
              <a:rPr lang="en-US" dirty="0" err="1"/>
              <a:t>keluarga</a:t>
            </a:r>
            <a:r>
              <a:rPr lang="en-US" dirty="0"/>
              <a:t> dan </a:t>
            </a:r>
            <a:r>
              <a:rPr lang="en-US" dirty="0" err="1"/>
              <a:t>ekonomi</a:t>
            </a:r>
            <a:r>
              <a:rPr lang="en-US" dirty="0"/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/>
              <a:t>Lembaga </a:t>
            </a:r>
            <a:r>
              <a:rPr lang="en-US" dirty="0" err="1"/>
              <a:t>pendidikan</a:t>
            </a:r>
            <a:r>
              <a:rPr lang="en-US" dirty="0"/>
              <a:t>. Lembaga </a:t>
            </a:r>
            <a:r>
              <a:rPr lang="en-US" dirty="0" err="1"/>
              <a:t>pendidikan</a:t>
            </a:r>
            <a:r>
              <a:rPr lang="en-US" dirty="0"/>
              <a:t> </a:t>
            </a:r>
            <a:r>
              <a:rPr lang="en-US" dirty="0" err="1"/>
              <a:t>sering</a:t>
            </a:r>
            <a:r>
              <a:rPr lang="en-US" dirty="0"/>
              <a:t> </a:t>
            </a:r>
            <a:r>
              <a:rPr lang="en-US" dirty="0" err="1"/>
              <a:t>dianggap</a:t>
            </a:r>
            <a:r>
              <a:rPr lang="en-US" dirty="0"/>
              <a:t> </a:t>
            </a:r>
            <a:r>
              <a:rPr lang="en-US" dirty="0" err="1"/>
              <a:t>sebagai</a:t>
            </a:r>
            <a:r>
              <a:rPr lang="en-US" dirty="0"/>
              <a:t> </a:t>
            </a:r>
            <a:r>
              <a:rPr lang="en-US" i="1" dirty="0"/>
              <a:t>social elevator </a:t>
            </a:r>
            <a:r>
              <a:rPr lang="en-US" dirty="0"/>
              <a:t>yang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mengangkat</a:t>
            </a:r>
            <a:r>
              <a:rPr lang="en-US" dirty="0"/>
              <a:t> </a:t>
            </a:r>
            <a:r>
              <a:rPr lang="en-US" dirty="0" err="1"/>
              <a:t>seseorang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kedudukan</a:t>
            </a:r>
            <a:r>
              <a:rPr lang="en-US" dirty="0"/>
              <a:t> </a:t>
            </a:r>
            <a:r>
              <a:rPr lang="en-US" dirty="0" err="1"/>
              <a:t>rendah</a:t>
            </a:r>
            <a:r>
              <a:rPr lang="en-US" dirty="0"/>
              <a:t> </a:t>
            </a:r>
            <a:r>
              <a:rPr lang="en-US" dirty="0" err="1"/>
              <a:t>ke</a:t>
            </a:r>
            <a:r>
              <a:rPr lang="en-US" dirty="0"/>
              <a:t> </a:t>
            </a:r>
            <a:r>
              <a:rPr lang="en-US" dirty="0" err="1"/>
              <a:t>kedudukan</a:t>
            </a:r>
            <a:r>
              <a:rPr lang="en-US" dirty="0"/>
              <a:t> yang </a:t>
            </a:r>
            <a:r>
              <a:rPr lang="en-US" dirty="0" err="1"/>
              <a:t>lebih</a:t>
            </a:r>
            <a:r>
              <a:rPr lang="en-US" dirty="0"/>
              <a:t> </a:t>
            </a:r>
            <a:r>
              <a:rPr lang="en-US" dirty="0" err="1"/>
              <a:t>tinggi</a:t>
            </a:r>
            <a:r>
              <a:rPr lang="en-US" dirty="0"/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err="1"/>
              <a:t>Organisasi</a:t>
            </a:r>
            <a:r>
              <a:rPr lang="en-US" dirty="0"/>
              <a:t> </a:t>
            </a:r>
            <a:r>
              <a:rPr lang="en-US" dirty="0" err="1"/>
              <a:t>politik</a:t>
            </a:r>
            <a:r>
              <a:rPr lang="en-US" dirty="0"/>
              <a:t>. </a:t>
            </a:r>
            <a:r>
              <a:rPr lang="en-US" dirty="0" err="1"/>
              <a:t>Seorang</a:t>
            </a:r>
            <a:r>
              <a:rPr lang="en-US" dirty="0"/>
              <a:t> </a:t>
            </a:r>
            <a:r>
              <a:rPr lang="en-US" dirty="0" err="1"/>
              <a:t>anggota</a:t>
            </a:r>
            <a:r>
              <a:rPr lang="en-US" dirty="0"/>
              <a:t> </a:t>
            </a:r>
            <a:r>
              <a:rPr lang="en-US" dirty="0" err="1"/>
              <a:t>partai</a:t>
            </a:r>
            <a:r>
              <a:rPr lang="en-US" dirty="0"/>
              <a:t> </a:t>
            </a:r>
            <a:r>
              <a:rPr lang="en-US" dirty="0" err="1"/>
              <a:t>mempunyai</a:t>
            </a:r>
            <a:r>
              <a:rPr lang="en-US" dirty="0"/>
              <a:t> </a:t>
            </a:r>
            <a:r>
              <a:rPr lang="en-US" dirty="0" err="1"/>
              <a:t>peluang</a:t>
            </a:r>
            <a:r>
              <a:rPr lang="en-US" dirty="0"/>
              <a:t> </a:t>
            </a:r>
            <a:r>
              <a:rPr lang="en-US" dirty="0" err="1"/>
              <a:t>mendapatkan</a:t>
            </a:r>
            <a:r>
              <a:rPr lang="en-US" dirty="0"/>
              <a:t> </a:t>
            </a:r>
            <a:r>
              <a:rPr lang="en-US" dirty="0" err="1"/>
              <a:t>kedudukan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partai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lembaga</a:t>
            </a:r>
            <a:r>
              <a:rPr lang="en-US" dirty="0"/>
              <a:t> </a:t>
            </a:r>
            <a:r>
              <a:rPr lang="en-US" dirty="0" err="1"/>
              <a:t>pemerintahan</a:t>
            </a:r>
            <a:r>
              <a:rPr lang="en-US" dirty="0"/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err="1"/>
              <a:t>Organisasi</a:t>
            </a:r>
            <a:r>
              <a:rPr lang="en-US" dirty="0"/>
              <a:t> </a:t>
            </a:r>
            <a:r>
              <a:rPr lang="en-US" dirty="0" err="1"/>
              <a:t>ekonomi</a:t>
            </a:r>
            <a:r>
              <a:rPr lang="en-US" dirty="0"/>
              <a:t>. </a:t>
            </a:r>
            <a:r>
              <a:rPr lang="en-US" dirty="0" err="1"/>
              <a:t>Seseorang</a:t>
            </a:r>
            <a:r>
              <a:rPr lang="en-US" dirty="0"/>
              <a:t>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meningkatkan</a:t>
            </a:r>
            <a:r>
              <a:rPr lang="en-US" dirty="0"/>
              <a:t> status </a:t>
            </a:r>
            <a:r>
              <a:rPr lang="en-US" dirty="0" err="1"/>
              <a:t>sosial</a:t>
            </a:r>
            <a:r>
              <a:rPr lang="en-US" dirty="0"/>
              <a:t> </a:t>
            </a:r>
            <a:r>
              <a:rPr lang="en-US" dirty="0" err="1"/>
              <a:t>bila</a:t>
            </a:r>
            <a:r>
              <a:rPr lang="en-US" dirty="0"/>
              <a:t> </a:t>
            </a:r>
            <a:r>
              <a:rPr lang="en-US" dirty="0" err="1"/>
              <a:t>berhasil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menjalankan</a:t>
            </a:r>
            <a:r>
              <a:rPr lang="en-US" dirty="0"/>
              <a:t> </a:t>
            </a:r>
            <a:r>
              <a:rPr lang="en-US" dirty="0" err="1"/>
              <a:t>kegiatan</a:t>
            </a:r>
            <a:r>
              <a:rPr lang="en-US" dirty="0"/>
              <a:t> </a:t>
            </a:r>
            <a:r>
              <a:rPr lang="en-US" dirty="0" err="1"/>
              <a:t>ekonomi</a:t>
            </a:r>
            <a:r>
              <a:rPr lang="en-US" dirty="0"/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err="1"/>
              <a:t>Organisasi</a:t>
            </a:r>
            <a:r>
              <a:rPr lang="en-US" dirty="0"/>
              <a:t> </a:t>
            </a:r>
            <a:r>
              <a:rPr lang="en-US" dirty="0" err="1"/>
              <a:t>keahlian</a:t>
            </a:r>
            <a:r>
              <a:rPr lang="en-US" dirty="0"/>
              <a:t>. </a:t>
            </a:r>
            <a:r>
              <a:rPr lang="en-US" dirty="0" err="1"/>
              <a:t>Menjadi</a:t>
            </a:r>
            <a:r>
              <a:rPr lang="en-US" dirty="0"/>
              <a:t> </a:t>
            </a:r>
            <a:r>
              <a:rPr lang="en-US" dirty="0" err="1"/>
              <a:t>wadah</a:t>
            </a:r>
            <a:r>
              <a:rPr lang="en-US" dirty="0"/>
              <a:t> </a:t>
            </a:r>
            <a:r>
              <a:rPr lang="en-US" dirty="0" err="1"/>
              <a:t>bagi</a:t>
            </a:r>
            <a:r>
              <a:rPr lang="en-US" dirty="0"/>
              <a:t> orang-orang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keahlian</a:t>
            </a:r>
            <a:r>
              <a:rPr lang="en-US" dirty="0"/>
              <a:t> </a:t>
            </a:r>
            <a:r>
              <a:rPr lang="en-US" dirty="0" err="1"/>
              <a:t>tertentu</a:t>
            </a:r>
            <a:r>
              <a:rPr lang="en-US" dirty="0"/>
              <a:t> </a:t>
            </a:r>
            <a:r>
              <a:rPr lang="en-US" dirty="0" err="1"/>
              <a:t>sehingga</a:t>
            </a:r>
            <a:r>
              <a:rPr lang="en-US" dirty="0"/>
              <a:t>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meningkatkan</a:t>
            </a:r>
            <a:r>
              <a:rPr lang="en-US" dirty="0"/>
              <a:t> status </a:t>
            </a:r>
            <a:r>
              <a:rPr lang="en-US" dirty="0" err="1"/>
              <a:t>sosial</a:t>
            </a:r>
            <a:r>
              <a:rPr lang="en-US" dirty="0"/>
              <a:t> di </a:t>
            </a:r>
            <a:r>
              <a:rPr lang="en-US" dirty="0" err="1"/>
              <a:t>masyarakat</a:t>
            </a:r>
            <a:r>
              <a:rPr lang="en-US" dirty="0"/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err="1"/>
              <a:t>Saluran</a:t>
            </a:r>
            <a:r>
              <a:rPr lang="en-US" dirty="0"/>
              <a:t> </a:t>
            </a:r>
            <a:r>
              <a:rPr lang="en-US" dirty="0" err="1"/>
              <a:t>perkawinan</a:t>
            </a:r>
            <a:r>
              <a:rPr lang="en-US" dirty="0"/>
              <a:t>. </a:t>
            </a:r>
            <a:r>
              <a:rPr lang="en-US" dirty="0" err="1"/>
              <a:t>Seseorang</a:t>
            </a:r>
            <a:r>
              <a:rPr lang="en-US" dirty="0"/>
              <a:t> yang </a:t>
            </a:r>
            <a:r>
              <a:rPr lang="en-US" dirty="0" err="1"/>
              <a:t>menikah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orang yang </a:t>
            </a:r>
            <a:r>
              <a:rPr lang="en-US" dirty="0" err="1"/>
              <a:t>memiliki</a:t>
            </a:r>
            <a:r>
              <a:rPr lang="en-US" dirty="0"/>
              <a:t> status </a:t>
            </a:r>
            <a:r>
              <a:rPr lang="en-US" dirty="0" err="1"/>
              <a:t>terpandang</a:t>
            </a:r>
            <a:r>
              <a:rPr lang="en-US" dirty="0"/>
              <a:t> </a:t>
            </a:r>
            <a:r>
              <a:rPr lang="en-US" dirty="0" err="1"/>
              <a:t>akan</a:t>
            </a:r>
            <a:r>
              <a:rPr lang="en-US" dirty="0"/>
              <a:t> </a:t>
            </a:r>
            <a:r>
              <a:rPr lang="en-US" dirty="0" err="1"/>
              <a:t>ikut</a:t>
            </a:r>
            <a:r>
              <a:rPr lang="en-US" dirty="0"/>
              <a:t> </a:t>
            </a:r>
            <a:r>
              <a:rPr lang="en-US" dirty="0" err="1"/>
              <a:t>dihormati</a:t>
            </a:r>
            <a:r>
              <a:rPr lang="en-US" dirty="0"/>
              <a:t>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D221A8B-FE72-7002-C939-57B644669F20}"/>
              </a:ext>
            </a:extLst>
          </p:cNvPr>
          <p:cNvSpPr/>
          <p:nvPr/>
        </p:nvSpPr>
        <p:spPr>
          <a:xfrm>
            <a:off x="1501589" y="2503995"/>
            <a:ext cx="5916706" cy="18153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grpSp>
        <p:nvGrpSpPr>
          <p:cNvPr id="98" name="Google Shape;98;p14"/>
          <p:cNvGrpSpPr/>
          <p:nvPr/>
        </p:nvGrpSpPr>
        <p:grpSpPr>
          <a:xfrm>
            <a:off x="0" y="5736168"/>
            <a:ext cx="12192000" cy="1121833"/>
            <a:chOff x="0" y="4302125"/>
            <a:chExt cx="9144000" cy="841375"/>
          </a:xfrm>
        </p:grpSpPr>
        <p:grpSp>
          <p:nvGrpSpPr>
            <p:cNvPr id="99" name="Google Shape;99;p1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pic>
            <p:nvPicPr>
              <p:cNvPr id="100" name="Google Shape;100;p14" descr="E:\ELISA\ERLANGGA LISA\2017\TEMPLATE PPT\SMP PPKN kelas X kelompok wajib\SMP PPKN kelas X kelompok wajib.png"/>
              <p:cNvPicPr preferRelativeResize="0"/>
              <p:nvPr/>
            </p:nvPicPr>
            <p:blipFill rotWithShape="1">
              <a:blip r:embed="rId4">
                <a:alphaModFix/>
              </a:blip>
              <a:srcRect/>
              <a:stretch/>
            </p:blipFill>
            <p:spPr>
              <a:xfrm>
                <a:off x="0" y="4302125"/>
                <a:ext cx="9144000" cy="84137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01" name="Google Shape;101;p14"/>
              <p:cNvSpPr txBox="1"/>
              <p:nvPr/>
            </p:nvSpPr>
            <p:spPr>
              <a:xfrm>
                <a:off x="2057400" y="4732407"/>
                <a:ext cx="5334000" cy="35395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txBody>
              <a:bodyPr spcFirstLastPara="1" wrap="square" lIns="121900" tIns="60933" rIns="121900" bIns="60933" anchor="t" anchorCtr="0">
                <a:sp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en-US" sz="2267" b="1">
                    <a:solidFill>
                      <a:srgbClr val="002060"/>
                    </a:solidFill>
                    <a:latin typeface="Arial"/>
                    <a:ea typeface="Arial"/>
                    <a:cs typeface="Arial"/>
                    <a:sym typeface="Arial"/>
                  </a:rPr>
                  <a:t>ILMU PENGETAHUAN SOSIAL</a:t>
                </a:r>
                <a:endParaRPr sz="2267">
                  <a:solidFill>
                    <a:srgbClr val="00206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102" name="Google Shape;102;p14" descr="A picture containing text&#10;&#10;Description automatically generated"/>
            <p:cNvPicPr preferRelativeResize="0"/>
            <p:nvPr/>
          </p:nvPicPr>
          <p:blipFill rotWithShape="1">
            <a:blip r:embed="rId5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172200" y="4734224"/>
              <a:ext cx="2743200" cy="3503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A271B2F0-FA92-5DD2-6F1D-BFFB0639D465}"/>
              </a:ext>
            </a:extLst>
          </p:cNvPr>
          <p:cNvSpPr txBox="1"/>
          <p:nvPr/>
        </p:nvSpPr>
        <p:spPr>
          <a:xfrm>
            <a:off x="437880" y="865821"/>
            <a:ext cx="11307652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US" dirty="0" err="1"/>
              <a:t>Faktor-faktor</a:t>
            </a:r>
            <a:r>
              <a:rPr lang="en-US" dirty="0"/>
              <a:t> yang </a:t>
            </a:r>
            <a:r>
              <a:rPr lang="en-US" dirty="0" err="1"/>
              <a:t>mendorong</a:t>
            </a:r>
            <a:r>
              <a:rPr lang="en-US" dirty="0"/>
              <a:t> </a:t>
            </a:r>
            <a:r>
              <a:rPr lang="en-US" dirty="0" err="1"/>
              <a:t>mobilitas</a:t>
            </a:r>
            <a:r>
              <a:rPr lang="en-US" dirty="0"/>
              <a:t> </a:t>
            </a:r>
            <a:r>
              <a:rPr lang="en-US" dirty="0" err="1"/>
              <a:t>sosial</a:t>
            </a:r>
            <a:r>
              <a:rPr lang="en-US" dirty="0"/>
              <a:t> </a:t>
            </a:r>
            <a:r>
              <a:rPr lang="en-US" dirty="0" err="1"/>
              <a:t>adalah</a:t>
            </a:r>
            <a:r>
              <a:rPr lang="en-US" dirty="0"/>
              <a:t> status </a:t>
            </a:r>
            <a:r>
              <a:rPr lang="en-US" dirty="0" err="1"/>
              <a:t>sosial</a:t>
            </a:r>
            <a:r>
              <a:rPr lang="en-US" dirty="0"/>
              <a:t>, </a:t>
            </a:r>
            <a:r>
              <a:rPr lang="en-US" dirty="0" err="1"/>
              <a:t>keadaan</a:t>
            </a:r>
            <a:r>
              <a:rPr lang="en-US" dirty="0"/>
              <a:t> </a:t>
            </a:r>
            <a:r>
              <a:rPr lang="en-US" dirty="0" err="1"/>
              <a:t>ekonomi</a:t>
            </a:r>
            <a:r>
              <a:rPr lang="en-US" dirty="0"/>
              <a:t>, </a:t>
            </a:r>
            <a:r>
              <a:rPr lang="en-US" dirty="0" err="1"/>
              <a:t>pertumbuhan</a:t>
            </a:r>
            <a:r>
              <a:rPr lang="en-US" dirty="0"/>
              <a:t> </a:t>
            </a:r>
            <a:r>
              <a:rPr lang="en-US" dirty="0" err="1"/>
              <a:t>penduduk</a:t>
            </a:r>
            <a:r>
              <a:rPr lang="en-US" dirty="0"/>
              <a:t>, dan </a:t>
            </a:r>
            <a:r>
              <a:rPr lang="en-US" dirty="0" err="1"/>
              <a:t>situasi</a:t>
            </a:r>
            <a:r>
              <a:rPr lang="en-US" dirty="0"/>
              <a:t> </a:t>
            </a:r>
            <a:r>
              <a:rPr lang="en-US" dirty="0" err="1"/>
              <a:t>politik</a:t>
            </a:r>
            <a:r>
              <a:rPr lang="en-US" dirty="0"/>
              <a:t>. </a:t>
            </a:r>
            <a:r>
              <a:rPr lang="en-US" dirty="0" err="1"/>
              <a:t>Terdapat</a:t>
            </a:r>
            <a:r>
              <a:rPr lang="en-US" dirty="0"/>
              <a:t> juga </a:t>
            </a:r>
            <a:r>
              <a:rPr lang="en-US" dirty="0" err="1"/>
              <a:t>beberapa</a:t>
            </a:r>
            <a:r>
              <a:rPr lang="en-US" dirty="0"/>
              <a:t> </a:t>
            </a:r>
            <a:r>
              <a:rPr lang="en-US" dirty="0" err="1"/>
              <a:t>faktor</a:t>
            </a:r>
            <a:r>
              <a:rPr lang="en-US" dirty="0"/>
              <a:t> yang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menghambat</a:t>
            </a:r>
            <a:r>
              <a:rPr lang="en-US" dirty="0"/>
              <a:t> </a:t>
            </a:r>
            <a:r>
              <a:rPr lang="en-US" dirty="0" err="1"/>
              <a:t>perpindahan</a:t>
            </a:r>
            <a:r>
              <a:rPr lang="en-US" dirty="0"/>
              <a:t> </a:t>
            </a:r>
            <a:r>
              <a:rPr lang="en-US" dirty="0" err="1"/>
              <a:t>sosial</a:t>
            </a:r>
            <a:r>
              <a:rPr lang="en-US" dirty="0"/>
              <a:t>, </a:t>
            </a:r>
            <a:r>
              <a:rPr lang="en-US" dirty="0" err="1"/>
              <a:t>yaitu</a:t>
            </a:r>
            <a:r>
              <a:rPr lang="en-US" dirty="0"/>
              <a:t> </a:t>
            </a:r>
            <a:r>
              <a:rPr lang="en-US" dirty="0" err="1"/>
              <a:t>kemiskinan</a:t>
            </a:r>
            <a:r>
              <a:rPr lang="en-US" dirty="0"/>
              <a:t>, </a:t>
            </a:r>
            <a:r>
              <a:rPr lang="en-US" dirty="0" err="1"/>
              <a:t>diskriminasi</a:t>
            </a:r>
            <a:r>
              <a:rPr lang="en-US" dirty="0"/>
              <a:t> </a:t>
            </a:r>
            <a:r>
              <a:rPr lang="en-US" dirty="0" err="1"/>
              <a:t>kelas</a:t>
            </a:r>
            <a:r>
              <a:rPr lang="en-US" dirty="0"/>
              <a:t>, </a:t>
            </a:r>
            <a:r>
              <a:rPr lang="en-US" dirty="0" err="1"/>
              <a:t>pengaruh</a:t>
            </a:r>
            <a:r>
              <a:rPr lang="en-US" dirty="0"/>
              <a:t> </a:t>
            </a:r>
            <a:r>
              <a:rPr lang="en-US" dirty="0" err="1"/>
              <a:t>sosialisasi</a:t>
            </a:r>
            <a:r>
              <a:rPr lang="en-US" dirty="0"/>
              <a:t> </a:t>
            </a:r>
            <a:r>
              <a:rPr lang="en-US" dirty="0" err="1"/>
              <a:t>kelas</a:t>
            </a:r>
            <a:r>
              <a:rPr lang="en-US" dirty="0"/>
              <a:t> </a:t>
            </a:r>
            <a:r>
              <a:rPr lang="en-US" dirty="0" err="1"/>
              <a:t>sosial</a:t>
            </a:r>
            <a:r>
              <a:rPr lang="en-US" dirty="0"/>
              <a:t>, </a:t>
            </a:r>
            <a:r>
              <a:rPr lang="en-US" dirty="0" err="1"/>
              <a:t>diskriminasi</a:t>
            </a:r>
            <a:r>
              <a:rPr lang="en-US" dirty="0"/>
              <a:t> </a:t>
            </a:r>
            <a:r>
              <a:rPr lang="en-US" dirty="0" err="1"/>
              <a:t>rasial</a:t>
            </a:r>
            <a:r>
              <a:rPr lang="en-US" dirty="0"/>
              <a:t> dan agama, </a:t>
            </a:r>
            <a:r>
              <a:rPr lang="en-US" dirty="0" err="1"/>
              <a:t>serta</a:t>
            </a:r>
            <a:r>
              <a:rPr lang="en-US" dirty="0"/>
              <a:t> </a:t>
            </a:r>
            <a:r>
              <a:rPr lang="en-US" dirty="0" err="1"/>
              <a:t>perbedaan</a:t>
            </a:r>
            <a:r>
              <a:rPr lang="en-US" dirty="0"/>
              <a:t> </a:t>
            </a:r>
            <a:r>
              <a:rPr lang="en-US" dirty="0" err="1"/>
              <a:t>jenis</a:t>
            </a:r>
            <a:r>
              <a:rPr lang="en-US" dirty="0"/>
              <a:t> </a:t>
            </a:r>
            <a:r>
              <a:rPr lang="en-US" dirty="0" err="1"/>
              <a:t>kelamin</a:t>
            </a:r>
            <a:r>
              <a:rPr lang="en-US" dirty="0"/>
              <a:t>.</a:t>
            </a:r>
            <a:endParaRPr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D8E19AC-9CF3-73D8-4EA4-BC2A10A8D8B2}"/>
              </a:ext>
            </a:extLst>
          </p:cNvPr>
          <p:cNvSpPr txBox="1"/>
          <p:nvPr/>
        </p:nvSpPr>
        <p:spPr>
          <a:xfrm>
            <a:off x="206380" y="2155040"/>
            <a:ext cx="2456826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b="1" dirty="0" err="1"/>
              <a:t>Saluran</a:t>
            </a:r>
            <a:r>
              <a:rPr lang="en-US" b="1" dirty="0"/>
              <a:t> </a:t>
            </a:r>
            <a:r>
              <a:rPr lang="en-US" b="1" dirty="0" err="1"/>
              <a:t>Mobilitas</a:t>
            </a:r>
            <a:r>
              <a:rPr lang="en-US" b="1" dirty="0"/>
              <a:t> Sosial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C4F4C72-4577-9A24-4A12-007FF4D53771}"/>
              </a:ext>
            </a:extLst>
          </p:cNvPr>
          <p:cNvSpPr txBox="1"/>
          <p:nvPr/>
        </p:nvSpPr>
        <p:spPr>
          <a:xfrm>
            <a:off x="253602" y="563009"/>
            <a:ext cx="5113644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b="1" dirty="0" err="1"/>
              <a:t>Faktor</a:t>
            </a:r>
            <a:r>
              <a:rPr lang="en-US" b="1" dirty="0"/>
              <a:t> </a:t>
            </a:r>
            <a:r>
              <a:rPr lang="en-US" b="1" dirty="0" err="1"/>
              <a:t>Pendorong</a:t>
            </a:r>
            <a:r>
              <a:rPr lang="en-US" b="1" dirty="0"/>
              <a:t> dan </a:t>
            </a:r>
            <a:r>
              <a:rPr lang="en-US" b="1" dirty="0" err="1"/>
              <a:t>Penghambat</a:t>
            </a:r>
            <a:r>
              <a:rPr lang="en-US" b="1" dirty="0"/>
              <a:t> </a:t>
            </a:r>
            <a:r>
              <a:rPr lang="en-US" b="1" dirty="0" err="1"/>
              <a:t>Mobilitas</a:t>
            </a:r>
            <a:r>
              <a:rPr lang="en-US" b="1" dirty="0"/>
              <a:t> Sosial</a:t>
            </a:r>
          </a:p>
        </p:txBody>
      </p:sp>
    </p:spTree>
    <p:extLst>
      <p:ext uri="{BB962C8B-B14F-4D97-AF65-F5344CB8AC3E}">
        <p14:creationId xmlns:p14="http://schemas.microsoft.com/office/powerpoint/2010/main" val="942692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D221A8B-FE72-7002-C939-57B644669F20}"/>
              </a:ext>
            </a:extLst>
          </p:cNvPr>
          <p:cNvSpPr/>
          <p:nvPr/>
        </p:nvSpPr>
        <p:spPr>
          <a:xfrm>
            <a:off x="1501589" y="2864225"/>
            <a:ext cx="5916706" cy="18153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grpSp>
        <p:nvGrpSpPr>
          <p:cNvPr id="98" name="Google Shape;98;p14"/>
          <p:cNvGrpSpPr/>
          <p:nvPr/>
        </p:nvGrpSpPr>
        <p:grpSpPr>
          <a:xfrm>
            <a:off x="0" y="5736168"/>
            <a:ext cx="12192000" cy="1121833"/>
            <a:chOff x="0" y="4302125"/>
            <a:chExt cx="9144000" cy="841375"/>
          </a:xfrm>
        </p:grpSpPr>
        <p:grpSp>
          <p:nvGrpSpPr>
            <p:cNvPr id="99" name="Google Shape;99;p1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pic>
            <p:nvPicPr>
              <p:cNvPr id="100" name="Google Shape;100;p14" descr="E:\ELISA\ERLANGGA LISA\2017\TEMPLATE PPT\SMP PPKN kelas X kelompok wajib\SMP PPKN kelas X kelompok wajib.png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0" y="4302125"/>
                <a:ext cx="9144000" cy="84137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01" name="Google Shape;101;p14"/>
              <p:cNvSpPr txBox="1"/>
              <p:nvPr/>
            </p:nvSpPr>
            <p:spPr>
              <a:xfrm>
                <a:off x="2057400" y="4732407"/>
                <a:ext cx="5334000" cy="35395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txBody>
              <a:bodyPr spcFirstLastPara="1" wrap="square" lIns="121900" tIns="60933" rIns="121900" bIns="60933" anchor="t" anchorCtr="0">
                <a:sp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en-US" sz="2267" b="1">
                    <a:solidFill>
                      <a:srgbClr val="002060"/>
                    </a:solidFill>
                    <a:latin typeface="Arial"/>
                    <a:ea typeface="Arial"/>
                    <a:cs typeface="Arial"/>
                    <a:sym typeface="Arial"/>
                  </a:rPr>
                  <a:t>ILMU PENGETAHUAN SOSIAL</a:t>
                </a:r>
                <a:endParaRPr sz="2267">
                  <a:solidFill>
                    <a:srgbClr val="00206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102" name="Google Shape;102;p14" descr="A picture containing text&#10;&#10;Description automatically generated"/>
            <p:cNvPicPr preferRelativeResize="0"/>
            <p:nvPr/>
          </p:nvPicPr>
          <p:blipFill rotWithShape="1">
            <a:blip r:embed="rId4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172200" y="4734224"/>
              <a:ext cx="2743200" cy="350308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2" name="Google Shape;1479;p30">
            <a:extLst>
              <a:ext uri="{FF2B5EF4-FFF2-40B4-BE49-F238E27FC236}">
                <a16:creationId xmlns:a16="http://schemas.microsoft.com/office/drawing/2014/main" id="{3EEFCB8B-0D4C-9850-4A59-DBA87953F703}"/>
              </a:ext>
            </a:extLst>
          </p:cNvPr>
          <p:cNvGrpSpPr/>
          <p:nvPr/>
        </p:nvGrpSpPr>
        <p:grpSpPr>
          <a:xfrm>
            <a:off x="1069708" y="1619557"/>
            <a:ext cx="4494745" cy="2935644"/>
            <a:chOff x="628875" y="452264"/>
            <a:chExt cx="5732400" cy="4147136"/>
          </a:xfrm>
        </p:grpSpPr>
        <p:sp>
          <p:nvSpPr>
            <p:cNvPr id="3" name="Google Shape;1480;p30">
              <a:extLst>
                <a:ext uri="{FF2B5EF4-FFF2-40B4-BE49-F238E27FC236}">
                  <a16:creationId xmlns:a16="http://schemas.microsoft.com/office/drawing/2014/main" id="{58B1CA7D-EBE0-AAF0-AD33-262046F9538D}"/>
                </a:ext>
              </a:extLst>
            </p:cNvPr>
            <p:cNvSpPr/>
            <p:nvPr/>
          </p:nvSpPr>
          <p:spPr>
            <a:xfrm>
              <a:off x="696870" y="617500"/>
              <a:ext cx="5598900" cy="3981900"/>
            </a:xfrm>
            <a:prstGeom prst="roundRect">
              <a:avLst>
                <a:gd name="adj" fmla="val 5289"/>
              </a:avLst>
            </a:prstGeom>
            <a:solidFill>
              <a:schemeClr val="bg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CEBE1"/>
                </a:solidFill>
              </a:endParaRPr>
            </a:p>
          </p:txBody>
        </p:sp>
        <p:sp>
          <p:nvSpPr>
            <p:cNvPr id="5" name="Google Shape;1481;p30">
              <a:extLst>
                <a:ext uri="{FF2B5EF4-FFF2-40B4-BE49-F238E27FC236}">
                  <a16:creationId xmlns:a16="http://schemas.microsoft.com/office/drawing/2014/main" id="{EB95F69A-756A-DC4B-D560-C8E1B105A6B2}"/>
                </a:ext>
              </a:extLst>
            </p:cNvPr>
            <p:cNvSpPr/>
            <p:nvPr/>
          </p:nvSpPr>
          <p:spPr>
            <a:xfrm>
              <a:off x="628875" y="527550"/>
              <a:ext cx="5732400" cy="433500"/>
            </a:xfrm>
            <a:prstGeom prst="roundRect">
              <a:avLst>
                <a:gd name="adj" fmla="val 13206"/>
              </a:avLst>
            </a:prstGeom>
            <a:solidFill>
              <a:srgbClr val="2C8CB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CEBE1"/>
                </a:solidFill>
              </a:endParaRPr>
            </a:p>
          </p:txBody>
        </p:sp>
        <p:grpSp>
          <p:nvGrpSpPr>
            <p:cNvPr id="6" name="Google Shape;1482;p30">
              <a:extLst>
                <a:ext uri="{FF2B5EF4-FFF2-40B4-BE49-F238E27FC236}">
                  <a16:creationId xmlns:a16="http://schemas.microsoft.com/office/drawing/2014/main" id="{73AEDAFB-4779-2455-B789-949EBA59A87F}"/>
                </a:ext>
              </a:extLst>
            </p:cNvPr>
            <p:cNvGrpSpPr/>
            <p:nvPr/>
          </p:nvGrpSpPr>
          <p:grpSpPr>
            <a:xfrm>
              <a:off x="816950" y="452264"/>
              <a:ext cx="196200" cy="375250"/>
              <a:chOff x="816950" y="467150"/>
              <a:chExt cx="196200" cy="375250"/>
            </a:xfrm>
          </p:grpSpPr>
          <p:sp>
            <p:nvSpPr>
              <p:cNvPr id="43" name="Google Shape;1483;p30">
                <a:extLst>
                  <a:ext uri="{FF2B5EF4-FFF2-40B4-BE49-F238E27FC236}">
                    <a16:creationId xmlns:a16="http://schemas.microsoft.com/office/drawing/2014/main" id="{4F7213A9-2F7E-588D-047E-0934E35DF4FA}"/>
                  </a:ext>
                </a:extLst>
              </p:cNvPr>
              <p:cNvSpPr/>
              <p:nvPr/>
            </p:nvSpPr>
            <p:spPr>
              <a:xfrm>
                <a:off x="816950" y="646200"/>
                <a:ext cx="196200" cy="1962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DCEBE1"/>
                  </a:solidFill>
                </a:endParaRPr>
              </a:p>
            </p:txBody>
          </p:sp>
          <p:sp>
            <p:nvSpPr>
              <p:cNvPr id="44" name="Google Shape;1484;p30">
                <a:extLst>
                  <a:ext uri="{FF2B5EF4-FFF2-40B4-BE49-F238E27FC236}">
                    <a16:creationId xmlns:a16="http://schemas.microsoft.com/office/drawing/2014/main" id="{40FC117A-AFCC-A4C6-5765-C0D787CB4C7D}"/>
                  </a:ext>
                </a:extLst>
              </p:cNvPr>
              <p:cNvSpPr/>
              <p:nvPr/>
            </p:nvSpPr>
            <p:spPr>
              <a:xfrm>
                <a:off x="871100" y="467150"/>
                <a:ext cx="87900" cy="310800"/>
              </a:xfrm>
              <a:prstGeom prst="roundRect">
                <a:avLst>
                  <a:gd name="adj" fmla="val 50000"/>
                </a:avLst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DCEBE1"/>
                  </a:solidFill>
                </a:endParaRPr>
              </a:p>
            </p:txBody>
          </p:sp>
        </p:grpSp>
        <p:grpSp>
          <p:nvGrpSpPr>
            <p:cNvPr id="7" name="Google Shape;1485;p30">
              <a:extLst>
                <a:ext uri="{FF2B5EF4-FFF2-40B4-BE49-F238E27FC236}">
                  <a16:creationId xmlns:a16="http://schemas.microsoft.com/office/drawing/2014/main" id="{BC6C91DD-06EA-8497-A762-B77B63296F9D}"/>
                </a:ext>
              </a:extLst>
            </p:cNvPr>
            <p:cNvGrpSpPr/>
            <p:nvPr/>
          </p:nvGrpSpPr>
          <p:grpSpPr>
            <a:xfrm>
              <a:off x="1244763" y="452264"/>
              <a:ext cx="196200" cy="375250"/>
              <a:chOff x="816950" y="467150"/>
              <a:chExt cx="196200" cy="375250"/>
            </a:xfrm>
          </p:grpSpPr>
          <p:sp>
            <p:nvSpPr>
              <p:cNvPr id="41" name="Google Shape;1486;p30">
                <a:extLst>
                  <a:ext uri="{FF2B5EF4-FFF2-40B4-BE49-F238E27FC236}">
                    <a16:creationId xmlns:a16="http://schemas.microsoft.com/office/drawing/2014/main" id="{CBCC9A66-FFE1-0BB6-0E79-92386FCD23D7}"/>
                  </a:ext>
                </a:extLst>
              </p:cNvPr>
              <p:cNvSpPr/>
              <p:nvPr/>
            </p:nvSpPr>
            <p:spPr>
              <a:xfrm>
                <a:off x="816950" y="646200"/>
                <a:ext cx="196200" cy="1962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DCEBE1"/>
                  </a:solidFill>
                </a:endParaRPr>
              </a:p>
            </p:txBody>
          </p:sp>
          <p:sp>
            <p:nvSpPr>
              <p:cNvPr id="42" name="Google Shape;1487;p30">
                <a:extLst>
                  <a:ext uri="{FF2B5EF4-FFF2-40B4-BE49-F238E27FC236}">
                    <a16:creationId xmlns:a16="http://schemas.microsoft.com/office/drawing/2014/main" id="{934061DE-659F-E534-85B3-409EDF8226EC}"/>
                  </a:ext>
                </a:extLst>
              </p:cNvPr>
              <p:cNvSpPr/>
              <p:nvPr/>
            </p:nvSpPr>
            <p:spPr>
              <a:xfrm>
                <a:off x="871100" y="467150"/>
                <a:ext cx="87900" cy="310800"/>
              </a:xfrm>
              <a:prstGeom prst="roundRect">
                <a:avLst>
                  <a:gd name="adj" fmla="val 50000"/>
                </a:avLst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DCEBE1"/>
                  </a:solidFill>
                </a:endParaRPr>
              </a:p>
            </p:txBody>
          </p:sp>
        </p:grpSp>
        <p:grpSp>
          <p:nvGrpSpPr>
            <p:cNvPr id="8" name="Google Shape;1488;p30">
              <a:extLst>
                <a:ext uri="{FF2B5EF4-FFF2-40B4-BE49-F238E27FC236}">
                  <a16:creationId xmlns:a16="http://schemas.microsoft.com/office/drawing/2014/main" id="{CAB00401-870A-5E9F-6434-95D2289700F2}"/>
                </a:ext>
              </a:extLst>
            </p:cNvPr>
            <p:cNvGrpSpPr/>
            <p:nvPr/>
          </p:nvGrpSpPr>
          <p:grpSpPr>
            <a:xfrm>
              <a:off x="1672575" y="452264"/>
              <a:ext cx="196200" cy="375250"/>
              <a:chOff x="816950" y="467150"/>
              <a:chExt cx="196200" cy="375250"/>
            </a:xfrm>
          </p:grpSpPr>
          <p:sp>
            <p:nvSpPr>
              <p:cNvPr id="39" name="Google Shape;1489;p30">
                <a:extLst>
                  <a:ext uri="{FF2B5EF4-FFF2-40B4-BE49-F238E27FC236}">
                    <a16:creationId xmlns:a16="http://schemas.microsoft.com/office/drawing/2014/main" id="{6FC5CD4A-7A47-2EA4-92AD-5EDBECBCBABE}"/>
                  </a:ext>
                </a:extLst>
              </p:cNvPr>
              <p:cNvSpPr/>
              <p:nvPr/>
            </p:nvSpPr>
            <p:spPr>
              <a:xfrm>
                <a:off x="816950" y="646200"/>
                <a:ext cx="196200" cy="1962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DCEBE1"/>
                  </a:solidFill>
                </a:endParaRPr>
              </a:p>
            </p:txBody>
          </p:sp>
          <p:sp>
            <p:nvSpPr>
              <p:cNvPr id="40" name="Google Shape;1490;p30">
                <a:extLst>
                  <a:ext uri="{FF2B5EF4-FFF2-40B4-BE49-F238E27FC236}">
                    <a16:creationId xmlns:a16="http://schemas.microsoft.com/office/drawing/2014/main" id="{DE40F085-5EC4-D444-F4B8-5C012EA7F486}"/>
                  </a:ext>
                </a:extLst>
              </p:cNvPr>
              <p:cNvSpPr/>
              <p:nvPr/>
            </p:nvSpPr>
            <p:spPr>
              <a:xfrm>
                <a:off x="871100" y="467150"/>
                <a:ext cx="87900" cy="310800"/>
              </a:xfrm>
              <a:prstGeom prst="roundRect">
                <a:avLst>
                  <a:gd name="adj" fmla="val 50000"/>
                </a:avLst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DCEBE1"/>
                  </a:solidFill>
                </a:endParaRPr>
              </a:p>
            </p:txBody>
          </p:sp>
        </p:grpSp>
        <p:grpSp>
          <p:nvGrpSpPr>
            <p:cNvPr id="9" name="Google Shape;1491;p30">
              <a:extLst>
                <a:ext uri="{FF2B5EF4-FFF2-40B4-BE49-F238E27FC236}">
                  <a16:creationId xmlns:a16="http://schemas.microsoft.com/office/drawing/2014/main" id="{66F32FC2-9A4F-0E84-6FA6-C1FC7715E78B}"/>
                </a:ext>
              </a:extLst>
            </p:cNvPr>
            <p:cNvGrpSpPr/>
            <p:nvPr/>
          </p:nvGrpSpPr>
          <p:grpSpPr>
            <a:xfrm>
              <a:off x="2100388" y="452264"/>
              <a:ext cx="196200" cy="375250"/>
              <a:chOff x="816950" y="467150"/>
              <a:chExt cx="196200" cy="375250"/>
            </a:xfrm>
          </p:grpSpPr>
          <p:sp>
            <p:nvSpPr>
              <p:cNvPr id="37" name="Google Shape;1492;p30">
                <a:extLst>
                  <a:ext uri="{FF2B5EF4-FFF2-40B4-BE49-F238E27FC236}">
                    <a16:creationId xmlns:a16="http://schemas.microsoft.com/office/drawing/2014/main" id="{12A34CD6-6BBE-CD79-2CD7-2C58D6265F4D}"/>
                  </a:ext>
                </a:extLst>
              </p:cNvPr>
              <p:cNvSpPr/>
              <p:nvPr/>
            </p:nvSpPr>
            <p:spPr>
              <a:xfrm>
                <a:off x="816950" y="646200"/>
                <a:ext cx="196200" cy="1962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DCEBE1"/>
                  </a:solidFill>
                </a:endParaRPr>
              </a:p>
            </p:txBody>
          </p:sp>
          <p:sp>
            <p:nvSpPr>
              <p:cNvPr id="38" name="Google Shape;1493;p30">
                <a:extLst>
                  <a:ext uri="{FF2B5EF4-FFF2-40B4-BE49-F238E27FC236}">
                    <a16:creationId xmlns:a16="http://schemas.microsoft.com/office/drawing/2014/main" id="{720F489A-B9A4-E64E-9CE4-28B9C8FD5FC0}"/>
                  </a:ext>
                </a:extLst>
              </p:cNvPr>
              <p:cNvSpPr/>
              <p:nvPr/>
            </p:nvSpPr>
            <p:spPr>
              <a:xfrm>
                <a:off x="871100" y="467150"/>
                <a:ext cx="87900" cy="310800"/>
              </a:xfrm>
              <a:prstGeom prst="roundRect">
                <a:avLst>
                  <a:gd name="adj" fmla="val 50000"/>
                </a:avLst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DCEBE1"/>
                  </a:solidFill>
                </a:endParaRPr>
              </a:p>
            </p:txBody>
          </p:sp>
        </p:grpSp>
        <p:grpSp>
          <p:nvGrpSpPr>
            <p:cNvPr id="10" name="Google Shape;1494;p30">
              <a:extLst>
                <a:ext uri="{FF2B5EF4-FFF2-40B4-BE49-F238E27FC236}">
                  <a16:creationId xmlns:a16="http://schemas.microsoft.com/office/drawing/2014/main" id="{CBBF8AD8-5481-7924-63F6-8F5A28F43FBC}"/>
                </a:ext>
              </a:extLst>
            </p:cNvPr>
            <p:cNvGrpSpPr/>
            <p:nvPr/>
          </p:nvGrpSpPr>
          <p:grpSpPr>
            <a:xfrm>
              <a:off x="2528200" y="452264"/>
              <a:ext cx="196200" cy="375250"/>
              <a:chOff x="816950" y="467150"/>
              <a:chExt cx="196200" cy="375250"/>
            </a:xfrm>
          </p:grpSpPr>
          <p:sp>
            <p:nvSpPr>
              <p:cNvPr id="35" name="Google Shape;1495;p30">
                <a:extLst>
                  <a:ext uri="{FF2B5EF4-FFF2-40B4-BE49-F238E27FC236}">
                    <a16:creationId xmlns:a16="http://schemas.microsoft.com/office/drawing/2014/main" id="{45FA4798-F1C9-B9B2-4B2A-C58616FDB9D2}"/>
                  </a:ext>
                </a:extLst>
              </p:cNvPr>
              <p:cNvSpPr/>
              <p:nvPr/>
            </p:nvSpPr>
            <p:spPr>
              <a:xfrm>
                <a:off x="816950" y="646200"/>
                <a:ext cx="196200" cy="1962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DCEBE1"/>
                  </a:solidFill>
                </a:endParaRPr>
              </a:p>
            </p:txBody>
          </p:sp>
          <p:sp>
            <p:nvSpPr>
              <p:cNvPr id="36" name="Google Shape;1496;p30">
                <a:extLst>
                  <a:ext uri="{FF2B5EF4-FFF2-40B4-BE49-F238E27FC236}">
                    <a16:creationId xmlns:a16="http://schemas.microsoft.com/office/drawing/2014/main" id="{1FD1C290-94CE-CFA0-6934-3E246D239F85}"/>
                  </a:ext>
                </a:extLst>
              </p:cNvPr>
              <p:cNvSpPr/>
              <p:nvPr/>
            </p:nvSpPr>
            <p:spPr>
              <a:xfrm>
                <a:off x="871100" y="467150"/>
                <a:ext cx="87900" cy="310800"/>
              </a:xfrm>
              <a:prstGeom prst="roundRect">
                <a:avLst>
                  <a:gd name="adj" fmla="val 50000"/>
                </a:avLst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DCEBE1"/>
                  </a:solidFill>
                </a:endParaRPr>
              </a:p>
            </p:txBody>
          </p:sp>
        </p:grpSp>
        <p:grpSp>
          <p:nvGrpSpPr>
            <p:cNvPr id="11" name="Google Shape;1497;p30">
              <a:extLst>
                <a:ext uri="{FF2B5EF4-FFF2-40B4-BE49-F238E27FC236}">
                  <a16:creationId xmlns:a16="http://schemas.microsoft.com/office/drawing/2014/main" id="{229D4ACF-5899-4ACF-F244-9E767AC208DF}"/>
                </a:ext>
              </a:extLst>
            </p:cNvPr>
            <p:cNvGrpSpPr/>
            <p:nvPr/>
          </p:nvGrpSpPr>
          <p:grpSpPr>
            <a:xfrm>
              <a:off x="2956013" y="452264"/>
              <a:ext cx="196200" cy="375250"/>
              <a:chOff x="816950" y="467150"/>
              <a:chExt cx="196200" cy="375250"/>
            </a:xfrm>
          </p:grpSpPr>
          <p:sp>
            <p:nvSpPr>
              <p:cNvPr id="33" name="Google Shape;1498;p30">
                <a:extLst>
                  <a:ext uri="{FF2B5EF4-FFF2-40B4-BE49-F238E27FC236}">
                    <a16:creationId xmlns:a16="http://schemas.microsoft.com/office/drawing/2014/main" id="{55B917E2-3548-6A46-6FB1-5442F74EB919}"/>
                  </a:ext>
                </a:extLst>
              </p:cNvPr>
              <p:cNvSpPr/>
              <p:nvPr/>
            </p:nvSpPr>
            <p:spPr>
              <a:xfrm>
                <a:off x="816950" y="646200"/>
                <a:ext cx="196200" cy="1962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DCEBE1"/>
                  </a:solidFill>
                </a:endParaRPr>
              </a:p>
            </p:txBody>
          </p:sp>
          <p:sp>
            <p:nvSpPr>
              <p:cNvPr id="34" name="Google Shape;1499;p30">
                <a:extLst>
                  <a:ext uri="{FF2B5EF4-FFF2-40B4-BE49-F238E27FC236}">
                    <a16:creationId xmlns:a16="http://schemas.microsoft.com/office/drawing/2014/main" id="{A711BE21-F3EB-FEEC-4722-3BA858265C27}"/>
                  </a:ext>
                </a:extLst>
              </p:cNvPr>
              <p:cNvSpPr/>
              <p:nvPr/>
            </p:nvSpPr>
            <p:spPr>
              <a:xfrm>
                <a:off x="871100" y="467150"/>
                <a:ext cx="87900" cy="310800"/>
              </a:xfrm>
              <a:prstGeom prst="roundRect">
                <a:avLst>
                  <a:gd name="adj" fmla="val 50000"/>
                </a:avLst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DCEBE1"/>
                  </a:solidFill>
                </a:endParaRPr>
              </a:p>
            </p:txBody>
          </p:sp>
        </p:grpSp>
        <p:grpSp>
          <p:nvGrpSpPr>
            <p:cNvPr id="12" name="Google Shape;1500;p30">
              <a:extLst>
                <a:ext uri="{FF2B5EF4-FFF2-40B4-BE49-F238E27FC236}">
                  <a16:creationId xmlns:a16="http://schemas.microsoft.com/office/drawing/2014/main" id="{3AE28ECC-AAD0-8367-3749-C8589F5AF4B8}"/>
                </a:ext>
              </a:extLst>
            </p:cNvPr>
            <p:cNvGrpSpPr/>
            <p:nvPr/>
          </p:nvGrpSpPr>
          <p:grpSpPr>
            <a:xfrm>
              <a:off x="3383825" y="452264"/>
              <a:ext cx="196200" cy="375250"/>
              <a:chOff x="816950" y="467150"/>
              <a:chExt cx="196200" cy="375250"/>
            </a:xfrm>
          </p:grpSpPr>
          <p:sp>
            <p:nvSpPr>
              <p:cNvPr id="31" name="Google Shape;1501;p30">
                <a:extLst>
                  <a:ext uri="{FF2B5EF4-FFF2-40B4-BE49-F238E27FC236}">
                    <a16:creationId xmlns:a16="http://schemas.microsoft.com/office/drawing/2014/main" id="{DBD84FC5-5E33-0ED8-1AE7-E3A1A147EE34}"/>
                  </a:ext>
                </a:extLst>
              </p:cNvPr>
              <p:cNvSpPr/>
              <p:nvPr/>
            </p:nvSpPr>
            <p:spPr>
              <a:xfrm>
                <a:off x="816950" y="646200"/>
                <a:ext cx="196200" cy="1962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DCEBE1"/>
                  </a:solidFill>
                </a:endParaRPr>
              </a:p>
            </p:txBody>
          </p:sp>
          <p:sp>
            <p:nvSpPr>
              <p:cNvPr id="32" name="Google Shape;1502;p30">
                <a:extLst>
                  <a:ext uri="{FF2B5EF4-FFF2-40B4-BE49-F238E27FC236}">
                    <a16:creationId xmlns:a16="http://schemas.microsoft.com/office/drawing/2014/main" id="{1023A735-590F-D0B3-0A90-8B1A1EF83236}"/>
                  </a:ext>
                </a:extLst>
              </p:cNvPr>
              <p:cNvSpPr/>
              <p:nvPr/>
            </p:nvSpPr>
            <p:spPr>
              <a:xfrm>
                <a:off x="871100" y="467150"/>
                <a:ext cx="87900" cy="310800"/>
              </a:xfrm>
              <a:prstGeom prst="roundRect">
                <a:avLst>
                  <a:gd name="adj" fmla="val 50000"/>
                </a:avLst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DCEBE1"/>
                  </a:solidFill>
                </a:endParaRPr>
              </a:p>
            </p:txBody>
          </p:sp>
        </p:grpSp>
        <p:grpSp>
          <p:nvGrpSpPr>
            <p:cNvPr id="13" name="Google Shape;1503;p30">
              <a:extLst>
                <a:ext uri="{FF2B5EF4-FFF2-40B4-BE49-F238E27FC236}">
                  <a16:creationId xmlns:a16="http://schemas.microsoft.com/office/drawing/2014/main" id="{1BC28FB1-AF46-D52C-1A79-C5C998889CFF}"/>
                </a:ext>
              </a:extLst>
            </p:cNvPr>
            <p:cNvGrpSpPr/>
            <p:nvPr/>
          </p:nvGrpSpPr>
          <p:grpSpPr>
            <a:xfrm>
              <a:off x="3811638" y="452264"/>
              <a:ext cx="196200" cy="375250"/>
              <a:chOff x="816950" y="467150"/>
              <a:chExt cx="196200" cy="375250"/>
            </a:xfrm>
          </p:grpSpPr>
          <p:sp>
            <p:nvSpPr>
              <p:cNvPr id="29" name="Google Shape;1504;p30">
                <a:extLst>
                  <a:ext uri="{FF2B5EF4-FFF2-40B4-BE49-F238E27FC236}">
                    <a16:creationId xmlns:a16="http://schemas.microsoft.com/office/drawing/2014/main" id="{7C6CDBF7-D131-BB52-287B-4026EE054C74}"/>
                  </a:ext>
                </a:extLst>
              </p:cNvPr>
              <p:cNvSpPr/>
              <p:nvPr/>
            </p:nvSpPr>
            <p:spPr>
              <a:xfrm>
                <a:off x="816950" y="646200"/>
                <a:ext cx="196200" cy="1962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DCEBE1"/>
                  </a:solidFill>
                </a:endParaRPr>
              </a:p>
            </p:txBody>
          </p:sp>
          <p:sp>
            <p:nvSpPr>
              <p:cNvPr id="30" name="Google Shape;1505;p30">
                <a:extLst>
                  <a:ext uri="{FF2B5EF4-FFF2-40B4-BE49-F238E27FC236}">
                    <a16:creationId xmlns:a16="http://schemas.microsoft.com/office/drawing/2014/main" id="{91C65E30-3BA3-1B86-7733-76780EBB4330}"/>
                  </a:ext>
                </a:extLst>
              </p:cNvPr>
              <p:cNvSpPr/>
              <p:nvPr/>
            </p:nvSpPr>
            <p:spPr>
              <a:xfrm>
                <a:off x="871100" y="467150"/>
                <a:ext cx="87900" cy="310800"/>
              </a:xfrm>
              <a:prstGeom prst="roundRect">
                <a:avLst>
                  <a:gd name="adj" fmla="val 50000"/>
                </a:avLst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DCEBE1"/>
                  </a:solidFill>
                </a:endParaRPr>
              </a:p>
            </p:txBody>
          </p:sp>
        </p:grpSp>
        <p:grpSp>
          <p:nvGrpSpPr>
            <p:cNvPr id="14" name="Google Shape;1506;p30">
              <a:extLst>
                <a:ext uri="{FF2B5EF4-FFF2-40B4-BE49-F238E27FC236}">
                  <a16:creationId xmlns:a16="http://schemas.microsoft.com/office/drawing/2014/main" id="{E60089A6-55E0-FCD0-ED16-A21C1D3122D9}"/>
                </a:ext>
              </a:extLst>
            </p:cNvPr>
            <p:cNvGrpSpPr/>
            <p:nvPr/>
          </p:nvGrpSpPr>
          <p:grpSpPr>
            <a:xfrm>
              <a:off x="4239450" y="452264"/>
              <a:ext cx="196200" cy="375250"/>
              <a:chOff x="816950" y="467150"/>
              <a:chExt cx="196200" cy="375250"/>
            </a:xfrm>
          </p:grpSpPr>
          <p:sp>
            <p:nvSpPr>
              <p:cNvPr id="27" name="Google Shape;1507;p30">
                <a:extLst>
                  <a:ext uri="{FF2B5EF4-FFF2-40B4-BE49-F238E27FC236}">
                    <a16:creationId xmlns:a16="http://schemas.microsoft.com/office/drawing/2014/main" id="{7DD602B8-64E1-012E-612D-2F84D77E6101}"/>
                  </a:ext>
                </a:extLst>
              </p:cNvPr>
              <p:cNvSpPr/>
              <p:nvPr/>
            </p:nvSpPr>
            <p:spPr>
              <a:xfrm>
                <a:off x="816950" y="646200"/>
                <a:ext cx="196200" cy="1962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DCEBE1"/>
                  </a:solidFill>
                </a:endParaRPr>
              </a:p>
            </p:txBody>
          </p:sp>
          <p:sp>
            <p:nvSpPr>
              <p:cNvPr id="28" name="Google Shape;1508;p30">
                <a:extLst>
                  <a:ext uri="{FF2B5EF4-FFF2-40B4-BE49-F238E27FC236}">
                    <a16:creationId xmlns:a16="http://schemas.microsoft.com/office/drawing/2014/main" id="{574C9BE3-FC52-01FA-7DEA-3EFDDBFA61CC}"/>
                  </a:ext>
                </a:extLst>
              </p:cNvPr>
              <p:cNvSpPr/>
              <p:nvPr/>
            </p:nvSpPr>
            <p:spPr>
              <a:xfrm>
                <a:off x="871100" y="467150"/>
                <a:ext cx="87900" cy="310800"/>
              </a:xfrm>
              <a:prstGeom prst="roundRect">
                <a:avLst>
                  <a:gd name="adj" fmla="val 50000"/>
                </a:avLst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DCEBE1"/>
                  </a:solidFill>
                </a:endParaRPr>
              </a:p>
            </p:txBody>
          </p:sp>
        </p:grpSp>
        <p:grpSp>
          <p:nvGrpSpPr>
            <p:cNvPr id="15" name="Google Shape;1509;p30">
              <a:extLst>
                <a:ext uri="{FF2B5EF4-FFF2-40B4-BE49-F238E27FC236}">
                  <a16:creationId xmlns:a16="http://schemas.microsoft.com/office/drawing/2014/main" id="{490DE6E8-8678-E38E-CB8F-1A55FB44348D}"/>
                </a:ext>
              </a:extLst>
            </p:cNvPr>
            <p:cNvGrpSpPr/>
            <p:nvPr/>
          </p:nvGrpSpPr>
          <p:grpSpPr>
            <a:xfrm>
              <a:off x="4667263" y="452264"/>
              <a:ext cx="196200" cy="375250"/>
              <a:chOff x="816950" y="467150"/>
              <a:chExt cx="196200" cy="375250"/>
            </a:xfrm>
          </p:grpSpPr>
          <p:sp>
            <p:nvSpPr>
              <p:cNvPr id="25" name="Google Shape;1510;p30">
                <a:extLst>
                  <a:ext uri="{FF2B5EF4-FFF2-40B4-BE49-F238E27FC236}">
                    <a16:creationId xmlns:a16="http://schemas.microsoft.com/office/drawing/2014/main" id="{54FEC669-4D49-C5D1-D331-6E5EB31EEAC2}"/>
                  </a:ext>
                </a:extLst>
              </p:cNvPr>
              <p:cNvSpPr/>
              <p:nvPr/>
            </p:nvSpPr>
            <p:spPr>
              <a:xfrm>
                <a:off x="816950" y="646200"/>
                <a:ext cx="196200" cy="1962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DCEBE1"/>
                  </a:solidFill>
                </a:endParaRPr>
              </a:p>
            </p:txBody>
          </p:sp>
          <p:sp>
            <p:nvSpPr>
              <p:cNvPr id="26" name="Google Shape;1511;p30">
                <a:extLst>
                  <a:ext uri="{FF2B5EF4-FFF2-40B4-BE49-F238E27FC236}">
                    <a16:creationId xmlns:a16="http://schemas.microsoft.com/office/drawing/2014/main" id="{9C54CD84-FBA3-3E4D-65D0-2E0A23CF0392}"/>
                  </a:ext>
                </a:extLst>
              </p:cNvPr>
              <p:cNvSpPr/>
              <p:nvPr/>
            </p:nvSpPr>
            <p:spPr>
              <a:xfrm>
                <a:off x="871100" y="467150"/>
                <a:ext cx="87900" cy="310800"/>
              </a:xfrm>
              <a:prstGeom prst="roundRect">
                <a:avLst>
                  <a:gd name="adj" fmla="val 50000"/>
                </a:avLst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DCEBE1"/>
                  </a:solidFill>
                </a:endParaRPr>
              </a:p>
            </p:txBody>
          </p:sp>
        </p:grpSp>
        <p:grpSp>
          <p:nvGrpSpPr>
            <p:cNvPr id="16" name="Google Shape;1512;p30">
              <a:extLst>
                <a:ext uri="{FF2B5EF4-FFF2-40B4-BE49-F238E27FC236}">
                  <a16:creationId xmlns:a16="http://schemas.microsoft.com/office/drawing/2014/main" id="{30A50DE4-E28D-C7CD-B897-EEECEA1F4B1C}"/>
                </a:ext>
              </a:extLst>
            </p:cNvPr>
            <p:cNvGrpSpPr/>
            <p:nvPr/>
          </p:nvGrpSpPr>
          <p:grpSpPr>
            <a:xfrm>
              <a:off x="5095075" y="452264"/>
              <a:ext cx="196200" cy="375250"/>
              <a:chOff x="816950" y="467150"/>
              <a:chExt cx="196200" cy="375250"/>
            </a:xfrm>
          </p:grpSpPr>
          <p:sp>
            <p:nvSpPr>
              <p:cNvPr id="23" name="Google Shape;1513;p30">
                <a:extLst>
                  <a:ext uri="{FF2B5EF4-FFF2-40B4-BE49-F238E27FC236}">
                    <a16:creationId xmlns:a16="http://schemas.microsoft.com/office/drawing/2014/main" id="{60ADF4EB-F082-59CD-6AE1-0881A0E8687C}"/>
                  </a:ext>
                </a:extLst>
              </p:cNvPr>
              <p:cNvSpPr/>
              <p:nvPr/>
            </p:nvSpPr>
            <p:spPr>
              <a:xfrm>
                <a:off x="816950" y="646200"/>
                <a:ext cx="196200" cy="1962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DCEBE1"/>
                  </a:solidFill>
                </a:endParaRPr>
              </a:p>
            </p:txBody>
          </p:sp>
          <p:sp>
            <p:nvSpPr>
              <p:cNvPr id="24" name="Google Shape;1514;p30">
                <a:extLst>
                  <a:ext uri="{FF2B5EF4-FFF2-40B4-BE49-F238E27FC236}">
                    <a16:creationId xmlns:a16="http://schemas.microsoft.com/office/drawing/2014/main" id="{D4414DDC-A90C-E5B5-2824-2C4EB85DFEA0}"/>
                  </a:ext>
                </a:extLst>
              </p:cNvPr>
              <p:cNvSpPr/>
              <p:nvPr/>
            </p:nvSpPr>
            <p:spPr>
              <a:xfrm>
                <a:off x="871100" y="467150"/>
                <a:ext cx="87900" cy="310800"/>
              </a:xfrm>
              <a:prstGeom prst="roundRect">
                <a:avLst>
                  <a:gd name="adj" fmla="val 50000"/>
                </a:avLst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DCEBE1"/>
                  </a:solidFill>
                </a:endParaRPr>
              </a:p>
            </p:txBody>
          </p:sp>
        </p:grpSp>
        <p:grpSp>
          <p:nvGrpSpPr>
            <p:cNvPr id="17" name="Google Shape;1515;p30">
              <a:extLst>
                <a:ext uri="{FF2B5EF4-FFF2-40B4-BE49-F238E27FC236}">
                  <a16:creationId xmlns:a16="http://schemas.microsoft.com/office/drawing/2014/main" id="{27EF6F89-8C30-53CD-607F-EE35210016A8}"/>
                </a:ext>
              </a:extLst>
            </p:cNvPr>
            <p:cNvGrpSpPr/>
            <p:nvPr/>
          </p:nvGrpSpPr>
          <p:grpSpPr>
            <a:xfrm>
              <a:off x="5522888" y="452264"/>
              <a:ext cx="196200" cy="375250"/>
              <a:chOff x="816950" y="467150"/>
              <a:chExt cx="196200" cy="375250"/>
            </a:xfrm>
          </p:grpSpPr>
          <p:sp>
            <p:nvSpPr>
              <p:cNvPr id="21" name="Google Shape;1516;p30">
                <a:extLst>
                  <a:ext uri="{FF2B5EF4-FFF2-40B4-BE49-F238E27FC236}">
                    <a16:creationId xmlns:a16="http://schemas.microsoft.com/office/drawing/2014/main" id="{4A78BC54-8727-D2E0-3409-4DF83AA80389}"/>
                  </a:ext>
                </a:extLst>
              </p:cNvPr>
              <p:cNvSpPr/>
              <p:nvPr/>
            </p:nvSpPr>
            <p:spPr>
              <a:xfrm>
                <a:off x="816950" y="646200"/>
                <a:ext cx="196200" cy="1962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DCEBE1"/>
                  </a:solidFill>
                </a:endParaRPr>
              </a:p>
            </p:txBody>
          </p:sp>
          <p:sp>
            <p:nvSpPr>
              <p:cNvPr id="22" name="Google Shape;1517;p30">
                <a:extLst>
                  <a:ext uri="{FF2B5EF4-FFF2-40B4-BE49-F238E27FC236}">
                    <a16:creationId xmlns:a16="http://schemas.microsoft.com/office/drawing/2014/main" id="{9FC95B6D-15A1-AE1D-0C55-D3D188FF08B6}"/>
                  </a:ext>
                </a:extLst>
              </p:cNvPr>
              <p:cNvSpPr/>
              <p:nvPr/>
            </p:nvSpPr>
            <p:spPr>
              <a:xfrm>
                <a:off x="871100" y="467150"/>
                <a:ext cx="87900" cy="310800"/>
              </a:xfrm>
              <a:prstGeom prst="roundRect">
                <a:avLst>
                  <a:gd name="adj" fmla="val 50000"/>
                </a:avLst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DCEBE1"/>
                  </a:solidFill>
                </a:endParaRPr>
              </a:p>
            </p:txBody>
          </p:sp>
        </p:grpSp>
        <p:grpSp>
          <p:nvGrpSpPr>
            <p:cNvPr id="18" name="Google Shape;1518;p30">
              <a:extLst>
                <a:ext uri="{FF2B5EF4-FFF2-40B4-BE49-F238E27FC236}">
                  <a16:creationId xmlns:a16="http://schemas.microsoft.com/office/drawing/2014/main" id="{E3B58731-9F66-ED0D-998B-6530A589CB86}"/>
                </a:ext>
              </a:extLst>
            </p:cNvPr>
            <p:cNvGrpSpPr/>
            <p:nvPr/>
          </p:nvGrpSpPr>
          <p:grpSpPr>
            <a:xfrm>
              <a:off x="5950700" y="452264"/>
              <a:ext cx="196200" cy="375250"/>
              <a:chOff x="816950" y="467150"/>
              <a:chExt cx="196200" cy="375250"/>
            </a:xfrm>
          </p:grpSpPr>
          <p:sp>
            <p:nvSpPr>
              <p:cNvPr id="19" name="Google Shape;1519;p30">
                <a:extLst>
                  <a:ext uri="{FF2B5EF4-FFF2-40B4-BE49-F238E27FC236}">
                    <a16:creationId xmlns:a16="http://schemas.microsoft.com/office/drawing/2014/main" id="{8229DF18-2F28-ECFD-F420-A800498F3B78}"/>
                  </a:ext>
                </a:extLst>
              </p:cNvPr>
              <p:cNvSpPr/>
              <p:nvPr/>
            </p:nvSpPr>
            <p:spPr>
              <a:xfrm>
                <a:off x="816950" y="646200"/>
                <a:ext cx="196200" cy="1962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DCEBE1"/>
                  </a:solidFill>
                </a:endParaRPr>
              </a:p>
            </p:txBody>
          </p:sp>
          <p:sp>
            <p:nvSpPr>
              <p:cNvPr id="20" name="Google Shape;1520;p30">
                <a:extLst>
                  <a:ext uri="{FF2B5EF4-FFF2-40B4-BE49-F238E27FC236}">
                    <a16:creationId xmlns:a16="http://schemas.microsoft.com/office/drawing/2014/main" id="{5796FCA4-64AC-DA12-C777-948DBFDE6F9C}"/>
                  </a:ext>
                </a:extLst>
              </p:cNvPr>
              <p:cNvSpPr/>
              <p:nvPr/>
            </p:nvSpPr>
            <p:spPr>
              <a:xfrm>
                <a:off x="871100" y="467150"/>
                <a:ext cx="87900" cy="310800"/>
              </a:xfrm>
              <a:prstGeom prst="roundRect">
                <a:avLst>
                  <a:gd name="adj" fmla="val 50000"/>
                </a:avLst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DCEBE1"/>
                  </a:solidFill>
                </a:endParaRPr>
              </a:p>
            </p:txBody>
          </p:sp>
        </p:grp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0512BCBF-96E1-D049-66FF-0E87F7C6EF52}"/>
              </a:ext>
            </a:extLst>
          </p:cNvPr>
          <p:cNvSpPr txBox="1"/>
          <p:nvPr/>
        </p:nvSpPr>
        <p:spPr>
          <a:xfrm>
            <a:off x="1372072" y="2700607"/>
            <a:ext cx="39383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>
                <a:solidFill>
                  <a:srgbClr val="2C8CB5"/>
                </a:solidFill>
                <a:latin typeface="Eras Bold ITC" panose="020B0602030504020804" pitchFamily="34" charset="77"/>
              </a:rPr>
              <a:t>Dampak</a:t>
            </a:r>
            <a:r>
              <a:rPr lang="en-US" sz="2400" b="1" dirty="0">
                <a:solidFill>
                  <a:srgbClr val="2C8CB5"/>
                </a:solidFill>
                <a:latin typeface="Eras Bold ITC" panose="020B0602030504020804" pitchFamily="34" charset="77"/>
              </a:rPr>
              <a:t> </a:t>
            </a:r>
            <a:r>
              <a:rPr lang="en-US" sz="2400" b="1" dirty="0" err="1">
                <a:solidFill>
                  <a:srgbClr val="2C8CB5"/>
                </a:solidFill>
                <a:latin typeface="Eras Bold ITC" panose="020B0602030504020804" pitchFamily="34" charset="77"/>
              </a:rPr>
              <a:t>Positif</a:t>
            </a:r>
            <a:r>
              <a:rPr lang="en-US" sz="2400" b="1" dirty="0">
                <a:solidFill>
                  <a:srgbClr val="2C8CB5"/>
                </a:solidFill>
                <a:latin typeface="Eras Bold ITC" panose="020B0602030504020804" pitchFamily="34" charset="77"/>
              </a:rPr>
              <a:t> dan </a:t>
            </a:r>
            <a:r>
              <a:rPr lang="en-US" sz="2400" b="1" dirty="0" err="1">
                <a:solidFill>
                  <a:srgbClr val="2C8CB5"/>
                </a:solidFill>
                <a:latin typeface="Eras Bold ITC" panose="020B0602030504020804" pitchFamily="34" charset="77"/>
              </a:rPr>
              <a:t>Negatis</a:t>
            </a:r>
            <a:r>
              <a:rPr lang="en-US" sz="2400" b="1" dirty="0">
                <a:solidFill>
                  <a:srgbClr val="2C8CB5"/>
                </a:solidFill>
                <a:latin typeface="Eras Bold ITC" panose="020B0602030504020804" pitchFamily="34" charset="77"/>
              </a:rPr>
              <a:t> </a:t>
            </a:r>
            <a:r>
              <a:rPr lang="en-US" sz="2400" b="1" dirty="0" err="1">
                <a:solidFill>
                  <a:srgbClr val="2C8CB5"/>
                </a:solidFill>
                <a:latin typeface="Eras Bold ITC" panose="020B0602030504020804" pitchFamily="34" charset="77"/>
              </a:rPr>
              <a:t>Mobilitas</a:t>
            </a:r>
            <a:r>
              <a:rPr lang="en-US" sz="2400" b="1" dirty="0">
                <a:solidFill>
                  <a:srgbClr val="2C8CB5"/>
                </a:solidFill>
                <a:latin typeface="Eras Bold ITC" panose="020B0602030504020804" pitchFamily="34" charset="77"/>
              </a:rPr>
              <a:t> Sosial</a:t>
            </a:r>
          </a:p>
        </p:txBody>
      </p:sp>
      <p:cxnSp>
        <p:nvCxnSpPr>
          <p:cNvPr id="46" name="Elbow Connector 45">
            <a:extLst>
              <a:ext uri="{FF2B5EF4-FFF2-40B4-BE49-F238E27FC236}">
                <a16:creationId xmlns:a16="http://schemas.microsoft.com/office/drawing/2014/main" id="{BA7B4B72-F755-FBCB-DFC7-0CA32DF7C632}"/>
              </a:ext>
            </a:extLst>
          </p:cNvPr>
          <p:cNvCxnSpPr>
            <a:cxnSpLocks/>
          </p:cNvCxnSpPr>
          <p:nvPr/>
        </p:nvCxnSpPr>
        <p:spPr>
          <a:xfrm flipV="1">
            <a:off x="5555550" y="1885186"/>
            <a:ext cx="1519707" cy="936764"/>
          </a:xfrm>
          <a:prstGeom prst="bentConnector3">
            <a:avLst/>
          </a:prstGeom>
          <a:ln w="9525" cap="flat" cmpd="sng" algn="ctr">
            <a:solidFill>
              <a:schemeClr val="accent5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7" name="Elbow Connector 46">
            <a:extLst>
              <a:ext uri="{FF2B5EF4-FFF2-40B4-BE49-F238E27FC236}">
                <a16:creationId xmlns:a16="http://schemas.microsoft.com/office/drawing/2014/main" id="{022700CF-FB3B-3BD9-3891-3AEE2C686794}"/>
              </a:ext>
            </a:extLst>
          </p:cNvPr>
          <p:cNvCxnSpPr/>
          <p:nvPr/>
        </p:nvCxnSpPr>
        <p:spPr>
          <a:xfrm>
            <a:off x="5504188" y="3462674"/>
            <a:ext cx="1674100" cy="1017431"/>
          </a:xfrm>
          <a:prstGeom prst="bentConnector3">
            <a:avLst/>
          </a:prstGeom>
          <a:ln w="9525" cap="flat" cmpd="sng" algn="ctr">
            <a:solidFill>
              <a:schemeClr val="accent5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C6C091AD-8A37-2DAE-B594-EE5C2D693C1C}"/>
              </a:ext>
            </a:extLst>
          </p:cNvPr>
          <p:cNvSpPr txBox="1"/>
          <p:nvPr/>
        </p:nvSpPr>
        <p:spPr>
          <a:xfrm>
            <a:off x="7075257" y="1402384"/>
            <a:ext cx="4174744" cy="92333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US" dirty="0" err="1">
                <a:solidFill>
                  <a:srgbClr val="002060"/>
                </a:solidFill>
              </a:rPr>
              <a:t>Dampak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positif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mobilitas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sosial</a:t>
            </a:r>
            <a:r>
              <a:rPr lang="en-US" dirty="0">
                <a:solidFill>
                  <a:srgbClr val="002060"/>
                </a:solidFill>
              </a:rPr>
              <a:t>, </a:t>
            </a:r>
            <a:r>
              <a:rPr lang="en-US" dirty="0" err="1">
                <a:solidFill>
                  <a:srgbClr val="002060"/>
                </a:solidFill>
              </a:rPr>
              <a:t>yaitu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mau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berusaha</a:t>
            </a:r>
            <a:r>
              <a:rPr lang="en-US" dirty="0">
                <a:solidFill>
                  <a:srgbClr val="002060"/>
                </a:solidFill>
              </a:rPr>
              <a:t> untuk </a:t>
            </a:r>
            <a:r>
              <a:rPr lang="en-US" dirty="0" err="1">
                <a:solidFill>
                  <a:srgbClr val="002060"/>
                </a:solidFill>
              </a:rPr>
              <a:t>maju</a:t>
            </a:r>
            <a:r>
              <a:rPr lang="en-US" dirty="0">
                <a:solidFill>
                  <a:srgbClr val="002060"/>
                </a:solidFill>
              </a:rPr>
              <a:t> dan </a:t>
            </a:r>
            <a:r>
              <a:rPr lang="en-US" dirty="0" err="1">
                <a:solidFill>
                  <a:srgbClr val="002060"/>
                </a:solidFill>
              </a:rPr>
              <a:t>mempercepat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perubahan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sosial</a:t>
            </a:r>
            <a:r>
              <a:rPr lang="en-US" dirty="0">
                <a:solidFill>
                  <a:srgbClr val="002060"/>
                </a:solidFill>
              </a:rPr>
              <a:t>.</a:t>
            </a:r>
            <a:endParaRPr dirty="0">
              <a:solidFill>
                <a:srgbClr val="002060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10E2D5D-2AB5-667D-43C4-B5852724A399}"/>
              </a:ext>
            </a:extLst>
          </p:cNvPr>
          <p:cNvSpPr txBox="1"/>
          <p:nvPr/>
        </p:nvSpPr>
        <p:spPr>
          <a:xfrm>
            <a:off x="7181202" y="3429000"/>
            <a:ext cx="4130185" cy="1754326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US" dirty="0" err="1">
                <a:solidFill>
                  <a:srgbClr val="002060"/>
                </a:solidFill>
              </a:rPr>
              <a:t>Dampak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negatif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mobilitas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sosial</a:t>
            </a:r>
            <a:r>
              <a:rPr lang="en-US" dirty="0">
                <a:solidFill>
                  <a:srgbClr val="002060"/>
                </a:solidFill>
              </a:rPr>
              <a:t>, </a:t>
            </a:r>
            <a:r>
              <a:rPr lang="en-US" dirty="0" err="1">
                <a:solidFill>
                  <a:srgbClr val="002060"/>
                </a:solidFill>
              </a:rPr>
              <a:t>yaitu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menimbulkan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kecemasan</a:t>
            </a:r>
            <a:r>
              <a:rPr lang="en-US" dirty="0">
                <a:solidFill>
                  <a:srgbClr val="002060"/>
                </a:solidFill>
              </a:rPr>
              <a:t> dan </a:t>
            </a:r>
            <a:r>
              <a:rPr lang="en-US" dirty="0" err="1">
                <a:solidFill>
                  <a:srgbClr val="002060"/>
                </a:solidFill>
              </a:rPr>
              <a:t>ketegangan</a:t>
            </a:r>
            <a:r>
              <a:rPr lang="en-US" dirty="0">
                <a:solidFill>
                  <a:srgbClr val="002060"/>
                </a:solidFill>
              </a:rPr>
              <a:t>; </a:t>
            </a:r>
            <a:r>
              <a:rPr lang="en-US" dirty="0" err="1">
                <a:solidFill>
                  <a:srgbClr val="002060"/>
                </a:solidFill>
              </a:rPr>
              <a:t>merenggangnya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hubungan</a:t>
            </a:r>
            <a:r>
              <a:rPr lang="en-US" dirty="0">
                <a:solidFill>
                  <a:srgbClr val="002060"/>
                </a:solidFill>
              </a:rPr>
              <a:t>; </a:t>
            </a:r>
            <a:r>
              <a:rPr lang="en-US" dirty="0" err="1">
                <a:solidFill>
                  <a:srgbClr val="002060"/>
                </a:solidFill>
              </a:rPr>
              <a:t>menimbulkan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pertentangan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atau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konflik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antarpribadi</a:t>
            </a:r>
            <a:r>
              <a:rPr lang="en-US" dirty="0">
                <a:solidFill>
                  <a:srgbClr val="002060"/>
                </a:solidFill>
              </a:rPr>
              <a:t>,  </a:t>
            </a:r>
            <a:r>
              <a:rPr lang="en-US" dirty="0" err="1">
                <a:solidFill>
                  <a:srgbClr val="002060"/>
                </a:solidFill>
              </a:rPr>
              <a:t>antarkelas</a:t>
            </a:r>
            <a:r>
              <a:rPr lang="en-US" dirty="0">
                <a:solidFill>
                  <a:srgbClr val="002060"/>
                </a:solidFill>
              </a:rPr>
              <a:t>, </a:t>
            </a:r>
            <a:r>
              <a:rPr lang="en-US" dirty="0" err="1">
                <a:solidFill>
                  <a:srgbClr val="002060"/>
                </a:solidFill>
              </a:rPr>
              <a:t>antarkelompok</a:t>
            </a:r>
            <a:r>
              <a:rPr lang="en-US" dirty="0">
                <a:solidFill>
                  <a:srgbClr val="002060"/>
                </a:solidFill>
              </a:rPr>
              <a:t>, dan </a:t>
            </a:r>
            <a:r>
              <a:rPr lang="en-US" dirty="0" err="1">
                <a:solidFill>
                  <a:srgbClr val="002060"/>
                </a:solidFill>
              </a:rPr>
              <a:t>antargenerasi</a:t>
            </a:r>
            <a:r>
              <a:rPr lang="en-US" dirty="0">
                <a:solidFill>
                  <a:srgbClr val="002060"/>
                </a:solidFill>
              </a:rPr>
              <a:t>.</a:t>
            </a:r>
            <a:endParaRPr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7609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7CAFF"/>
        </a:solidFill>
        <a:effectLst/>
      </p:bgPr>
    </p:bg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building, place of worship, mosque&#10;&#10;Description automatically generated">
            <a:extLst>
              <a:ext uri="{FF2B5EF4-FFF2-40B4-BE49-F238E27FC236}">
                <a16:creationId xmlns:a16="http://schemas.microsoft.com/office/drawing/2014/main" id="{5B94272C-76AD-C59D-147D-C209755A60B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7536887" cy="6309877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D221A8B-FE72-7002-C939-57B644669F20}"/>
              </a:ext>
            </a:extLst>
          </p:cNvPr>
          <p:cNvSpPr/>
          <p:nvPr/>
        </p:nvSpPr>
        <p:spPr>
          <a:xfrm>
            <a:off x="1501589" y="2864225"/>
            <a:ext cx="5916706" cy="18153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grpSp>
        <p:nvGrpSpPr>
          <p:cNvPr id="98" name="Google Shape;98;p14"/>
          <p:cNvGrpSpPr/>
          <p:nvPr/>
        </p:nvGrpSpPr>
        <p:grpSpPr>
          <a:xfrm>
            <a:off x="0" y="5736168"/>
            <a:ext cx="12192000" cy="1121833"/>
            <a:chOff x="0" y="4302125"/>
            <a:chExt cx="9144000" cy="841375"/>
          </a:xfrm>
        </p:grpSpPr>
        <p:grpSp>
          <p:nvGrpSpPr>
            <p:cNvPr id="99" name="Google Shape;99;p1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pic>
            <p:nvPicPr>
              <p:cNvPr id="100" name="Google Shape;100;p14" descr="E:\ELISA\ERLANGGA LISA\2017\TEMPLATE PPT\SMP PPKN kelas X kelompok wajib\SMP PPKN kelas X kelompok wajib.png"/>
              <p:cNvPicPr preferRelativeResize="0"/>
              <p:nvPr/>
            </p:nvPicPr>
            <p:blipFill rotWithShape="1">
              <a:blip r:embed="rId4">
                <a:alphaModFix/>
              </a:blip>
              <a:srcRect/>
              <a:stretch/>
            </p:blipFill>
            <p:spPr>
              <a:xfrm>
                <a:off x="0" y="4302125"/>
                <a:ext cx="9144000" cy="84137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01" name="Google Shape;101;p14"/>
              <p:cNvSpPr txBox="1"/>
              <p:nvPr/>
            </p:nvSpPr>
            <p:spPr>
              <a:xfrm>
                <a:off x="2057400" y="4732407"/>
                <a:ext cx="5334000" cy="35395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txBody>
              <a:bodyPr spcFirstLastPara="1" wrap="square" lIns="121900" tIns="60933" rIns="121900" bIns="60933" anchor="t" anchorCtr="0">
                <a:sp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en-US" sz="2267" b="1">
                    <a:solidFill>
                      <a:srgbClr val="002060"/>
                    </a:solidFill>
                    <a:latin typeface="Arial"/>
                    <a:ea typeface="Arial"/>
                    <a:cs typeface="Arial"/>
                    <a:sym typeface="Arial"/>
                  </a:rPr>
                  <a:t>ILMU PENGETAHUAN SOSIAL</a:t>
                </a:r>
                <a:endParaRPr sz="2267">
                  <a:solidFill>
                    <a:srgbClr val="00206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102" name="Google Shape;102;p14" descr="A picture containing text&#10;&#10;Description automatically generated"/>
            <p:cNvPicPr preferRelativeResize="0"/>
            <p:nvPr/>
          </p:nvPicPr>
          <p:blipFill rotWithShape="1">
            <a:blip r:embed="rId5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172200" y="4734224"/>
              <a:ext cx="2743200" cy="3503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BAF27EFA-827B-1816-8301-782573246456}"/>
              </a:ext>
            </a:extLst>
          </p:cNvPr>
          <p:cNvSpPr txBox="1"/>
          <p:nvPr/>
        </p:nvSpPr>
        <p:spPr>
          <a:xfrm>
            <a:off x="7418295" y="1569351"/>
            <a:ext cx="4447309" cy="2580807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lIns="91440" tIns="45720" rIns="91440" bIns="45720" rtlCol="0" anchor="t">
            <a:noAutofit/>
          </a:bodyPr>
          <a:lstStyle/>
          <a:p>
            <a:pPr algn="ctr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800" b="1" dirty="0">
                <a:solidFill>
                  <a:schemeClr val="bg1"/>
                </a:solidFill>
                <a:latin typeface="Hiragino Kaku Gothic StdN W8" panose="020B0800000000000000" pitchFamily="34" charset="-128"/>
                <a:ea typeface="Hiragino Kaku Gothic StdN W8" panose="020B0800000000000000" pitchFamily="34" charset="-128"/>
                <a:cs typeface="+mj-cs"/>
              </a:rPr>
              <a:t>C. </a:t>
            </a:r>
            <a:r>
              <a:rPr lang="en-US" sz="2800" b="1" dirty="0" err="1">
                <a:solidFill>
                  <a:schemeClr val="bg1"/>
                </a:solidFill>
                <a:latin typeface="Hiragino Kaku Gothic StdN W8" panose="020B0800000000000000" pitchFamily="34" charset="-128"/>
                <a:ea typeface="Hiragino Kaku Gothic StdN W8" panose="020B0800000000000000" pitchFamily="34" charset="-128"/>
                <a:cs typeface="+mj-cs"/>
              </a:rPr>
              <a:t>Interaksi</a:t>
            </a:r>
            <a:r>
              <a:rPr lang="en-US" sz="2800" b="1" dirty="0">
                <a:solidFill>
                  <a:schemeClr val="bg1"/>
                </a:solidFill>
                <a:latin typeface="Hiragino Kaku Gothic StdN W8" panose="020B0800000000000000" pitchFamily="34" charset="-128"/>
                <a:ea typeface="Hiragino Kaku Gothic StdN W8" panose="020B0800000000000000" pitchFamily="34" charset="-128"/>
                <a:cs typeface="+mj-cs"/>
              </a:rPr>
              <a:t> </a:t>
            </a:r>
            <a:r>
              <a:rPr lang="en-US" sz="2800" b="1" dirty="0" err="1">
                <a:solidFill>
                  <a:schemeClr val="bg1"/>
                </a:solidFill>
                <a:latin typeface="Hiragino Kaku Gothic StdN W8" panose="020B0800000000000000" pitchFamily="34" charset="-128"/>
                <a:ea typeface="Hiragino Kaku Gothic StdN W8" panose="020B0800000000000000" pitchFamily="34" charset="-128"/>
                <a:cs typeface="+mj-cs"/>
              </a:rPr>
              <a:t>Budaya</a:t>
            </a:r>
            <a:r>
              <a:rPr lang="en-US" sz="2800" b="1" dirty="0">
                <a:solidFill>
                  <a:schemeClr val="bg1"/>
                </a:solidFill>
                <a:latin typeface="Hiragino Kaku Gothic StdN W8" panose="020B0800000000000000" pitchFamily="34" charset="-128"/>
                <a:ea typeface="Hiragino Kaku Gothic StdN W8" panose="020B0800000000000000" pitchFamily="34" charset="-128"/>
                <a:cs typeface="+mj-cs"/>
              </a:rPr>
              <a:t> pada Masa Kerajaan Islam</a:t>
            </a:r>
            <a:endParaRPr lang="en-US" sz="2800" b="1" kern="1200" dirty="0">
              <a:solidFill>
                <a:schemeClr val="bg1"/>
              </a:solidFill>
              <a:latin typeface="Hiragino Kaku Gothic StdN W8" panose="020B0800000000000000" pitchFamily="34" charset="-128"/>
              <a:ea typeface="Hiragino Kaku Gothic StdN W8" panose="020B0800000000000000" pitchFamily="34" charset="-128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131914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2">
            <a:extLst>
              <a:ext uri="{FF2B5EF4-FFF2-40B4-BE49-F238E27FC236}">
                <a16:creationId xmlns:a16="http://schemas.microsoft.com/office/drawing/2014/main" id="{5EB27B68-7E92-D36E-0E45-AE82BD94E71A}"/>
              </a:ext>
            </a:extLst>
          </p:cNvPr>
          <p:cNvGrpSpPr/>
          <p:nvPr/>
        </p:nvGrpSpPr>
        <p:grpSpPr>
          <a:xfrm>
            <a:off x="-1191490" y="-748145"/>
            <a:ext cx="14069094" cy="7259335"/>
            <a:chOff x="0" y="0"/>
            <a:chExt cx="27658147" cy="15973448"/>
          </a:xfrm>
        </p:grpSpPr>
        <p:pic>
          <p:nvPicPr>
            <p:cNvPr id="8" name="Picture 3">
              <a:extLst>
                <a:ext uri="{FF2B5EF4-FFF2-40B4-BE49-F238E27FC236}">
                  <a16:creationId xmlns:a16="http://schemas.microsoft.com/office/drawing/2014/main" id="{B117A79C-621A-B157-DFBC-1F990415896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rcRect/>
            <a:stretch>
              <a:fillRect/>
            </a:stretch>
          </p:blipFill>
          <p:spPr>
            <a:xfrm rot="5400000">
              <a:off x="18615233" y="8448407"/>
              <a:ext cx="13222916" cy="1827167"/>
            </a:xfrm>
            <a:prstGeom prst="rect">
              <a:avLst/>
            </a:prstGeom>
          </p:spPr>
        </p:pic>
        <p:pic>
          <p:nvPicPr>
            <p:cNvPr id="9" name="Picture 4">
              <a:extLst>
                <a:ext uri="{FF2B5EF4-FFF2-40B4-BE49-F238E27FC236}">
                  <a16:creationId xmlns:a16="http://schemas.microsoft.com/office/drawing/2014/main" id="{D9F752BD-43A9-BC8F-3E96-7BC2EBAFE1C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rcRect/>
            <a:stretch>
              <a:fillRect/>
            </a:stretch>
          </p:blipFill>
          <p:spPr>
            <a:xfrm rot="-10800000">
              <a:off x="14435232" y="12985476"/>
              <a:ext cx="13222916" cy="1827167"/>
            </a:xfrm>
            <a:prstGeom prst="rect">
              <a:avLst/>
            </a:prstGeom>
          </p:spPr>
        </p:pic>
        <p:pic>
          <p:nvPicPr>
            <p:cNvPr id="10" name="Picture 5">
              <a:extLst>
                <a:ext uri="{FF2B5EF4-FFF2-40B4-BE49-F238E27FC236}">
                  <a16:creationId xmlns:a16="http://schemas.microsoft.com/office/drawing/2014/main" id="{559DDB95-B07A-975B-D7A3-CA21F1D1DC2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rcRect/>
            <a:stretch>
              <a:fillRect/>
            </a:stretch>
          </p:blipFill>
          <p:spPr>
            <a:xfrm rot="-5400000">
              <a:off x="-4249990" y="5793279"/>
              <a:ext cx="13444318" cy="1857760"/>
            </a:xfrm>
            <a:prstGeom prst="rect">
              <a:avLst/>
            </a:prstGeom>
          </p:spPr>
        </p:pic>
        <p:pic>
          <p:nvPicPr>
            <p:cNvPr id="11" name="Picture 6">
              <a:extLst>
                <a:ext uri="{FF2B5EF4-FFF2-40B4-BE49-F238E27FC236}">
                  <a16:creationId xmlns:a16="http://schemas.microsoft.com/office/drawing/2014/main" id="{F7857235-949F-34FE-0E51-62DCAC63E82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rcRect/>
            <a:stretch>
              <a:fillRect/>
            </a:stretch>
          </p:blipFill>
          <p:spPr>
            <a:xfrm>
              <a:off x="0" y="1180241"/>
              <a:ext cx="13444318" cy="1857760"/>
            </a:xfrm>
            <a:prstGeom prst="rect">
              <a:avLst/>
            </a:prstGeom>
          </p:spPr>
        </p:pic>
        <p:pic>
          <p:nvPicPr>
            <p:cNvPr id="12" name="Picture 7">
              <a:extLst>
                <a:ext uri="{FF2B5EF4-FFF2-40B4-BE49-F238E27FC236}">
                  <a16:creationId xmlns:a16="http://schemas.microsoft.com/office/drawing/2014/main" id="{4450FFAA-47A4-A1B9-D1AB-CBBB5FF5130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rcRect/>
            <a:stretch>
              <a:fillRect/>
            </a:stretch>
          </p:blipFill>
          <p:spPr>
            <a:xfrm>
              <a:off x="18680824" y="613757"/>
              <a:ext cx="8294766" cy="1857760"/>
            </a:xfrm>
            <a:prstGeom prst="rect">
              <a:avLst/>
            </a:prstGeom>
          </p:spPr>
        </p:pic>
        <p:pic>
          <p:nvPicPr>
            <p:cNvPr id="13" name="Picture 8">
              <a:extLst>
                <a:ext uri="{FF2B5EF4-FFF2-40B4-BE49-F238E27FC236}">
                  <a16:creationId xmlns:a16="http://schemas.microsoft.com/office/drawing/2014/main" id="{EF10991B-2908-EE9A-A03F-23BD13DBEC8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rcRect/>
            <a:stretch>
              <a:fillRect/>
            </a:stretch>
          </p:blipFill>
          <p:spPr>
            <a:xfrm rot="-10800000">
              <a:off x="7400281" y="12970180"/>
              <a:ext cx="8294766" cy="1857760"/>
            </a:xfrm>
            <a:prstGeom prst="rect">
              <a:avLst/>
            </a:prstGeom>
          </p:spPr>
        </p:pic>
        <p:pic>
          <p:nvPicPr>
            <p:cNvPr id="14" name="Picture 9">
              <a:extLst>
                <a:ext uri="{FF2B5EF4-FFF2-40B4-BE49-F238E27FC236}">
                  <a16:creationId xmlns:a16="http://schemas.microsoft.com/office/drawing/2014/main" id="{D5A7DB10-CFDA-CA4F-3629-95BFE5DB723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rcRect/>
            <a:stretch>
              <a:fillRect/>
            </a:stretch>
          </p:blipFill>
          <p:spPr>
            <a:xfrm rot="-10800000">
              <a:off x="2700621" y="14115688"/>
              <a:ext cx="8294766" cy="1857760"/>
            </a:xfrm>
            <a:prstGeom prst="rect">
              <a:avLst/>
            </a:prstGeom>
          </p:spPr>
        </p:pic>
        <p:pic>
          <p:nvPicPr>
            <p:cNvPr id="15" name="Picture 10">
              <a:extLst>
                <a:ext uri="{FF2B5EF4-FFF2-40B4-BE49-F238E27FC236}">
                  <a16:creationId xmlns:a16="http://schemas.microsoft.com/office/drawing/2014/main" id="{A6041C7F-5D76-2487-248B-65F58FE5A3D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rcRect/>
            <a:stretch>
              <a:fillRect/>
            </a:stretch>
          </p:blipFill>
          <p:spPr>
            <a:xfrm>
              <a:off x="15720447" y="38100"/>
              <a:ext cx="8294766" cy="1857760"/>
            </a:xfrm>
            <a:prstGeom prst="rect">
              <a:avLst/>
            </a:prstGeom>
          </p:spPr>
        </p:pic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0D221A8B-FE72-7002-C939-57B644669F20}"/>
              </a:ext>
            </a:extLst>
          </p:cNvPr>
          <p:cNvSpPr/>
          <p:nvPr/>
        </p:nvSpPr>
        <p:spPr>
          <a:xfrm>
            <a:off x="1501589" y="3070622"/>
            <a:ext cx="5916706" cy="18153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grpSp>
        <p:nvGrpSpPr>
          <p:cNvPr id="98" name="Google Shape;98;p14"/>
          <p:cNvGrpSpPr/>
          <p:nvPr/>
        </p:nvGrpSpPr>
        <p:grpSpPr>
          <a:xfrm>
            <a:off x="0" y="5736168"/>
            <a:ext cx="12192000" cy="1121833"/>
            <a:chOff x="0" y="4302125"/>
            <a:chExt cx="9144000" cy="841375"/>
          </a:xfrm>
        </p:grpSpPr>
        <p:grpSp>
          <p:nvGrpSpPr>
            <p:cNvPr id="99" name="Google Shape;99;p1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pic>
            <p:nvPicPr>
              <p:cNvPr id="100" name="Google Shape;100;p14" descr="E:\ELISA\ERLANGGA LISA\2017\TEMPLATE PPT\SMP PPKN kelas X kelompok wajib\SMP PPKN kelas X kelompok wajib.png"/>
              <p:cNvPicPr preferRelativeResize="0"/>
              <p:nvPr/>
            </p:nvPicPr>
            <p:blipFill rotWithShape="1">
              <a:blip r:embed="rId9">
                <a:alphaModFix/>
              </a:blip>
              <a:srcRect/>
              <a:stretch/>
            </p:blipFill>
            <p:spPr>
              <a:xfrm>
                <a:off x="0" y="4302125"/>
                <a:ext cx="9144000" cy="84137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01" name="Google Shape;101;p14"/>
              <p:cNvSpPr txBox="1"/>
              <p:nvPr/>
            </p:nvSpPr>
            <p:spPr>
              <a:xfrm>
                <a:off x="2057400" y="4732407"/>
                <a:ext cx="5334000" cy="35395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txBody>
              <a:bodyPr spcFirstLastPara="1" wrap="square" lIns="121900" tIns="60933" rIns="121900" bIns="60933" anchor="t" anchorCtr="0">
                <a:sp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en-US" sz="2267" b="1" dirty="0">
                    <a:solidFill>
                      <a:srgbClr val="002060"/>
                    </a:solidFill>
                    <a:latin typeface="Arial"/>
                    <a:ea typeface="Arial"/>
                    <a:cs typeface="Arial"/>
                    <a:sym typeface="Arial"/>
                  </a:rPr>
                  <a:t>ILMU PENGETAHUAN SOSIAL</a:t>
                </a:r>
                <a:endParaRPr sz="2267" dirty="0">
                  <a:solidFill>
                    <a:srgbClr val="00206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102" name="Google Shape;102;p14" descr="A picture containing text&#10;&#10;Description automatically generated"/>
            <p:cNvPicPr preferRelativeResize="0"/>
            <p:nvPr/>
          </p:nvPicPr>
          <p:blipFill rotWithShape="1">
            <a:blip r:embed="rId10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172200" y="4734224"/>
              <a:ext cx="2743200" cy="3503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DE3FC8EC-414C-233A-2EB5-BA6E8CC329EC}"/>
              </a:ext>
            </a:extLst>
          </p:cNvPr>
          <p:cNvSpPr txBox="1"/>
          <p:nvPr/>
        </p:nvSpPr>
        <p:spPr>
          <a:xfrm>
            <a:off x="431467" y="555928"/>
            <a:ext cx="5975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1. </a:t>
            </a:r>
            <a:r>
              <a:rPr lang="en-US" b="1" dirty="0" err="1"/>
              <a:t>Perkembangan</a:t>
            </a:r>
            <a:r>
              <a:rPr lang="en-US" b="1" dirty="0"/>
              <a:t> Agama dan </a:t>
            </a:r>
            <a:r>
              <a:rPr lang="en-US" b="1" dirty="0" err="1"/>
              <a:t>Kebudayaan</a:t>
            </a:r>
            <a:r>
              <a:rPr lang="en-US" b="1" dirty="0"/>
              <a:t> Islam di Indonesia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9DB4220-E16F-ED81-2FFD-2CA7B51194F0}"/>
              </a:ext>
            </a:extLst>
          </p:cNvPr>
          <p:cNvSpPr txBox="1"/>
          <p:nvPr/>
        </p:nvSpPr>
        <p:spPr>
          <a:xfrm>
            <a:off x="431467" y="2879914"/>
            <a:ext cx="4034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2. </a:t>
            </a:r>
            <a:r>
              <a:rPr lang="en-US" b="1" dirty="0" err="1"/>
              <a:t>Penyebaran</a:t>
            </a:r>
            <a:r>
              <a:rPr lang="en-US" b="1" dirty="0"/>
              <a:t> Agama Islam di Indonesia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43F0B5A-B008-F74C-7B40-CAF5D9A78384}"/>
              </a:ext>
            </a:extLst>
          </p:cNvPr>
          <p:cNvSpPr txBox="1"/>
          <p:nvPr/>
        </p:nvSpPr>
        <p:spPr>
          <a:xfrm>
            <a:off x="668530" y="852638"/>
            <a:ext cx="1052203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/>
              <a:t>Ada </a:t>
            </a:r>
            <a:r>
              <a:rPr lang="en-US" dirty="0" err="1"/>
              <a:t>tiga</a:t>
            </a:r>
            <a:r>
              <a:rPr lang="en-US" dirty="0"/>
              <a:t> </a:t>
            </a:r>
            <a:r>
              <a:rPr lang="en-US" dirty="0" err="1"/>
              <a:t>teori</a:t>
            </a:r>
            <a:r>
              <a:rPr lang="en-US" dirty="0"/>
              <a:t> </a:t>
            </a:r>
            <a:r>
              <a:rPr lang="en-US" dirty="0" err="1"/>
              <a:t>mengenai</a:t>
            </a:r>
            <a:r>
              <a:rPr lang="en-US" dirty="0"/>
              <a:t> proses </a:t>
            </a:r>
            <a:r>
              <a:rPr lang="en-US" dirty="0" err="1"/>
              <a:t>masuknya</a:t>
            </a:r>
            <a:r>
              <a:rPr lang="en-US" dirty="0"/>
              <a:t> agama Islam </a:t>
            </a:r>
            <a:r>
              <a:rPr lang="en-US" dirty="0" err="1"/>
              <a:t>ke</a:t>
            </a:r>
            <a:r>
              <a:rPr lang="en-US" dirty="0"/>
              <a:t> Nusantara. </a:t>
            </a:r>
            <a:r>
              <a:rPr lang="en-US" b="1" dirty="0" err="1"/>
              <a:t>Teori</a:t>
            </a:r>
            <a:r>
              <a:rPr lang="en-US" b="1" dirty="0"/>
              <a:t> Gujarat </a:t>
            </a:r>
            <a:r>
              <a:rPr lang="en-US" dirty="0" err="1"/>
              <a:t>menyatakan</a:t>
            </a:r>
            <a:r>
              <a:rPr lang="en-US" dirty="0"/>
              <a:t> Islam </a:t>
            </a:r>
            <a:r>
              <a:rPr lang="en-US" dirty="0" err="1"/>
              <a:t>dibawa</a:t>
            </a:r>
            <a:r>
              <a:rPr lang="en-US" dirty="0"/>
              <a:t> </a:t>
            </a:r>
            <a:r>
              <a:rPr lang="en-US" dirty="0" err="1"/>
              <a:t>ke</a:t>
            </a:r>
            <a:r>
              <a:rPr lang="en-US" dirty="0"/>
              <a:t> Indonesia oleh para </a:t>
            </a:r>
            <a:r>
              <a:rPr lang="en-US" dirty="0" err="1"/>
              <a:t>pedagang</a:t>
            </a:r>
            <a:r>
              <a:rPr lang="en-US" dirty="0"/>
              <a:t> Islam Gujarat. Bukti </a:t>
            </a:r>
            <a:r>
              <a:rPr lang="en-US" dirty="0" err="1"/>
              <a:t>teori</a:t>
            </a:r>
            <a:r>
              <a:rPr lang="en-US" dirty="0"/>
              <a:t> </a:t>
            </a:r>
            <a:r>
              <a:rPr lang="en-US" dirty="0" err="1"/>
              <a:t>ini</a:t>
            </a:r>
            <a:r>
              <a:rPr lang="en-US" dirty="0"/>
              <a:t> </a:t>
            </a:r>
            <a:r>
              <a:rPr lang="en-US" dirty="0" err="1"/>
              <a:t>adalah</a:t>
            </a:r>
            <a:r>
              <a:rPr lang="en-US" dirty="0"/>
              <a:t> batu </a:t>
            </a:r>
            <a:r>
              <a:rPr lang="en-US" dirty="0" err="1"/>
              <a:t>nisan</a:t>
            </a:r>
            <a:r>
              <a:rPr lang="en-US" dirty="0"/>
              <a:t> sultan Samudra </a:t>
            </a:r>
            <a:r>
              <a:rPr lang="en-US" dirty="0" err="1"/>
              <a:t>Pasai</a:t>
            </a:r>
            <a:r>
              <a:rPr lang="en-US" dirty="0"/>
              <a:t> yang </a:t>
            </a:r>
            <a:r>
              <a:rPr lang="en-US" dirty="0" err="1"/>
              <a:t>bercorak</a:t>
            </a:r>
            <a:r>
              <a:rPr lang="en-US" dirty="0"/>
              <a:t> Gujarat. </a:t>
            </a:r>
            <a:r>
              <a:rPr lang="en-US" b="1" dirty="0" err="1"/>
              <a:t>Teori</a:t>
            </a:r>
            <a:r>
              <a:rPr lang="en-US" b="1" dirty="0"/>
              <a:t> Makkah </a:t>
            </a:r>
            <a:r>
              <a:rPr lang="en-US" dirty="0" err="1"/>
              <a:t>menyatakan</a:t>
            </a:r>
            <a:r>
              <a:rPr lang="en-US" dirty="0"/>
              <a:t> Islam </a:t>
            </a:r>
            <a:r>
              <a:rPr lang="en-US" dirty="0" err="1"/>
              <a:t>dibawa</a:t>
            </a:r>
            <a:r>
              <a:rPr lang="en-US" dirty="0"/>
              <a:t> </a:t>
            </a:r>
            <a:r>
              <a:rPr lang="en-US" dirty="0" err="1"/>
              <a:t>masuk</a:t>
            </a:r>
            <a:r>
              <a:rPr lang="en-US" dirty="0"/>
              <a:t> </a:t>
            </a:r>
            <a:r>
              <a:rPr lang="en-US" dirty="0" err="1"/>
              <a:t>ke</a:t>
            </a:r>
            <a:r>
              <a:rPr lang="en-US" dirty="0"/>
              <a:t> Indonesia </a:t>
            </a:r>
            <a:r>
              <a:rPr lang="en-US" dirty="0" err="1"/>
              <a:t>abad</a:t>
            </a:r>
            <a:r>
              <a:rPr lang="en-US" dirty="0"/>
              <a:t> ke-7 oleh </a:t>
            </a:r>
            <a:r>
              <a:rPr lang="en-US" dirty="0" err="1"/>
              <a:t>pedagang</a:t>
            </a:r>
            <a:r>
              <a:rPr lang="en-US" dirty="0"/>
              <a:t> </a:t>
            </a:r>
            <a:r>
              <a:rPr lang="en-US" dirty="0" err="1"/>
              <a:t>arab</a:t>
            </a:r>
            <a:r>
              <a:rPr lang="en-US" dirty="0"/>
              <a:t> </a:t>
            </a:r>
            <a:r>
              <a:rPr lang="en-US" dirty="0" err="1"/>
              <a:t>didukung</a:t>
            </a:r>
            <a:r>
              <a:rPr lang="en-US" dirty="0"/>
              <a:t> oleh </a:t>
            </a:r>
            <a:r>
              <a:rPr lang="en-US" dirty="0" err="1"/>
              <a:t>adanya</a:t>
            </a:r>
            <a:r>
              <a:rPr lang="en-US" dirty="0"/>
              <a:t> </a:t>
            </a:r>
            <a:r>
              <a:rPr lang="en-US" dirty="0" err="1"/>
              <a:t>pemukiman</a:t>
            </a:r>
            <a:r>
              <a:rPr lang="en-US" dirty="0"/>
              <a:t> Islam di </a:t>
            </a:r>
            <a:r>
              <a:rPr lang="en-US" dirty="0" err="1"/>
              <a:t>Baros</a:t>
            </a:r>
            <a:r>
              <a:rPr lang="en-US" dirty="0"/>
              <a:t>. </a:t>
            </a:r>
            <a:r>
              <a:rPr lang="en-US" b="1" dirty="0" err="1"/>
              <a:t>Teori</a:t>
            </a:r>
            <a:r>
              <a:rPr lang="en-US" b="1" dirty="0"/>
              <a:t> Persia </a:t>
            </a:r>
            <a:r>
              <a:rPr lang="en-US" dirty="0" err="1"/>
              <a:t>menyatakan</a:t>
            </a:r>
            <a:r>
              <a:rPr lang="en-US" dirty="0"/>
              <a:t> </a:t>
            </a:r>
            <a:r>
              <a:rPr lang="en-US" dirty="0" err="1"/>
              <a:t>bahwa</a:t>
            </a:r>
            <a:r>
              <a:rPr lang="en-US" dirty="0"/>
              <a:t> Islam </a:t>
            </a:r>
            <a:r>
              <a:rPr lang="en-US" dirty="0" err="1"/>
              <a:t>dibawa</a:t>
            </a:r>
            <a:r>
              <a:rPr lang="en-US" dirty="0"/>
              <a:t> </a:t>
            </a:r>
            <a:r>
              <a:rPr lang="en-US" dirty="0" err="1"/>
              <a:t>masuk</a:t>
            </a:r>
            <a:r>
              <a:rPr lang="en-US" dirty="0"/>
              <a:t> </a:t>
            </a:r>
            <a:r>
              <a:rPr lang="en-US" dirty="0" err="1"/>
              <a:t>ke</a:t>
            </a:r>
            <a:r>
              <a:rPr lang="en-US" dirty="0"/>
              <a:t> Indonesia oleh orang-orang Persia </a:t>
            </a:r>
            <a:r>
              <a:rPr lang="en-US" dirty="0" err="1"/>
              <a:t>dibuktikan</a:t>
            </a:r>
            <a:r>
              <a:rPr lang="en-US" dirty="0"/>
              <a:t> oleh </a:t>
            </a:r>
            <a:r>
              <a:rPr lang="en-US" dirty="0" err="1"/>
              <a:t>Upacara</a:t>
            </a:r>
            <a:r>
              <a:rPr lang="en-US" dirty="0"/>
              <a:t> </a:t>
            </a:r>
            <a:r>
              <a:rPr lang="en-US" dirty="0" err="1"/>
              <a:t>Tabot</a:t>
            </a:r>
            <a:r>
              <a:rPr lang="en-US" dirty="0"/>
              <a:t> </a:t>
            </a:r>
            <a:r>
              <a:rPr lang="en-US" dirty="0" err="1"/>
              <a:t>sebagai</a:t>
            </a:r>
            <a:r>
              <a:rPr lang="en-US" dirty="0"/>
              <a:t> ritual </a:t>
            </a:r>
            <a:r>
              <a:rPr lang="en-US" dirty="0" err="1"/>
              <a:t>tahunan</a:t>
            </a:r>
            <a:r>
              <a:rPr lang="en-US" dirty="0"/>
              <a:t> di Persia yang </a:t>
            </a:r>
            <a:r>
              <a:rPr lang="en-US" dirty="0" err="1"/>
              <a:t>dirayakan</a:t>
            </a:r>
            <a:r>
              <a:rPr lang="en-US" dirty="0"/>
              <a:t> di Bengkulu dan Sumatra Barat.</a:t>
            </a:r>
            <a:endParaRPr lang="en-US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55E4C0C-1015-9FC3-3B06-767993A8B4B2}"/>
              </a:ext>
            </a:extLst>
          </p:cNvPr>
          <p:cNvSpPr txBox="1"/>
          <p:nvPr/>
        </p:nvSpPr>
        <p:spPr>
          <a:xfrm>
            <a:off x="681273" y="3221536"/>
            <a:ext cx="1052203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Proses </a:t>
            </a:r>
            <a:r>
              <a:rPr lang="en-US" dirty="0" err="1"/>
              <a:t>masuk</a:t>
            </a:r>
            <a:r>
              <a:rPr lang="en-US" dirty="0"/>
              <a:t> dan </a:t>
            </a:r>
            <a:r>
              <a:rPr lang="en-US" dirty="0" err="1"/>
              <a:t>berkembangnya</a:t>
            </a:r>
            <a:r>
              <a:rPr lang="en-US" dirty="0"/>
              <a:t> agama dan </a:t>
            </a:r>
            <a:r>
              <a:rPr lang="en-US" dirty="0" err="1"/>
              <a:t>kebudayaan</a:t>
            </a:r>
            <a:r>
              <a:rPr lang="en-US" dirty="0"/>
              <a:t> Islam </a:t>
            </a:r>
            <a:r>
              <a:rPr lang="en-US" dirty="0" err="1"/>
              <a:t>ke</a:t>
            </a:r>
            <a:r>
              <a:rPr lang="en-US" dirty="0"/>
              <a:t> Nusantara </a:t>
            </a:r>
            <a:r>
              <a:rPr lang="en-US" dirty="0" err="1"/>
              <a:t>berjalan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damai</a:t>
            </a:r>
            <a:r>
              <a:rPr lang="en-US" dirty="0"/>
              <a:t>. Agama dan </a:t>
            </a:r>
            <a:r>
              <a:rPr lang="en-US" dirty="0" err="1"/>
              <a:t>kebudayaan</a:t>
            </a:r>
            <a:r>
              <a:rPr lang="en-US" dirty="0"/>
              <a:t> Islam </a:t>
            </a:r>
            <a:r>
              <a:rPr lang="en-US" dirty="0" err="1"/>
              <a:t>mendapat</a:t>
            </a:r>
            <a:r>
              <a:rPr lang="en-US" dirty="0"/>
              <a:t> </a:t>
            </a:r>
            <a:r>
              <a:rPr lang="en-US" dirty="0" err="1"/>
              <a:t>sambutan</a:t>
            </a:r>
            <a:r>
              <a:rPr lang="en-US" dirty="0"/>
              <a:t> yang </a:t>
            </a:r>
            <a:r>
              <a:rPr lang="en-US" dirty="0" err="1"/>
              <a:t>baik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masyarakat</a:t>
            </a:r>
            <a:r>
              <a:rPr lang="en-US" dirty="0"/>
              <a:t>. </a:t>
            </a:r>
          </a:p>
          <a:p>
            <a:pPr algn="just"/>
            <a:r>
              <a:rPr lang="en-US" dirty="0" err="1"/>
              <a:t>Peranan</a:t>
            </a:r>
            <a:r>
              <a:rPr lang="en-US" dirty="0"/>
              <a:t> para </a:t>
            </a:r>
            <a:r>
              <a:rPr lang="en-US" dirty="0" err="1"/>
              <a:t>wali</a:t>
            </a:r>
            <a:r>
              <a:rPr lang="en-US" dirty="0"/>
              <a:t> </a:t>
            </a:r>
            <a:r>
              <a:rPr lang="en-US" dirty="0" err="1"/>
              <a:t>cukup</a:t>
            </a:r>
            <a:r>
              <a:rPr lang="en-US" dirty="0"/>
              <a:t> </a:t>
            </a:r>
            <a:r>
              <a:rPr lang="en-US" dirty="0" err="1"/>
              <a:t>besar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penyebaran</a:t>
            </a:r>
            <a:r>
              <a:rPr lang="en-US" dirty="0"/>
              <a:t> agama </a:t>
            </a:r>
            <a:r>
              <a:rPr lang="en-US" dirty="0" err="1"/>
              <a:t>Islama</a:t>
            </a:r>
            <a:r>
              <a:rPr lang="en-US" dirty="0"/>
              <a:t> di Indonesia. Ada </a:t>
            </a:r>
            <a:r>
              <a:rPr lang="en-US" dirty="0" err="1"/>
              <a:t>sembilan</a:t>
            </a:r>
            <a:r>
              <a:rPr lang="en-US" dirty="0"/>
              <a:t> </a:t>
            </a:r>
            <a:r>
              <a:rPr lang="en-US" dirty="0" err="1"/>
              <a:t>wali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lebih</a:t>
            </a:r>
            <a:r>
              <a:rPr lang="en-US" dirty="0"/>
              <a:t> yang </a:t>
            </a:r>
            <a:r>
              <a:rPr lang="en-US" dirty="0" err="1"/>
              <a:t>lebih</a:t>
            </a:r>
            <a:r>
              <a:rPr lang="en-US" dirty="0"/>
              <a:t> </a:t>
            </a:r>
            <a:r>
              <a:rPr lang="en-US" dirty="0" err="1"/>
              <a:t>dikenal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sebutan</a:t>
            </a:r>
            <a:r>
              <a:rPr lang="en-US" dirty="0"/>
              <a:t> </a:t>
            </a:r>
            <a:r>
              <a:rPr lang="en-US" dirty="0" err="1"/>
              <a:t>Wali</a:t>
            </a:r>
            <a:r>
              <a:rPr lang="en-US" dirty="0"/>
              <a:t> </a:t>
            </a:r>
            <a:r>
              <a:rPr lang="en-US" dirty="0" err="1"/>
              <a:t>Songo</a:t>
            </a:r>
            <a:r>
              <a:rPr lang="en-US" dirty="0"/>
              <a:t> yang </a:t>
            </a:r>
            <a:r>
              <a:rPr lang="en-US" dirty="0" err="1"/>
              <a:t>menyebarkan</a:t>
            </a:r>
            <a:r>
              <a:rPr lang="en-US" dirty="0"/>
              <a:t> agama Islam, </a:t>
            </a:r>
            <a:r>
              <a:rPr lang="en-US" dirty="0" err="1"/>
              <a:t>khususnya</a:t>
            </a:r>
            <a:r>
              <a:rPr lang="en-US" dirty="0"/>
              <a:t> di </a:t>
            </a:r>
            <a:r>
              <a:rPr lang="en-US" dirty="0" err="1"/>
              <a:t>tanah</a:t>
            </a:r>
            <a:r>
              <a:rPr lang="en-US" dirty="0"/>
              <a:t> </a:t>
            </a:r>
            <a:r>
              <a:rPr lang="en-US" dirty="0" err="1"/>
              <a:t>Jawa</a:t>
            </a:r>
            <a:r>
              <a:rPr lang="en-US" dirty="0"/>
              <a:t>. </a:t>
            </a:r>
            <a:r>
              <a:rPr lang="en-US" dirty="0" err="1"/>
              <a:t>Kesembilan</a:t>
            </a:r>
            <a:r>
              <a:rPr lang="en-US" dirty="0"/>
              <a:t> </a:t>
            </a:r>
            <a:r>
              <a:rPr lang="en-US" dirty="0" err="1"/>
              <a:t>wali</a:t>
            </a:r>
            <a:r>
              <a:rPr lang="en-US" dirty="0"/>
              <a:t> </a:t>
            </a:r>
            <a:r>
              <a:rPr lang="en-US" dirty="0" err="1"/>
              <a:t>tersebut</a:t>
            </a:r>
            <a:r>
              <a:rPr lang="en-US" dirty="0"/>
              <a:t> </a:t>
            </a:r>
            <a:r>
              <a:rPr lang="en-US" dirty="0" err="1"/>
              <a:t>adalah</a:t>
            </a:r>
            <a:r>
              <a:rPr lang="en-US" dirty="0"/>
              <a:t> </a:t>
            </a:r>
            <a:r>
              <a:rPr lang="en-US" dirty="0" err="1"/>
              <a:t>Sunan</a:t>
            </a:r>
            <a:r>
              <a:rPr lang="en-US" dirty="0"/>
              <a:t> Gresik, </a:t>
            </a:r>
            <a:r>
              <a:rPr lang="en-US" dirty="0" err="1"/>
              <a:t>Sunan</a:t>
            </a:r>
            <a:r>
              <a:rPr lang="en-US" dirty="0"/>
              <a:t> </a:t>
            </a:r>
            <a:r>
              <a:rPr lang="en-US" dirty="0" err="1"/>
              <a:t>Gunung</a:t>
            </a:r>
            <a:r>
              <a:rPr lang="en-US" dirty="0"/>
              <a:t> </a:t>
            </a:r>
            <a:r>
              <a:rPr lang="en-US" dirty="0" err="1"/>
              <a:t>Jati</a:t>
            </a:r>
            <a:r>
              <a:rPr lang="en-US" dirty="0"/>
              <a:t>, </a:t>
            </a:r>
            <a:r>
              <a:rPr lang="en-US" dirty="0" err="1"/>
              <a:t>Sunan</a:t>
            </a:r>
            <a:r>
              <a:rPr lang="en-US" dirty="0"/>
              <a:t> </a:t>
            </a:r>
            <a:r>
              <a:rPr lang="en-US" dirty="0" err="1"/>
              <a:t>Ampel</a:t>
            </a:r>
            <a:r>
              <a:rPr lang="en-US" dirty="0"/>
              <a:t>, </a:t>
            </a:r>
            <a:r>
              <a:rPr lang="en-US" dirty="0" err="1"/>
              <a:t>Sunan</a:t>
            </a:r>
            <a:r>
              <a:rPr lang="en-US" dirty="0"/>
              <a:t> </a:t>
            </a:r>
            <a:r>
              <a:rPr lang="en-US" dirty="0" err="1"/>
              <a:t>Giri</a:t>
            </a:r>
            <a:r>
              <a:rPr lang="en-US" dirty="0"/>
              <a:t>, </a:t>
            </a:r>
            <a:r>
              <a:rPr lang="en-US" dirty="0" err="1"/>
              <a:t>Sunan</a:t>
            </a:r>
            <a:r>
              <a:rPr lang="en-US" dirty="0"/>
              <a:t> Bonang, </a:t>
            </a:r>
            <a:r>
              <a:rPr lang="en-US" dirty="0" err="1"/>
              <a:t>Sunan</a:t>
            </a:r>
            <a:r>
              <a:rPr lang="en-US" dirty="0"/>
              <a:t> Kudus, </a:t>
            </a:r>
            <a:r>
              <a:rPr lang="en-US" dirty="0" err="1"/>
              <a:t>Sunan</a:t>
            </a:r>
            <a:r>
              <a:rPr lang="en-US" dirty="0"/>
              <a:t> </a:t>
            </a:r>
            <a:r>
              <a:rPr lang="en-US" dirty="0" err="1"/>
              <a:t>Kalijaga</a:t>
            </a:r>
            <a:r>
              <a:rPr lang="en-US" dirty="0"/>
              <a:t>, </a:t>
            </a:r>
            <a:r>
              <a:rPr lang="en-US" dirty="0" err="1"/>
              <a:t>Sunan</a:t>
            </a:r>
            <a:r>
              <a:rPr lang="en-US" dirty="0"/>
              <a:t> </a:t>
            </a:r>
            <a:r>
              <a:rPr lang="en-US" dirty="0" err="1"/>
              <a:t>Muria</a:t>
            </a:r>
            <a:r>
              <a:rPr lang="en-US" dirty="0"/>
              <a:t>, dan </a:t>
            </a:r>
            <a:r>
              <a:rPr lang="en-US" dirty="0" err="1"/>
              <a:t>Sunan</a:t>
            </a:r>
            <a:r>
              <a:rPr lang="en-US" dirty="0"/>
              <a:t> </a:t>
            </a:r>
            <a:r>
              <a:rPr lang="en-US" dirty="0" err="1"/>
              <a:t>Drajat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40470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val 9">
            <a:extLst>
              <a:ext uri="{FF2B5EF4-FFF2-40B4-BE49-F238E27FC236}">
                <a16:creationId xmlns:a16="http://schemas.microsoft.com/office/drawing/2014/main" id="{D37876C9-BCA2-B854-A9C3-0A5C6AB04810}"/>
              </a:ext>
            </a:extLst>
          </p:cNvPr>
          <p:cNvSpPr/>
          <p:nvPr/>
        </p:nvSpPr>
        <p:spPr>
          <a:xfrm>
            <a:off x="689261" y="3626447"/>
            <a:ext cx="2466109" cy="2396576"/>
          </a:xfrm>
          <a:prstGeom prst="ellipse">
            <a:avLst/>
          </a:prstGeom>
          <a:solidFill>
            <a:srgbClr val="739B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D469703A-8BAB-21E5-29B9-CBB7D15246CB}"/>
              </a:ext>
            </a:extLst>
          </p:cNvPr>
          <p:cNvSpPr/>
          <p:nvPr/>
        </p:nvSpPr>
        <p:spPr>
          <a:xfrm>
            <a:off x="682335" y="1161793"/>
            <a:ext cx="2292928" cy="2323511"/>
          </a:xfrm>
          <a:prstGeom prst="ellipse">
            <a:avLst/>
          </a:prstGeom>
          <a:solidFill>
            <a:srgbClr val="739B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D221A8B-FE72-7002-C939-57B644669F20}"/>
              </a:ext>
            </a:extLst>
          </p:cNvPr>
          <p:cNvSpPr/>
          <p:nvPr/>
        </p:nvSpPr>
        <p:spPr>
          <a:xfrm>
            <a:off x="1501589" y="2864225"/>
            <a:ext cx="5916706" cy="18153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grpSp>
        <p:nvGrpSpPr>
          <p:cNvPr id="98" name="Google Shape;98;p14"/>
          <p:cNvGrpSpPr/>
          <p:nvPr/>
        </p:nvGrpSpPr>
        <p:grpSpPr>
          <a:xfrm>
            <a:off x="0" y="5736168"/>
            <a:ext cx="12192000" cy="1121833"/>
            <a:chOff x="0" y="4302125"/>
            <a:chExt cx="9144000" cy="841375"/>
          </a:xfrm>
        </p:grpSpPr>
        <p:grpSp>
          <p:nvGrpSpPr>
            <p:cNvPr id="99" name="Google Shape;99;p1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pic>
            <p:nvPicPr>
              <p:cNvPr id="100" name="Google Shape;100;p14" descr="E:\ELISA\ERLANGGA LISA\2017\TEMPLATE PPT\SMP PPKN kelas X kelompok wajib\SMP PPKN kelas X kelompok wajib.png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0" y="4302125"/>
                <a:ext cx="9144000" cy="84137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01" name="Google Shape;101;p14"/>
              <p:cNvSpPr txBox="1"/>
              <p:nvPr/>
            </p:nvSpPr>
            <p:spPr>
              <a:xfrm>
                <a:off x="2057400" y="4732407"/>
                <a:ext cx="5334000" cy="35395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txBody>
              <a:bodyPr spcFirstLastPara="1" wrap="square" lIns="121900" tIns="60933" rIns="121900" bIns="60933" anchor="t" anchorCtr="0">
                <a:sp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en-US" sz="2267" b="1">
                    <a:solidFill>
                      <a:srgbClr val="002060"/>
                    </a:solidFill>
                    <a:latin typeface="Arial"/>
                    <a:ea typeface="Arial"/>
                    <a:cs typeface="Arial"/>
                    <a:sym typeface="Arial"/>
                  </a:rPr>
                  <a:t>ILMU PENGETAHUAN SOSIAL</a:t>
                </a:r>
                <a:endParaRPr sz="2267">
                  <a:solidFill>
                    <a:srgbClr val="00206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102" name="Google Shape;102;p14" descr="A picture containing text&#10;&#10;Description automatically generated"/>
            <p:cNvPicPr preferRelativeResize="0"/>
            <p:nvPr/>
          </p:nvPicPr>
          <p:blipFill rotWithShape="1">
            <a:blip r:embed="rId4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172200" y="4734224"/>
              <a:ext cx="2743200" cy="3503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0E5C6BE7-1972-4A54-D111-9733DD188675}"/>
              </a:ext>
            </a:extLst>
          </p:cNvPr>
          <p:cNvSpPr txBox="1"/>
          <p:nvPr/>
        </p:nvSpPr>
        <p:spPr>
          <a:xfrm>
            <a:off x="250810" y="302968"/>
            <a:ext cx="58451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3. </a:t>
            </a:r>
            <a:r>
              <a:rPr lang="en-US" b="1" dirty="0" err="1"/>
              <a:t>Bentuk</a:t>
            </a:r>
            <a:r>
              <a:rPr lang="en-US" b="1" dirty="0"/>
              <a:t> </a:t>
            </a:r>
            <a:r>
              <a:rPr lang="en-US" b="1" dirty="0" err="1"/>
              <a:t>Interaksi</a:t>
            </a:r>
            <a:r>
              <a:rPr lang="en-US" b="1" dirty="0"/>
              <a:t> </a:t>
            </a:r>
            <a:r>
              <a:rPr lang="en-US" b="1" dirty="0" err="1"/>
              <a:t>Budaya</a:t>
            </a:r>
            <a:r>
              <a:rPr lang="en-US" b="1" dirty="0"/>
              <a:t> </a:t>
            </a:r>
            <a:r>
              <a:rPr lang="en-US" b="1" dirty="0" err="1"/>
              <a:t>Pengaruh</a:t>
            </a:r>
            <a:r>
              <a:rPr lang="en-US" b="1" dirty="0"/>
              <a:t> Islam di Indonesia</a:t>
            </a:r>
          </a:p>
          <a:p>
            <a:r>
              <a:rPr lang="en-US" b="1" dirty="0"/>
              <a:t>a. </a:t>
            </a:r>
            <a:r>
              <a:rPr lang="en-US" b="1" dirty="0" err="1"/>
              <a:t>Perubahan</a:t>
            </a:r>
            <a:r>
              <a:rPr lang="en-US" b="1" dirty="0"/>
              <a:t> Masyarakat Masa Islam </a:t>
            </a:r>
            <a:r>
              <a:rPr lang="en-US" b="1" dirty="0" err="1"/>
              <a:t>dalam</a:t>
            </a:r>
            <a:r>
              <a:rPr lang="en-US" b="1" dirty="0"/>
              <a:t> </a:t>
            </a:r>
            <a:r>
              <a:rPr lang="en-US" b="1" dirty="0" err="1"/>
              <a:t>Aspek</a:t>
            </a:r>
            <a:r>
              <a:rPr lang="en-US" b="1" dirty="0"/>
              <a:t> </a:t>
            </a:r>
            <a:r>
              <a:rPr lang="en-US" b="1" dirty="0" err="1"/>
              <a:t>Geografi</a:t>
            </a:r>
            <a:endParaRPr lang="en-US" b="1" dirty="0"/>
          </a:p>
        </p:txBody>
      </p:sp>
      <p:pic>
        <p:nvPicPr>
          <p:cNvPr id="5" name="Picture 4" descr="A picture containing toy&#10;&#10;Description automatically generated">
            <a:extLst>
              <a:ext uri="{FF2B5EF4-FFF2-40B4-BE49-F238E27FC236}">
                <a16:creationId xmlns:a16="http://schemas.microsoft.com/office/drawing/2014/main" id="{08D3A4C8-1233-D611-7907-7D8E4C45E7B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905" y="955904"/>
            <a:ext cx="2874819" cy="2874819"/>
          </a:xfrm>
          <a:prstGeom prst="rect">
            <a:avLst/>
          </a:prstGeom>
          <a:effectLst>
            <a:outerShdw dist="38100" dir="18900000" sx="95471" sy="95471" algn="bl" rotWithShape="0">
              <a:prstClr val="black">
                <a:alpha val="27683"/>
              </a:prstClr>
            </a:outerShdw>
          </a:effectLst>
        </p:spPr>
      </p:pic>
      <p:pic>
        <p:nvPicPr>
          <p:cNvPr id="7" name="Picture 6" descr="A picture containing silhouette, plant&#10;&#10;Description automatically generated">
            <a:extLst>
              <a:ext uri="{FF2B5EF4-FFF2-40B4-BE49-F238E27FC236}">
                <a16:creationId xmlns:a16="http://schemas.microsoft.com/office/drawing/2014/main" id="{5858B461-C721-E353-7E84-2EBEAD2DB76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592" y="3449981"/>
            <a:ext cx="2874818" cy="2874818"/>
          </a:xfrm>
          <a:prstGeom prst="rect">
            <a:avLst/>
          </a:prstGeom>
          <a:effectLst>
            <a:outerShdw dist="38100" dir="120000" sx="99913" sy="99913" algn="l" rotWithShape="0">
              <a:prstClr val="black">
                <a:alpha val="57073"/>
              </a:prstClr>
            </a:outerShdw>
          </a:effec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7D68DD6-FD16-FC17-8065-F8D17D983D83}"/>
              </a:ext>
            </a:extLst>
          </p:cNvPr>
          <p:cNvSpPr txBox="1"/>
          <p:nvPr/>
        </p:nvSpPr>
        <p:spPr>
          <a:xfrm>
            <a:off x="1401036" y="1252013"/>
            <a:ext cx="10425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Sumatra</a:t>
            </a:r>
            <a:endParaRPr b="1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BBF52E7-7A8E-316B-5A99-A92FB210AC05}"/>
              </a:ext>
            </a:extLst>
          </p:cNvPr>
          <p:cNvSpPr txBox="1"/>
          <p:nvPr/>
        </p:nvSpPr>
        <p:spPr>
          <a:xfrm>
            <a:off x="1401036" y="3915834"/>
            <a:ext cx="10425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>
                <a:solidFill>
                  <a:schemeClr val="bg1"/>
                </a:solidFill>
              </a:rPr>
              <a:t>Jawa</a:t>
            </a:r>
            <a:endParaRPr b="1" dirty="0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28AF836-FB09-A681-A331-EAE183853A2D}"/>
              </a:ext>
            </a:extLst>
          </p:cNvPr>
          <p:cNvSpPr txBox="1"/>
          <p:nvPr/>
        </p:nvSpPr>
        <p:spPr>
          <a:xfrm>
            <a:off x="3359724" y="1436679"/>
            <a:ext cx="744682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err="1"/>
              <a:t>Selat</a:t>
            </a:r>
            <a:r>
              <a:rPr lang="en-US" dirty="0"/>
              <a:t> </a:t>
            </a:r>
            <a:r>
              <a:rPr lang="en-US" dirty="0" err="1"/>
              <a:t>Malaka</a:t>
            </a:r>
            <a:r>
              <a:rPr lang="en-US" dirty="0"/>
              <a:t> di </a:t>
            </a:r>
            <a:r>
              <a:rPr lang="en-US" dirty="0" err="1"/>
              <a:t>sepanjang</a:t>
            </a:r>
            <a:r>
              <a:rPr lang="en-US" dirty="0"/>
              <a:t> </a:t>
            </a:r>
            <a:r>
              <a:rPr lang="en-US" dirty="0" err="1"/>
              <a:t>pantai</a:t>
            </a:r>
            <a:r>
              <a:rPr lang="en-US" dirty="0"/>
              <a:t> barat Sumatra </a:t>
            </a:r>
            <a:r>
              <a:rPr lang="en-US" dirty="0" err="1"/>
              <a:t>menjadi</a:t>
            </a:r>
            <a:r>
              <a:rPr lang="en-US" dirty="0"/>
              <a:t> </a:t>
            </a:r>
            <a:r>
              <a:rPr lang="en-US" dirty="0" err="1"/>
              <a:t>lokasi</a:t>
            </a:r>
            <a:r>
              <a:rPr lang="en-US" dirty="0"/>
              <a:t> </a:t>
            </a:r>
            <a:r>
              <a:rPr lang="en-US" dirty="0" err="1"/>
              <a:t>perdagangan</a:t>
            </a:r>
            <a:r>
              <a:rPr lang="en-US" dirty="0"/>
              <a:t> para </a:t>
            </a:r>
            <a:r>
              <a:rPr lang="en-US" dirty="0" err="1"/>
              <a:t>pedagang</a:t>
            </a:r>
            <a:r>
              <a:rPr lang="en-US" dirty="0"/>
              <a:t> </a:t>
            </a:r>
            <a:r>
              <a:rPr lang="en-US" dirty="0" err="1"/>
              <a:t>muslim</a:t>
            </a:r>
            <a:r>
              <a:rPr lang="en-US" dirty="0"/>
              <a:t>. Pada </a:t>
            </a:r>
            <a:r>
              <a:rPr lang="en-US" dirty="0" err="1"/>
              <a:t>abad</a:t>
            </a:r>
            <a:r>
              <a:rPr lang="en-US" dirty="0"/>
              <a:t> ke-11, di </a:t>
            </a:r>
            <a:r>
              <a:rPr lang="en-US" dirty="0" err="1"/>
              <a:t>daerah</a:t>
            </a:r>
            <a:r>
              <a:rPr lang="en-US" dirty="0"/>
              <a:t> </a:t>
            </a:r>
            <a:r>
              <a:rPr lang="en-US" dirty="0" err="1"/>
              <a:t>Barus</a:t>
            </a:r>
            <a:r>
              <a:rPr lang="en-US" dirty="0"/>
              <a:t> </a:t>
            </a:r>
            <a:r>
              <a:rPr lang="en-US" dirty="0" err="1"/>
              <a:t>terdapat</a:t>
            </a:r>
            <a:r>
              <a:rPr lang="en-US" dirty="0"/>
              <a:t> </a:t>
            </a:r>
            <a:r>
              <a:rPr lang="en-US" dirty="0" err="1"/>
              <a:t>gudang</a:t>
            </a:r>
            <a:r>
              <a:rPr lang="en-US" dirty="0"/>
              <a:t> </a:t>
            </a:r>
            <a:r>
              <a:rPr lang="en-US" dirty="0" err="1"/>
              <a:t>penyimpanan</a:t>
            </a:r>
            <a:r>
              <a:rPr lang="en-US" dirty="0"/>
              <a:t> </a:t>
            </a:r>
            <a:r>
              <a:rPr lang="en-US" dirty="0" err="1"/>
              <a:t>milik</a:t>
            </a:r>
            <a:r>
              <a:rPr lang="en-US" dirty="0"/>
              <a:t> </a:t>
            </a:r>
            <a:r>
              <a:rPr lang="en-US" dirty="0" err="1"/>
              <a:t>pedagang</a:t>
            </a:r>
            <a:r>
              <a:rPr lang="en-US" dirty="0"/>
              <a:t> Tamil. Islam </a:t>
            </a:r>
            <a:r>
              <a:rPr lang="en-US" dirty="0" err="1"/>
              <a:t>masuk</a:t>
            </a:r>
            <a:r>
              <a:rPr lang="en-US" dirty="0"/>
              <a:t> </a:t>
            </a:r>
            <a:r>
              <a:rPr lang="en-US" dirty="0" err="1"/>
              <a:t>ke</a:t>
            </a:r>
            <a:r>
              <a:rPr lang="en-US" dirty="0"/>
              <a:t> </a:t>
            </a:r>
            <a:r>
              <a:rPr lang="en-US" dirty="0" err="1"/>
              <a:t>Sumtra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jalan</a:t>
            </a:r>
            <a:r>
              <a:rPr lang="en-US" dirty="0"/>
              <a:t> </a:t>
            </a:r>
            <a:r>
              <a:rPr lang="en-US" dirty="0" err="1"/>
              <a:t>damai</a:t>
            </a:r>
            <a:r>
              <a:rPr lang="en-US" dirty="0"/>
              <a:t> dan </a:t>
            </a:r>
            <a:r>
              <a:rPr lang="en-US" dirty="0" err="1"/>
              <a:t>berkembang</a:t>
            </a:r>
            <a:r>
              <a:rPr lang="en-US" dirty="0"/>
              <a:t> </a:t>
            </a:r>
            <a:r>
              <a:rPr lang="en-US" dirty="0" err="1"/>
              <a:t>secara</a:t>
            </a:r>
            <a:r>
              <a:rPr lang="en-US" dirty="0"/>
              <a:t> </a:t>
            </a:r>
            <a:r>
              <a:rPr lang="en-US" dirty="0" err="1"/>
              <a:t>turun-temurun</a:t>
            </a:r>
            <a:r>
              <a:rPr lang="en-US" dirty="0"/>
              <a:t> </a:t>
            </a:r>
            <a:r>
              <a:rPr lang="en-US" dirty="0" err="1"/>
              <a:t>melalui</a:t>
            </a:r>
            <a:r>
              <a:rPr lang="en-US" dirty="0"/>
              <a:t> </a:t>
            </a:r>
            <a:r>
              <a:rPr lang="en-US" dirty="0" err="1"/>
              <a:t>perkawinan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penduduk</a:t>
            </a:r>
            <a:r>
              <a:rPr lang="en-US" dirty="0"/>
              <a:t> </a:t>
            </a:r>
            <a:r>
              <a:rPr lang="en-US" dirty="0" err="1"/>
              <a:t>setempat</a:t>
            </a:r>
            <a:r>
              <a:rPr lang="en-US" dirty="0"/>
              <a:t>. Lama-</a:t>
            </a:r>
            <a:r>
              <a:rPr lang="en-US" dirty="0" err="1"/>
              <a:t>kelamaan</a:t>
            </a:r>
            <a:r>
              <a:rPr lang="en-US" dirty="0"/>
              <a:t> </a:t>
            </a:r>
            <a:r>
              <a:rPr lang="en-US" dirty="0" err="1"/>
              <a:t>terbentuklah</a:t>
            </a:r>
            <a:r>
              <a:rPr lang="en-US" dirty="0"/>
              <a:t> </a:t>
            </a:r>
            <a:r>
              <a:rPr lang="en-US" dirty="0" err="1"/>
              <a:t>kerajaan</a:t>
            </a:r>
            <a:r>
              <a:rPr lang="en-US" dirty="0"/>
              <a:t> yang </a:t>
            </a:r>
            <a:r>
              <a:rPr lang="en-US" dirty="0" err="1"/>
              <a:t>bercorak</a:t>
            </a:r>
            <a:r>
              <a:rPr lang="en-US" dirty="0"/>
              <a:t> Islam, </a:t>
            </a:r>
            <a:r>
              <a:rPr lang="en-US" dirty="0" err="1"/>
              <a:t>yaitu</a:t>
            </a:r>
            <a:r>
              <a:rPr lang="en-US" dirty="0"/>
              <a:t> </a:t>
            </a:r>
            <a:r>
              <a:rPr lang="en-US" dirty="0" err="1"/>
              <a:t>Kesultanan</a:t>
            </a:r>
            <a:r>
              <a:rPr lang="en-US" dirty="0"/>
              <a:t> Samudra </a:t>
            </a:r>
            <a:r>
              <a:rPr lang="en-US" dirty="0" err="1"/>
              <a:t>Pasai</a:t>
            </a:r>
            <a:r>
              <a:rPr lang="en-US" dirty="0"/>
              <a:t>.</a:t>
            </a:r>
            <a:endParaRPr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BEA85B3-A56E-F0D8-EF27-3E5791B07DB0}"/>
              </a:ext>
            </a:extLst>
          </p:cNvPr>
          <p:cNvSpPr txBox="1"/>
          <p:nvPr/>
        </p:nvSpPr>
        <p:spPr>
          <a:xfrm>
            <a:off x="3389852" y="3981842"/>
            <a:ext cx="744682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err="1"/>
              <a:t>Rute</a:t>
            </a:r>
            <a:r>
              <a:rPr lang="en-US" dirty="0"/>
              <a:t> </a:t>
            </a:r>
            <a:r>
              <a:rPr lang="en-US" dirty="0" err="1"/>
              <a:t>perdagangan</a:t>
            </a:r>
            <a:r>
              <a:rPr lang="en-US" dirty="0"/>
              <a:t> </a:t>
            </a:r>
            <a:r>
              <a:rPr lang="en-US" dirty="0" err="1"/>
              <a:t>saudagar</a:t>
            </a:r>
            <a:r>
              <a:rPr lang="en-US" dirty="0"/>
              <a:t> </a:t>
            </a:r>
            <a:r>
              <a:rPr lang="en-US" dirty="0" err="1"/>
              <a:t>muslim</a:t>
            </a:r>
            <a:r>
              <a:rPr lang="en-US" dirty="0"/>
              <a:t> yang </a:t>
            </a:r>
            <a:r>
              <a:rPr lang="en-US" dirty="0" err="1"/>
              <a:t>melalui</a:t>
            </a:r>
            <a:r>
              <a:rPr lang="en-US" dirty="0"/>
              <a:t> </a:t>
            </a:r>
            <a:r>
              <a:rPr lang="en-US" dirty="0" err="1"/>
              <a:t>Selat</a:t>
            </a:r>
            <a:r>
              <a:rPr lang="en-US" dirty="0"/>
              <a:t> </a:t>
            </a:r>
            <a:r>
              <a:rPr lang="en-US" dirty="0" err="1"/>
              <a:t>Malaka</a:t>
            </a:r>
            <a:r>
              <a:rPr lang="en-US" dirty="0"/>
              <a:t> dan </a:t>
            </a:r>
            <a:r>
              <a:rPr lang="en-US" dirty="0" err="1"/>
              <a:t>Semenanjung</a:t>
            </a:r>
            <a:r>
              <a:rPr lang="en-US" dirty="0"/>
              <a:t> Malaya </a:t>
            </a:r>
            <a:r>
              <a:rPr lang="en-US" dirty="0" err="1"/>
              <a:t>hingga</a:t>
            </a:r>
            <a:r>
              <a:rPr lang="en-US" dirty="0"/>
              <a:t> </a:t>
            </a:r>
            <a:r>
              <a:rPr lang="en-US" dirty="0" err="1"/>
              <a:t>ke</a:t>
            </a:r>
            <a:r>
              <a:rPr lang="en-US" dirty="0"/>
              <a:t> </a:t>
            </a:r>
            <a:r>
              <a:rPr lang="en-US" dirty="0" err="1"/>
              <a:t>Tiongkok</a:t>
            </a:r>
            <a:r>
              <a:rPr lang="en-US" dirty="0"/>
              <a:t> </a:t>
            </a:r>
            <a:r>
              <a:rPr lang="en-US" dirty="0" err="1"/>
              <a:t>berdampak</a:t>
            </a:r>
            <a:r>
              <a:rPr lang="en-US" dirty="0"/>
              <a:t> </a:t>
            </a:r>
            <a:r>
              <a:rPr lang="en-US" dirty="0" err="1"/>
              <a:t>adanya</a:t>
            </a:r>
            <a:r>
              <a:rPr lang="en-US" dirty="0"/>
              <a:t> </a:t>
            </a:r>
            <a:r>
              <a:rPr lang="en-US" dirty="0" err="1"/>
              <a:t>kontak</a:t>
            </a:r>
            <a:r>
              <a:rPr lang="en-US" dirty="0"/>
              <a:t> </a:t>
            </a:r>
            <a:r>
              <a:rPr lang="en-US" dirty="0" err="1"/>
              <a:t>langsung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pantai</a:t>
            </a:r>
            <a:r>
              <a:rPr lang="en-US" dirty="0"/>
              <a:t> </a:t>
            </a:r>
            <a:r>
              <a:rPr lang="en-US" dirty="0" err="1"/>
              <a:t>utara</a:t>
            </a:r>
            <a:r>
              <a:rPr lang="en-US" dirty="0"/>
              <a:t> </a:t>
            </a:r>
            <a:r>
              <a:rPr lang="en-US" dirty="0" err="1"/>
              <a:t>Jawa</a:t>
            </a:r>
            <a:r>
              <a:rPr lang="en-US" dirty="0"/>
              <a:t>. Hal </a:t>
            </a:r>
            <a:r>
              <a:rPr lang="en-US" dirty="0" err="1"/>
              <a:t>ini</a:t>
            </a:r>
            <a:r>
              <a:rPr lang="en-US" dirty="0"/>
              <a:t> </a:t>
            </a:r>
            <a:r>
              <a:rPr lang="en-US" dirty="0" err="1"/>
              <a:t>disebabkan</a:t>
            </a:r>
            <a:r>
              <a:rPr lang="en-US" dirty="0"/>
              <a:t> </a:t>
            </a:r>
            <a:r>
              <a:rPr lang="en-US" dirty="0" err="1"/>
              <a:t>laut</a:t>
            </a:r>
            <a:r>
              <a:rPr lang="en-US" dirty="0"/>
              <a:t> di </a:t>
            </a:r>
            <a:r>
              <a:rPr lang="en-US" dirty="0" err="1"/>
              <a:t>pesisir</a:t>
            </a:r>
            <a:r>
              <a:rPr lang="en-US" dirty="0"/>
              <a:t> </a:t>
            </a:r>
            <a:r>
              <a:rPr lang="en-US" dirty="0" err="1"/>
              <a:t>utara</a:t>
            </a:r>
            <a:r>
              <a:rPr lang="en-US" dirty="0"/>
              <a:t> </a:t>
            </a:r>
            <a:r>
              <a:rPr lang="en-US" dirty="0" err="1"/>
              <a:t>lebih</a:t>
            </a:r>
            <a:r>
              <a:rPr lang="en-US" dirty="0"/>
              <a:t> </a:t>
            </a:r>
            <a:r>
              <a:rPr lang="en-US" dirty="0" err="1"/>
              <a:t>tenang</a:t>
            </a:r>
            <a:r>
              <a:rPr lang="en-US" dirty="0"/>
              <a:t> </a:t>
            </a:r>
            <a:r>
              <a:rPr lang="en-US" dirty="0" err="1"/>
              <a:t>daripada</a:t>
            </a:r>
            <a:r>
              <a:rPr lang="en-US" dirty="0"/>
              <a:t> di </a:t>
            </a:r>
            <a:r>
              <a:rPr lang="en-US" dirty="0" err="1"/>
              <a:t>pesisir</a:t>
            </a:r>
            <a:r>
              <a:rPr lang="en-US" dirty="0"/>
              <a:t> </a:t>
            </a:r>
            <a:r>
              <a:rPr lang="en-US" dirty="0" err="1"/>
              <a:t>selatan</a:t>
            </a:r>
            <a:r>
              <a:rPr lang="en-US" dirty="0"/>
              <a:t>. Proses </a:t>
            </a:r>
            <a:r>
              <a:rPr lang="en-US" dirty="0" err="1"/>
              <a:t>islamisasi</a:t>
            </a:r>
            <a:r>
              <a:rPr lang="en-US" dirty="0"/>
              <a:t> di </a:t>
            </a:r>
            <a:r>
              <a:rPr lang="en-US" dirty="0" err="1"/>
              <a:t>Jawa</a:t>
            </a:r>
            <a:r>
              <a:rPr lang="en-US" dirty="0"/>
              <a:t> </a:t>
            </a:r>
            <a:r>
              <a:rPr lang="en-US" dirty="0" err="1"/>
              <a:t>terjadi</a:t>
            </a:r>
            <a:r>
              <a:rPr lang="en-US" dirty="0"/>
              <a:t> 127 </a:t>
            </a:r>
            <a:r>
              <a:rPr lang="en-US" dirty="0" err="1"/>
              <a:t>tahun</a:t>
            </a:r>
            <a:r>
              <a:rPr lang="en-US" dirty="0"/>
              <a:t> </a:t>
            </a:r>
            <a:r>
              <a:rPr lang="en-US" dirty="0" err="1"/>
              <a:t>lebih</a:t>
            </a:r>
            <a:r>
              <a:rPr lang="en-US" dirty="0"/>
              <a:t> </a:t>
            </a:r>
            <a:r>
              <a:rPr lang="en-US" dirty="0" err="1"/>
              <a:t>awal</a:t>
            </a:r>
            <a:r>
              <a:rPr lang="en-US" dirty="0"/>
              <a:t> </a:t>
            </a:r>
            <a:r>
              <a:rPr lang="en-US" dirty="0" err="1"/>
              <a:t>dilihat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angka-angka</a:t>
            </a:r>
            <a:r>
              <a:rPr lang="en-US" dirty="0"/>
              <a:t> </a:t>
            </a:r>
            <a:r>
              <a:rPr lang="en-US" dirty="0" err="1"/>
              <a:t>tahun</a:t>
            </a:r>
            <a:r>
              <a:rPr lang="en-US" dirty="0"/>
              <a:t> pada </a:t>
            </a:r>
            <a:r>
              <a:rPr lang="en-US" dirty="0" err="1"/>
              <a:t>makam-makam</a:t>
            </a:r>
            <a:r>
              <a:rPr lang="en-US" dirty="0"/>
              <a:t> di Sumatra dan </a:t>
            </a:r>
            <a:r>
              <a:rPr lang="en-US" dirty="0" err="1"/>
              <a:t>Jawa</a:t>
            </a:r>
            <a:r>
              <a:rPr lang="en-US" dirty="0"/>
              <a:t>. 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55201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8" name="Google Shape;98;p14"/>
          <p:cNvGrpSpPr/>
          <p:nvPr/>
        </p:nvGrpSpPr>
        <p:grpSpPr>
          <a:xfrm>
            <a:off x="0" y="5736168"/>
            <a:ext cx="12192000" cy="1121833"/>
            <a:chOff x="0" y="4302125"/>
            <a:chExt cx="9144000" cy="841375"/>
          </a:xfrm>
        </p:grpSpPr>
        <p:grpSp>
          <p:nvGrpSpPr>
            <p:cNvPr id="99" name="Google Shape;99;p1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pic>
            <p:nvPicPr>
              <p:cNvPr id="100" name="Google Shape;100;p14" descr="E:\ELISA\ERLANGGA LISA\2017\TEMPLATE PPT\SMP PPKN kelas X kelompok wajib\SMP PPKN kelas X kelompok wajib.png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0" y="4302125"/>
                <a:ext cx="9144000" cy="84137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01" name="Google Shape;101;p14"/>
              <p:cNvSpPr txBox="1"/>
              <p:nvPr/>
            </p:nvSpPr>
            <p:spPr>
              <a:xfrm>
                <a:off x="2057400" y="4732407"/>
                <a:ext cx="5334000" cy="35395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txBody>
              <a:bodyPr spcFirstLastPara="1" wrap="square" lIns="121900" tIns="60933" rIns="121900" bIns="60933" anchor="t" anchorCtr="0">
                <a:sp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en-US" sz="2267" b="1">
                    <a:solidFill>
                      <a:srgbClr val="002060"/>
                    </a:solidFill>
                    <a:latin typeface="Arial"/>
                    <a:ea typeface="Arial"/>
                    <a:cs typeface="Arial"/>
                    <a:sym typeface="Arial"/>
                  </a:rPr>
                  <a:t>ILMU PENGETAHUAN SOSIAL</a:t>
                </a:r>
                <a:endParaRPr sz="2267">
                  <a:solidFill>
                    <a:srgbClr val="00206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102" name="Google Shape;102;p14" descr="A picture containing text&#10;&#10;Description automatically generated"/>
            <p:cNvPicPr preferRelativeResize="0"/>
            <p:nvPr/>
          </p:nvPicPr>
          <p:blipFill rotWithShape="1">
            <a:blip r:embed="rId4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172200" y="4734224"/>
              <a:ext cx="2743200" cy="3503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0D221A8B-FE72-7002-C939-57B644669F20}"/>
              </a:ext>
            </a:extLst>
          </p:cNvPr>
          <p:cNvSpPr/>
          <p:nvPr/>
        </p:nvSpPr>
        <p:spPr>
          <a:xfrm>
            <a:off x="2046194" y="2871000"/>
            <a:ext cx="5347526" cy="16105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86C9CFA-DB85-2A6F-20FE-D5ED6B7CAD7E}"/>
              </a:ext>
            </a:extLst>
          </p:cNvPr>
          <p:cNvGrpSpPr/>
          <p:nvPr/>
        </p:nvGrpSpPr>
        <p:grpSpPr>
          <a:xfrm>
            <a:off x="-193646" y="174986"/>
            <a:ext cx="3199193" cy="5652176"/>
            <a:chOff x="-124373" y="134938"/>
            <a:chExt cx="3199193" cy="5652176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CACAEC17-D12A-E3FF-BAE3-8FCE7E263664}"/>
                </a:ext>
              </a:extLst>
            </p:cNvPr>
            <p:cNvSpPr/>
            <p:nvPr/>
          </p:nvSpPr>
          <p:spPr>
            <a:xfrm>
              <a:off x="359741" y="3095100"/>
              <a:ext cx="2228872" cy="2126164"/>
            </a:xfrm>
            <a:prstGeom prst="ellipse">
              <a:avLst/>
            </a:prstGeom>
            <a:solidFill>
              <a:srgbClr val="739B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EBF4F813-8D01-2C8A-3755-CE40B27FE5D9}"/>
                </a:ext>
              </a:extLst>
            </p:cNvPr>
            <p:cNvSpPr/>
            <p:nvPr/>
          </p:nvSpPr>
          <p:spPr>
            <a:xfrm>
              <a:off x="431380" y="416147"/>
              <a:ext cx="2228872" cy="2126164"/>
            </a:xfrm>
            <a:prstGeom prst="ellipse">
              <a:avLst/>
            </a:prstGeom>
            <a:solidFill>
              <a:srgbClr val="739B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pic>
          <p:nvPicPr>
            <p:cNvPr id="3" name="Picture 2" descr="Icon&#10;&#10;Description automatically generated">
              <a:extLst>
                <a:ext uri="{FF2B5EF4-FFF2-40B4-BE49-F238E27FC236}">
                  <a16:creationId xmlns:a16="http://schemas.microsoft.com/office/drawing/2014/main" id="{8B87D45A-BF95-9C86-EE41-554B746028C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-124373" y="2648856"/>
              <a:ext cx="3197099" cy="3138258"/>
            </a:xfrm>
            <a:prstGeom prst="rect">
              <a:avLst/>
            </a:prstGeom>
            <a:effectLst>
              <a:outerShdw dist="50800" dir="5400000" sx="99642" sy="99642" algn="ctr" rotWithShape="0">
                <a:srgbClr val="000000">
                  <a:alpha val="40923"/>
                </a:srgbClr>
              </a:outerShdw>
            </a:effectLst>
          </p:spPr>
        </p:pic>
        <p:pic>
          <p:nvPicPr>
            <p:cNvPr id="6" name="Picture 5" descr="A picture containing silhouette&#10;&#10;Description automatically generated">
              <a:extLst>
                <a:ext uri="{FF2B5EF4-FFF2-40B4-BE49-F238E27FC236}">
                  <a16:creationId xmlns:a16="http://schemas.microsoft.com/office/drawing/2014/main" id="{538F8109-B2A8-481B-2B46-04DAF1CF061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9559" y="134938"/>
              <a:ext cx="2845261" cy="2792895"/>
            </a:xfrm>
            <a:prstGeom prst="rect">
              <a:avLst/>
            </a:prstGeom>
            <a:effectLst>
              <a:outerShdw dist="38100" sx="104000" sy="104000" algn="l" rotWithShape="0">
                <a:prstClr val="black">
                  <a:alpha val="26804"/>
                </a:prstClr>
              </a:outerShdw>
            </a:effectLst>
          </p:spPr>
        </p:pic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87DCC7B1-4662-B20A-B3C6-444C07825A9A}"/>
              </a:ext>
            </a:extLst>
          </p:cNvPr>
          <p:cNvSpPr txBox="1"/>
          <p:nvPr/>
        </p:nvSpPr>
        <p:spPr>
          <a:xfrm>
            <a:off x="2743200" y="551609"/>
            <a:ext cx="911629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/>
              <a:t>Kalimantan</a:t>
            </a:r>
          </a:p>
          <a:p>
            <a:pPr algn="just"/>
            <a:r>
              <a:rPr lang="en-US" dirty="0"/>
              <a:t>Pada </a:t>
            </a:r>
            <a:r>
              <a:rPr lang="en-US" dirty="0" err="1"/>
              <a:t>abad</a:t>
            </a:r>
            <a:r>
              <a:rPr lang="en-US" dirty="0"/>
              <a:t> ke-18, Sultan </a:t>
            </a:r>
            <a:r>
              <a:rPr lang="en-US" dirty="0" err="1"/>
              <a:t>Syarif</a:t>
            </a:r>
            <a:r>
              <a:rPr lang="en-US" dirty="0"/>
              <a:t> Abdurrahman, </a:t>
            </a:r>
            <a:r>
              <a:rPr lang="en-US" dirty="0" err="1"/>
              <a:t>seorang</a:t>
            </a:r>
            <a:r>
              <a:rPr lang="en-US" dirty="0"/>
              <a:t> </a:t>
            </a:r>
            <a:r>
              <a:rPr lang="en-US" dirty="0" err="1"/>
              <a:t>bangsawan</a:t>
            </a:r>
            <a:r>
              <a:rPr lang="en-US" dirty="0"/>
              <a:t> Arab </a:t>
            </a:r>
            <a:r>
              <a:rPr lang="en-US" dirty="0" err="1"/>
              <a:t>menyiarkan</a:t>
            </a:r>
            <a:r>
              <a:rPr lang="en-US" dirty="0"/>
              <a:t> agama Islam di Kalimantan Barat </a:t>
            </a:r>
            <a:r>
              <a:rPr lang="en-US" dirty="0" err="1"/>
              <a:t>terutama</a:t>
            </a:r>
            <a:r>
              <a:rPr lang="en-US" dirty="0"/>
              <a:t> di </a:t>
            </a:r>
            <a:r>
              <a:rPr lang="en-US" dirty="0" err="1"/>
              <a:t>sekitar</a:t>
            </a:r>
            <a:r>
              <a:rPr lang="en-US" dirty="0"/>
              <a:t> Pontianak. Di Kalimantan Tengah, </a:t>
            </a:r>
            <a:r>
              <a:rPr lang="en-US" dirty="0" err="1"/>
              <a:t>tepaynya</a:t>
            </a:r>
            <a:r>
              <a:rPr lang="en-US" dirty="0"/>
              <a:t> di </a:t>
            </a:r>
            <a:r>
              <a:rPr lang="en-US" dirty="0" err="1"/>
              <a:t>Kotawaringin</a:t>
            </a:r>
            <a:r>
              <a:rPr lang="en-US" dirty="0"/>
              <a:t>, </a:t>
            </a:r>
            <a:r>
              <a:rPr lang="en-US" dirty="0" err="1"/>
              <a:t>seorang</a:t>
            </a:r>
            <a:r>
              <a:rPr lang="en-US" dirty="0"/>
              <a:t> ulama </a:t>
            </a:r>
            <a:r>
              <a:rPr lang="en-US" dirty="0" err="1"/>
              <a:t>bernama</a:t>
            </a:r>
            <a:r>
              <a:rPr lang="en-US" dirty="0"/>
              <a:t> Ki </a:t>
            </a:r>
            <a:r>
              <a:rPr lang="en-US" dirty="0" err="1"/>
              <a:t>Gede</a:t>
            </a:r>
            <a:r>
              <a:rPr lang="en-US" dirty="0"/>
              <a:t> </a:t>
            </a:r>
            <a:r>
              <a:rPr lang="en-US" dirty="0" err="1"/>
              <a:t>menyebarkan</a:t>
            </a:r>
            <a:r>
              <a:rPr lang="en-US" dirty="0"/>
              <a:t> agama Islam dan </a:t>
            </a:r>
            <a:r>
              <a:rPr lang="en-US" dirty="0" err="1"/>
              <a:t>mendirikan</a:t>
            </a:r>
            <a:r>
              <a:rPr lang="en-US" dirty="0"/>
              <a:t> masjid di </a:t>
            </a:r>
            <a:r>
              <a:rPr lang="en-US" dirty="0" err="1"/>
              <a:t>sana</a:t>
            </a:r>
            <a:r>
              <a:rPr lang="en-US" dirty="0"/>
              <a:t>. Proses </a:t>
            </a:r>
            <a:r>
              <a:rPr lang="en-US" dirty="0" err="1"/>
              <a:t>islamisasi</a:t>
            </a:r>
            <a:r>
              <a:rPr lang="en-US" dirty="0"/>
              <a:t> di Kalimantan Selatan </a:t>
            </a:r>
            <a:r>
              <a:rPr lang="en-US" dirty="0" err="1"/>
              <a:t>berawal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permintaan</a:t>
            </a:r>
            <a:r>
              <a:rPr lang="en-US" dirty="0"/>
              <a:t> </a:t>
            </a:r>
            <a:r>
              <a:rPr lang="en-US" dirty="0" err="1"/>
              <a:t>bantuan</a:t>
            </a:r>
            <a:r>
              <a:rPr lang="en-US" dirty="0"/>
              <a:t> oleh </a:t>
            </a:r>
            <a:r>
              <a:rPr lang="en-US" dirty="0" err="1"/>
              <a:t>Pangeran</a:t>
            </a:r>
            <a:r>
              <a:rPr lang="en-US" dirty="0"/>
              <a:t> Samudra. </a:t>
            </a:r>
            <a:r>
              <a:rPr lang="en-US" dirty="0" err="1"/>
              <a:t>Penyebaran</a:t>
            </a:r>
            <a:r>
              <a:rPr lang="en-US" dirty="0"/>
              <a:t> agama Islam di Kalimantan Timur </a:t>
            </a:r>
            <a:r>
              <a:rPr lang="en-US" dirty="0" err="1"/>
              <a:t>terjadi</a:t>
            </a:r>
            <a:r>
              <a:rPr lang="en-US" dirty="0"/>
              <a:t> pada masa </a:t>
            </a:r>
            <a:r>
              <a:rPr lang="en-US" dirty="0" err="1"/>
              <a:t>pemerintahan</a:t>
            </a:r>
            <a:r>
              <a:rPr lang="en-US" dirty="0"/>
              <a:t> Raja </a:t>
            </a:r>
            <a:r>
              <a:rPr lang="en-US" dirty="0" err="1"/>
              <a:t>Mahkota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Kerajaan </a:t>
            </a:r>
            <a:r>
              <a:rPr lang="en-US" dirty="0" err="1"/>
              <a:t>Kutai</a:t>
            </a:r>
            <a:r>
              <a:rPr lang="en-US" dirty="0"/>
              <a:t>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77C6EB7-6219-E082-7BE2-3AE724059F86}"/>
              </a:ext>
            </a:extLst>
          </p:cNvPr>
          <p:cNvSpPr txBox="1"/>
          <p:nvPr/>
        </p:nvSpPr>
        <p:spPr>
          <a:xfrm>
            <a:off x="2743201" y="2860165"/>
            <a:ext cx="90890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/>
              <a:t>Sulawesi</a:t>
            </a:r>
          </a:p>
          <a:p>
            <a:pPr algn="just"/>
            <a:r>
              <a:rPr lang="en-US" dirty="0"/>
              <a:t>Agama Islam di Sulawesi </a:t>
            </a:r>
            <a:r>
              <a:rPr lang="en-US" dirty="0" err="1"/>
              <a:t>pertama</a:t>
            </a:r>
            <a:r>
              <a:rPr lang="en-US" dirty="0"/>
              <a:t> kali </a:t>
            </a:r>
            <a:r>
              <a:rPr lang="en-US" dirty="0" err="1"/>
              <a:t>dianut</a:t>
            </a:r>
            <a:r>
              <a:rPr lang="en-US" dirty="0"/>
              <a:t> oleh raja dan </a:t>
            </a:r>
            <a:r>
              <a:rPr lang="en-US" dirty="0" err="1"/>
              <a:t>masyarakat</a:t>
            </a:r>
            <a:r>
              <a:rPr lang="en-US" dirty="0"/>
              <a:t> </a:t>
            </a:r>
            <a:r>
              <a:rPr lang="en-US" dirty="0" err="1"/>
              <a:t>Gowa-Tallo</a:t>
            </a:r>
            <a:r>
              <a:rPr lang="en-US" dirty="0"/>
              <a:t>.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naskah</a:t>
            </a:r>
            <a:r>
              <a:rPr lang="en-US" dirty="0"/>
              <a:t> Lontara </a:t>
            </a:r>
            <a:r>
              <a:rPr lang="en-US" dirty="0" err="1"/>
              <a:t>Bilang</a:t>
            </a:r>
            <a:r>
              <a:rPr lang="en-US" dirty="0"/>
              <a:t>, yang </a:t>
            </a:r>
            <a:r>
              <a:rPr lang="en-US" dirty="0" err="1"/>
              <a:t>pertama</a:t>
            </a:r>
            <a:r>
              <a:rPr lang="en-US" dirty="0"/>
              <a:t> </a:t>
            </a:r>
            <a:r>
              <a:rPr lang="en-US" dirty="0" err="1"/>
              <a:t>menganut</a:t>
            </a:r>
            <a:r>
              <a:rPr lang="en-US" dirty="0"/>
              <a:t> agama </a:t>
            </a:r>
            <a:r>
              <a:rPr lang="en-US" dirty="0" err="1"/>
              <a:t>islam</a:t>
            </a:r>
            <a:r>
              <a:rPr lang="en-US" dirty="0"/>
              <a:t> </a:t>
            </a:r>
            <a:r>
              <a:rPr lang="en-US" dirty="0" err="1"/>
              <a:t>adalah</a:t>
            </a:r>
            <a:r>
              <a:rPr lang="en-US" dirty="0"/>
              <a:t> raja-raja, </a:t>
            </a:r>
            <a:r>
              <a:rPr lang="en-US" dirty="0" err="1"/>
              <a:t>kemudian</a:t>
            </a:r>
            <a:r>
              <a:rPr lang="en-US" dirty="0"/>
              <a:t> raja </a:t>
            </a:r>
            <a:r>
              <a:rPr lang="en-US" dirty="0" err="1"/>
              <a:t>secara</a:t>
            </a:r>
            <a:r>
              <a:rPr lang="en-US" dirty="0"/>
              <a:t> </a:t>
            </a:r>
            <a:r>
              <a:rPr lang="en-US" dirty="0" err="1"/>
              <a:t>resmi</a:t>
            </a:r>
            <a:r>
              <a:rPr lang="en-US" dirty="0"/>
              <a:t> </a:t>
            </a:r>
            <a:r>
              <a:rPr lang="en-US" dirty="0" err="1"/>
              <a:t>memerintahkan</a:t>
            </a:r>
            <a:r>
              <a:rPr lang="en-US" dirty="0"/>
              <a:t> </a:t>
            </a:r>
            <a:r>
              <a:rPr lang="en-US" dirty="0" err="1"/>
              <a:t>rakyatnya</a:t>
            </a:r>
            <a:r>
              <a:rPr lang="en-US" dirty="0"/>
              <a:t> untuk </a:t>
            </a:r>
            <a:r>
              <a:rPr lang="en-US" dirty="0" err="1"/>
              <a:t>memeluk</a:t>
            </a:r>
            <a:r>
              <a:rPr lang="en-US" dirty="0"/>
              <a:t> agama Islam.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AAB927D-F0CC-4CCF-83DC-BA5ED0FE330C}"/>
              </a:ext>
            </a:extLst>
          </p:cNvPr>
          <p:cNvSpPr txBox="1"/>
          <p:nvPr/>
        </p:nvSpPr>
        <p:spPr>
          <a:xfrm>
            <a:off x="2743201" y="4275067"/>
            <a:ext cx="90890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/>
              <a:t>Maluku</a:t>
            </a:r>
          </a:p>
          <a:p>
            <a:pPr algn="just"/>
            <a:r>
              <a:rPr lang="en-US" dirty="0"/>
              <a:t>Di Maluku </a:t>
            </a:r>
            <a:r>
              <a:rPr lang="en-US" dirty="0" err="1"/>
              <a:t>terdapat</a:t>
            </a:r>
            <a:r>
              <a:rPr lang="en-US" dirty="0"/>
              <a:t> </a:t>
            </a:r>
            <a:r>
              <a:rPr lang="en-US" dirty="0" err="1"/>
              <a:t>beberapa</a:t>
            </a:r>
            <a:r>
              <a:rPr lang="en-US" dirty="0"/>
              <a:t> </a:t>
            </a:r>
            <a:r>
              <a:rPr lang="en-US" dirty="0" err="1"/>
              <a:t>pulau</a:t>
            </a:r>
            <a:r>
              <a:rPr lang="en-US" dirty="0"/>
              <a:t> yang </a:t>
            </a:r>
            <a:r>
              <a:rPr lang="en-US" dirty="0" err="1"/>
              <a:t>dijadikan</a:t>
            </a:r>
            <a:r>
              <a:rPr lang="en-US" dirty="0"/>
              <a:t> </a:t>
            </a:r>
            <a:r>
              <a:rPr lang="en-US" dirty="0" err="1"/>
              <a:t>tempat</a:t>
            </a:r>
            <a:r>
              <a:rPr lang="en-US" dirty="0"/>
              <a:t> </a:t>
            </a:r>
            <a:r>
              <a:rPr lang="en-US" dirty="0" err="1"/>
              <a:t>penyebaran</a:t>
            </a:r>
            <a:r>
              <a:rPr lang="en-US" dirty="0"/>
              <a:t> agama Islam, </a:t>
            </a:r>
            <a:r>
              <a:rPr lang="en-US" dirty="0" err="1"/>
              <a:t>yaitu</a:t>
            </a:r>
            <a:r>
              <a:rPr lang="en-US" dirty="0"/>
              <a:t> </a:t>
            </a:r>
            <a:r>
              <a:rPr lang="en-US" dirty="0" err="1"/>
              <a:t>Pulau</a:t>
            </a:r>
            <a:r>
              <a:rPr lang="en-US" dirty="0"/>
              <a:t> Ternate, </a:t>
            </a:r>
            <a:r>
              <a:rPr lang="en-US" dirty="0" err="1"/>
              <a:t>Tidore</a:t>
            </a:r>
            <a:r>
              <a:rPr lang="en-US" dirty="0"/>
              <a:t>, </a:t>
            </a:r>
            <a:r>
              <a:rPr lang="en-US" dirty="0" err="1"/>
              <a:t>Bacan</a:t>
            </a:r>
            <a:r>
              <a:rPr lang="en-US" dirty="0"/>
              <a:t>, dan </a:t>
            </a:r>
            <a:r>
              <a:rPr lang="en-US" dirty="0" err="1"/>
              <a:t>Jailolo</a:t>
            </a:r>
            <a:r>
              <a:rPr lang="en-US" dirty="0"/>
              <a:t>. Pada </a:t>
            </a:r>
            <a:r>
              <a:rPr lang="en-US" dirty="0" err="1"/>
              <a:t>abad</a:t>
            </a:r>
            <a:r>
              <a:rPr lang="en-US" dirty="0"/>
              <a:t> ke-8, </a:t>
            </a:r>
            <a:r>
              <a:rPr lang="en-US" dirty="0" err="1"/>
              <a:t>ada</a:t>
            </a:r>
            <a:r>
              <a:rPr lang="en-US" dirty="0"/>
              <a:t> </a:t>
            </a:r>
            <a:r>
              <a:rPr lang="en-US" dirty="0" err="1"/>
              <a:t>empat</a:t>
            </a:r>
            <a:r>
              <a:rPr lang="en-US" dirty="0"/>
              <a:t> orang </a:t>
            </a:r>
            <a:r>
              <a:rPr lang="en-US" dirty="0" err="1"/>
              <a:t>mubalig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Irak</a:t>
            </a:r>
            <a:r>
              <a:rPr lang="en-US" dirty="0"/>
              <a:t> yang </a:t>
            </a:r>
            <a:r>
              <a:rPr lang="en-US" dirty="0" err="1"/>
              <a:t>datang</a:t>
            </a:r>
            <a:r>
              <a:rPr lang="en-US" dirty="0"/>
              <a:t> </a:t>
            </a:r>
            <a:r>
              <a:rPr lang="en-US" dirty="0" err="1"/>
              <a:t>ke</a:t>
            </a:r>
            <a:r>
              <a:rPr lang="en-US" dirty="0"/>
              <a:t> wilayah </a:t>
            </a:r>
            <a:r>
              <a:rPr lang="en-US" dirty="0" err="1"/>
              <a:t>tersebut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23661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DCAEE"/>
        </a:solidFill>
        <a:effectLst/>
      </p:bgPr>
    </p:bg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picture containing building, place of worship, mosque, square&#10;&#10;Description automatically generated">
            <a:extLst>
              <a:ext uri="{FF2B5EF4-FFF2-40B4-BE49-F238E27FC236}">
                <a16:creationId xmlns:a16="http://schemas.microsoft.com/office/drawing/2014/main" id="{62CC2519-4130-C012-0C61-84138F01EE4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0797" b="-269"/>
          <a:stretch/>
        </p:blipFill>
        <p:spPr>
          <a:xfrm>
            <a:off x="7498773" y="2459246"/>
            <a:ext cx="4693228" cy="3848196"/>
          </a:xfrm>
          <a:prstGeom prst="rect">
            <a:avLst/>
          </a:prstGeom>
        </p:spPr>
      </p:pic>
      <p:grpSp>
        <p:nvGrpSpPr>
          <p:cNvPr id="98" name="Google Shape;98;p14"/>
          <p:cNvGrpSpPr/>
          <p:nvPr/>
        </p:nvGrpSpPr>
        <p:grpSpPr>
          <a:xfrm>
            <a:off x="0" y="5736168"/>
            <a:ext cx="12192000" cy="1121833"/>
            <a:chOff x="0" y="4302125"/>
            <a:chExt cx="9144000" cy="841375"/>
          </a:xfrm>
        </p:grpSpPr>
        <p:grpSp>
          <p:nvGrpSpPr>
            <p:cNvPr id="99" name="Google Shape;99;p1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pic>
            <p:nvPicPr>
              <p:cNvPr id="100" name="Google Shape;100;p14" descr="E:\ELISA\ERLANGGA LISA\2017\TEMPLATE PPT\SMP PPKN kelas X kelompok wajib\SMP PPKN kelas X kelompok wajib.png"/>
              <p:cNvPicPr preferRelativeResize="0"/>
              <p:nvPr/>
            </p:nvPicPr>
            <p:blipFill rotWithShape="1">
              <a:blip r:embed="rId4">
                <a:alphaModFix/>
              </a:blip>
              <a:srcRect/>
              <a:stretch/>
            </p:blipFill>
            <p:spPr>
              <a:xfrm>
                <a:off x="0" y="4302125"/>
                <a:ext cx="9144000" cy="84137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01" name="Google Shape;101;p14"/>
              <p:cNvSpPr txBox="1"/>
              <p:nvPr/>
            </p:nvSpPr>
            <p:spPr>
              <a:xfrm>
                <a:off x="2057400" y="4732407"/>
                <a:ext cx="5334000" cy="35395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txBody>
              <a:bodyPr spcFirstLastPara="1" wrap="square" lIns="121900" tIns="60933" rIns="121900" bIns="60933" anchor="t" anchorCtr="0">
                <a:sp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en-US" sz="2267" b="1">
                    <a:solidFill>
                      <a:srgbClr val="002060"/>
                    </a:solidFill>
                    <a:latin typeface="Arial"/>
                    <a:ea typeface="Arial"/>
                    <a:cs typeface="Arial"/>
                    <a:sym typeface="Arial"/>
                  </a:rPr>
                  <a:t>ILMU PENGETAHUAN SOSIAL</a:t>
                </a:r>
                <a:endParaRPr sz="2267">
                  <a:solidFill>
                    <a:srgbClr val="00206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102" name="Google Shape;102;p14" descr="A picture containing text&#10;&#10;Description automatically generated"/>
            <p:cNvPicPr preferRelativeResize="0"/>
            <p:nvPr/>
          </p:nvPicPr>
          <p:blipFill rotWithShape="1">
            <a:blip r:embed="rId5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172200" y="4734224"/>
              <a:ext cx="2743200" cy="3503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95E6B3BF-723E-1078-9448-EEEF20173E4A}"/>
              </a:ext>
            </a:extLst>
          </p:cNvPr>
          <p:cNvSpPr txBox="1"/>
          <p:nvPr/>
        </p:nvSpPr>
        <p:spPr>
          <a:xfrm>
            <a:off x="459510" y="60354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b. </a:t>
            </a:r>
            <a:r>
              <a:rPr lang="en-US" b="1" dirty="0" err="1">
                <a:solidFill>
                  <a:schemeClr val="bg1"/>
                </a:solidFill>
              </a:rPr>
              <a:t>Perubahan</a:t>
            </a:r>
            <a:r>
              <a:rPr lang="en-US" b="1" dirty="0">
                <a:solidFill>
                  <a:schemeClr val="bg1"/>
                </a:solidFill>
              </a:rPr>
              <a:t> Masyarakat Masa Islam </a:t>
            </a:r>
            <a:r>
              <a:rPr lang="en-US" b="1" dirty="0" err="1">
                <a:solidFill>
                  <a:schemeClr val="bg1"/>
                </a:solidFill>
              </a:rPr>
              <a:t>dalam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Bidang</a:t>
            </a:r>
            <a:r>
              <a:rPr lang="en-US" b="1" dirty="0">
                <a:solidFill>
                  <a:schemeClr val="bg1"/>
                </a:solidFill>
              </a:rPr>
              <a:t> Ekonomi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C5C6948-D576-6B51-4B48-E5CAB961F9D1}"/>
              </a:ext>
            </a:extLst>
          </p:cNvPr>
          <p:cNvSpPr txBox="1"/>
          <p:nvPr/>
        </p:nvSpPr>
        <p:spPr>
          <a:xfrm>
            <a:off x="459510" y="2800522"/>
            <a:ext cx="683490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c. </a:t>
            </a:r>
            <a:r>
              <a:rPr lang="en-US" b="1" dirty="0" err="1">
                <a:solidFill>
                  <a:schemeClr val="bg1"/>
                </a:solidFill>
              </a:rPr>
              <a:t>Perubahan</a:t>
            </a:r>
            <a:r>
              <a:rPr lang="en-US" b="1" dirty="0">
                <a:solidFill>
                  <a:schemeClr val="bg1"/>
                </a:solidFill>
              </a:rPr>
              <a:t> Masyarakat Masa Islam </a:t>
            </a:r>
            <a:r>
              <a:rPr lang="en-US" b="1" dirty="0" err="1">
                <a:solidFill>
                  <a:schemeClr val="bg1"/>
                </a:solidFill>
              </a:rPr>
              <a:t>dalam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Bidang</a:t>
            </a:r>
            <a:r>
              <a:rPr lang="en-US" b="1" dirty="0">
                <a:solidFill>
                  <a:schemeClr val="bg1"/>
                </a:solidFill>
              </a:rPr>
              <a:t> Pendidikan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F9554EA-C8DC-DE7D-CDF1-84F0E142908E}"/>
              </a:ext>
            </a:extLst>
          </p:cNvPr>
          <p:cNvSpPr txBox="1"/>
          <p:nvPr/>
        </p:nvSpPr>
        <p:spPr>
          <a:xfrm>
            <a:off x="685801" y="1049061"/>
            <a:ext cx="9594272" cy="1477328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US" dirty="0"/>
              <a:t>Pada </a:t>
            </a:r>
            <a:r>
              <a:rPr lang="en-US" dirty="0" err="1"/>
              <a:t>tahap</a:t>
            </a:r>
            <a:r>
              <a:rPr lang="en-US" dirty="0"/>
              <a:t> </a:t>
            </a:r>
            <a:r>
              <a:rPr lang="en-US" dirty="0" err="1"/>
              <a:t>awal</a:t>
            </a:r>
            <a:r>
              <a:rPr lang="en-US" dirty="0"/>
              <a:t> </a:t>
            </a:r>
            <a:r>
              <a:rPr lang="en-US" dirty="0" err="1"/>
              <a:t>masuknya</a:t>
            </a:r>
            <a:r>
              <a:rPr lang="en-US" dirty="0"/>
              <a:t> Islam, </a:t>
            </a:r>
            <a:r>
              <a:rPr lang="en-US" dirty="0" err="1"/>
              <a:t>banyak</a:t>
            </a:r>
            <a:r>
              <a:rPr lang="en-US" dirty="0"/>
              <a:t> </a:t>
            </a:r>
            <a:r>
              <a:rPr lang="en-US" dirty="0" err="1"/>
              <a:t>ditemukan</a:t>
            </a:r>
            <a:r>
              <a:rPr lang="en-US" dirty="0"/>
              <a:t> </a:t>
            </a:r>
            <a:r>
              <a:rPr lang="en-US" dirty="0" err="1"/>
              <a:t>aktivitas</a:t>
            </a:r>
            <a:r>
              <a:rPr lang="en-US" dirty="0"/>
              <a:t> </a:t>
            </a:r>
            <a:r>
              <a:rPr lang="en-US" dirty="0" err="1"/>
              <a:t>perdagangan</a:t>
            </a:r>
            <a:r>
              <a:rPr lang="en-US" dirty="0"/>
              <a:t> di Indonesia. Hal </a:t>
            </a:r>
            <a:r>
              <a:rPr lang="en-US" dirty="0" err="1"/>
              <a:t>ini</a:t>
            </a:r>
            <a:r>
              <a:rPr lang="en-US" dirty="0"/>
              <a:t> </a:t>
            </a:r>
            <a:r>
              <a:rPr lang="en-US" dirty="0" err="1"/>
              <a:t>sejalan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ramainya</a:t>
            </a:r>
            <a:r>
              <a:rPr lang="en-US" dirty="0"/>
              <a:t> </a:t>
            </a:r>
            <a:r>
              <a:rPr lang="en-US" dirty="0" err="1"/>
              <a:t>lalu</a:t>
            </a:r>
            <a:r>
              <a:rPr lang="en-US" dirty="0"/>
              <a:t> </a:t>
            </a:r>
            <a:r>
              <a:rPr lang="en-US" dirty="0" err="1"/>
              <a:t>lintas</a:t>
            </a:r>
            <a:r>
              <a:rPr lang="en-US" dirty="0"/>
              <a:t> </a:t>
            </a:r>
            <a:r>
              <a:rPr lang="en-US" dirty="0" err="1"/>
              <a:t>perdagangan</a:t>
            </a:r>
            <a:r>
              <a:rPr lang="en-US" dirty="0"/>
              <a:t> </a:t>
            </a:r>
            <a:r>
              <a:rPr lang="en-US" dirty="0" err="1"/>
              <a:t>laut</a:t>
            </a:r>
            <a:r>
              <a:rPr lang="en-US" dirty="0"/>
              <a:t> pada </a:t>
            </a:r>
            <a:r>
              <a:rPr lang="en-US" dirty="0" err="1"/>
              <a:t>abad</a:t>
            </a:r>
            <a:r>
              <a:rPr lang="en-US" dirty="0"/>
              <a:t> ke-7 </a:t>
            </a:r>
            <a:r>
              <a:rPr lang="en-US" dirty="0" err="1"/>
              <a:t>hingga</a:t>
            </a:r>
            <a:r>
              <a:rPr lang="en-US" dirty="0"/>
              <a:t> </a:t>
            </a:r>
            <a:r>
              <a:rPr lang="en-US" dirty="0" err="1"/>
              <a:t>abad</a:t>
            </a:r>
            <a:r>
              <a:rPr lang="en-US" dirty="0"/>
              <a:t> ke-16. </a:t>
            </a:r>
            <a:r>
              <a:rPr lang="en-US" dirty="0" err="1"/>
              <a:t>Contohnya</a:t>
            </a:r>
            <a:r>
              <a:rPr lang="en-US" dirty="0"/>
              <a:t>, </a:t>
            </a:r>
            <a:r>
              <a:rPr lang="en-US" dirty="0" err="1"/>
              <a:t>perdagangan</a:t>
            </a:r>
            <a:r>
              <a:rPr lang="en-US" dirty="0"/>
              <a:t> </a:t>
            </a:r>
            <a:r>
              <a:rPr lang="en-US" dirty="0" err="1"/>
              <a:t>tertutama</a:t>
            </a:r>
            <a:r>
              <a:rPr lang="en-US" dirty="0"/>
              <a:t> </a:t>
            </a:r>
            <a:r>
              <a:rPr lang="en-US" dirty="0" err="1"/>
              <a:t>terjadi</a:t>
            </a:r>
            <a:r>
              <a:rPr lang="en-US" dirty="0"/>
              <a:t> di </a:t>
            </a:r>
            <a:r>
              <a:rPr lang="en-US" dirty="0" err="1"/>
              <a:t>kota-kota</a:t>
            </a:r>
            <a:r>
              <a:rPr lang="en-US" dirty="0"/>
              <a:t> </a:t>
            </a:r>
            <a:r>
              <a:rPr lang="en-US" dirty="0" err="1"/>
              <a:t>pelabuhan</a:t>
            </a:r>
            <a:r>
              <a:rPr lang="en-US" dirty="0"/>
              <a:t>, </a:t>
            </a:r>
            <a:r>
              <a:rPr lang="en-US" dirty="0" err="1"/>
              <a:t>seperti</a:t>
            </a:r>
            <a:r>
              <a:rPr lang="en-US" dirty="0"/>
              <a:t> </a:t>
            </a:r>
            <a:r>
              <a:rPr lang="en-US" dirty="0" err="1"/>
              <a:t>Kesultanan</a:t>
            </a:r>
            <a:r>
              <a:rPr lang="en-US" dirty="0"/>
              <a:t> Samudra </a:t>
            </a:r>
            <a:r>
              <a:rPr lang="en-US" dirty="0" err="1"/>
              <a:t>Pasai</a:t>
            </a:r>
            <a:r>
              <a:rPr lang="en-US" dirty="0"/>
              <a:t>. </a:t>
            </a:r>
            <a:r>
              <a:rPr lang="en-US" dirty="0" err="1"/>
              <a:t>Sementara</a:t>
            </a:r>
            <a:r>
              <a:rPr lang="en-US" dirty="0"/>
              <a:t> </a:t>
            </a:r>
            <a:r>
              <a:rPr lang="en-US" dirty="0" err="1"/>
              <a:t>itu</a:t>
            </a:r>
            <a:r>
              <a:rPr lang="en-US" dirty="0"/>
              <a:t>, </a:t>
            </a:r>
            <a:r>
              <a:rPr lang="en-US" dirty="0" err="1"/>
              <a:t>mata</a:t>
            </a:r>
            <a:r>
              <a:rPr lang="en-US" dirty="0"/>
              <a:t> </a:t>
            </a:r>
            <a:r>
              <a:rPr lang="en-US" dirty="0" err="1"/>
              <a:t>pencarian</a:t>
            </a:r>
            <a:r>
              <a:rPr lang="en-US" dirty="0"/>
              <a:t> </a:t>
            </a:r>
            <a:r>
              <a:rPr lang="en-US" dirty="0" err="1"/>
              <a:t>Kesultanan</a:t>
            </a:r>
            <a:r>
              <a:rPr lang="en-US" dirty="0"/>
              <a:t> Aceh </a:t>
            </a:r>
            <a:r>
              <a:rPr lang="en-US" dirty="0" err="1"/>
              <a:t>adalah</a:t>
            </a:r>
            <a:r>
              <a:rPr lang="en-US" dirty="0"/>
              <a:t> </a:t>
            </a:r>
            <a:r>
              <a:rPr lang="en-US" dirty="0" err="1"/>
              <a:t>petani</a:t>
            </a:r>
            <a:r>
              <a:rPr lang="en-US" dirty="0"/>
              <a:t> </a:t>
            </a:r>
            <a:r>
              <a:rPr lang="en-US" dirty="0" err="1"/>
              <a:t>lada</a:t>
            </a:r>
            <a:r>
              <a:rPr lang="en-US" dirty="0"/>
              <a:t>. Pada masa Islam </a:t>
            </a:r>
            <a:r>
              <a:rPr lang="en-US" dirty="0" err="1"/>
              <a:t>terjadi</a:t>
            </a:r>
            <a:r>
              <a:rPr lang="en-US" dirty="0"/>
              <a:t> </a:t>
            </a:r>
            <a:r>
              <a:rPr lang="en-US" dirty="0" err="1"/>
              <a:t>peningkatan</a:t>
            </a:r>
            <a:r>
              <a:rPr lang="en-US" dirty="0"/>
              <a:t> </a:t>
            </a:r>
            <a:r>
              <a:rPr lang="en-US" dirty="0" err="1"/>
              <a:t>kegiatan</a:t>
            </a:r>
            <a:r>
              <a:rPr lang="en-US" dirty="0"/>
              <a:t> </a:t>
            </a:r>
            <a:r>
              <a:rPr lang="en-US" dirty="0" err="1"/>
              <a:t>ekonomi</a:t>
            </a:r>
            <a:r>
              <a:rPr lang="en-US" dirty="0"/>
              <a:t> </a:t>
            </a:r>
            <a:r>
              <a:rPr lang="en-US" dirty="0" err="1"/>
              <a:t>baik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kegiatan</a:t>
            </a:r>
            <a:r>
              <a:rPr lang="en-US" dirty="0"/>
              <a:t> </a:t>
            </a:r>
            <a:r>
              <a:rPr lang="en-US" dirty="0" err="1"/>
              <a:t>produksi</a:t>
            </a:r>
            <a:r>
              <a:rPr lang="en-US" dirty="0"/>
              <a:t>, </a:t>
            </a:r>
            <a:r>
              <a:rPr lang="en-US" dirty="0" err="1"/>
              <a:t>distribusi</a:t>
            </a:r>
            <a:r>
              <a:rPr lang="en-US" dirty="0"/>
              <a:t>, </a:t>
            </a:r>
            <a:r>
              <a:rPr lang="en-US" dirty="0" err="1"/>
              <a:t>maupun</a:t>
            </a:r>
            <a:r>
              <a:rPr lang="en-US" dirty="0"/>
              <a:t> </a:t>
            </a:r>
            <a:r>
              <a:rPr lang="en-US" dirty="0" err="1"/>
              <a:t>konsumsi</a:t>
            </a:r>
            <a:r>
              <a:rPr lang="en-US" dirty="0"/>
              <a:t>. </a:t>
            </a:r>
            <a:endParaRPr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6C98AE1-F8ED-DFD6-B465-43131FFDE6B7}"/>
              </a:ext>
            </a:extLst>
          </p:cNvPr>
          <p:cNvSpPr txBox="1"/>
          <p:nvPr/>
        </p:nvSpPr>
        <p:spPr>
          <a:xfrm>
            <a:off x="658091" y="3208370"/>
            <a:ext cx="9594272" cy="1200329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US" dirty="0" err="1"/>
              <a:t>Kebudayaan</a:t>
            </a:r>
            <a:r>
              <a:rPr lang="en-US" dirty="0"/>
              <a:t> Islam </a:t>
            </a:r>
            <a:r>
              <a:rPr lang="en-US" dirty="0" err="1"/>
              <a:t>membawa</a:t>
            </a:r>
            <a:r>
              <a:rPr lang="en-US" dirty="0"/>
              <a:t> </a:t>
            </a:r>
            <a:r>
              <a:rPr lang="en-US" dirty="0" err="1"/>
              <a:t>pengaruh</a:t>
            </a:r>
            <a:r>
              <a:rPr lang="en-US" dirty="0"/>
              <a:t> </a:t>
            </a:r>
            <a:r>
              <a:rPr lang="en-US" dirty="0" err="1"/>
              <a:t>besar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sistem</a:t>
            </a:r>
            <a:r>
              <a:rPr lang="en-US" dirty="0"/>
              <a:t> </a:t>
            </a:r>
            <a:r>
              <a:rPr lang="en-US" dirty="0" err="1"/>
              <a:t>pendidikan</a:t>
            </a:r>
            <a:r>
              <a:rPr lang="en-US" dirty="0"/>
              <a:t> </a:t>
            </a:r>
            <a:r>
              <a:rPr lang="en-US" dirty="0" err="1"/>
              <a:t>masyarakat</a:t>
            </a:r>
            <a:r>
              <a:rPr lang="en-US" dirty="0"/>
              <a:t> Indonesia. Hal </a:t>
            </a:r>
            <a:r>
              <a:rPr lang="en-US" dirty="0" err="1"/>
              <a:t>ini</a:t>
            </a:r>
            <a:r>
              <a:rPr lang="en-US" dirty="0"/>
              <a:t>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dilihat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berdirinya</a:t>
            </a:r>
            <a:r>
              <a:rPr lang="en-US" dirty="0"/>
              <a:t> </a:t>
            </a:r>
            <a:r>
              <a:rPr lang="en-US" dirty="0" err="1"/>
              <a:t>pondok-pondok</a:t>
            </a:r>
            <a:r>
              <a:rPr lang="en-US" dirty="0"/>
              <a:t> </a:t>
            </a:r>
            <a:r>
              <a:rPr lang="en-US" dirty="0" err="1"/>
              <a:t>pesantren</a:t>
            </a:r>
            <a:r>
              <a:rPr lang="en-US" dirty="0"/>
              <a:t> di </a:t>
            </a:r>
            <a:r>
              <a:rPr lang="en-US" dirty="0" err="1"/>
              <a:t>berbagai</a:t>
            </a:r>
            <a:r>
              <a:rPr lang="en-US" dirty="0"/>
              <a:t> </a:t>
            </a:r>
            <a:r>
              <a:rPr lang="en-US" dirty="0" err="1"/>
              <a:t>daerah</a:t>
            </a:r>
            <a:r>
              <a:rPr lang="en-US" dirty="0"/>
              <a:t>. Di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pondok</a:t>
            </a:r>
            <a:r>
              <a:rPr lang="en-US" dirty="0"/>
              <a:t> </a:t>
            </a:r>
            <a:r>
              <a:rPr lang="en-US" dirty="0" err="1"/>
              <a:t>pesantren</a:t>
            </a:r>
            <a:r>
              <a:rPr lang="en-US" dirty="0"/>
              <a:t>, para </a:t>
            </a:r>
            <a:r>
              <a:rPr lang="en-US" dirty="0" err="1"/>
              <a:t>santri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berbagai</a:t>
            </a:r>
            <a:r>
              <a:rPr lang="en-US" dirty="0"/>
              <a:t> </a:t>
            </a:r>
            <a:r>
              <a:rPr lang="en-US" dirty="0" err="1"/>
              <a:t>kalangan</a:t>
            </a:r>
            <a:r>
              <a:rPr lang="en-US" dirty="0"/>
              <a:t> dan </a:t>
            </a:r>
            <a:r>
              <a:rPr lang="en-US" dirty="0" err="1"/>
              <a:t>daerah</a:t>
            </a:r>
            <a:r>
              <a:rPr lang="en-US" dirty="0"/>
              <a:t> </a:t>
            </a:r>
            <a:r>
              <a:rPr lang="en-US" dirty="0" err="1"/>
              <a:t>belajar</a:t>
            </a:r>
            <a:r>
              <a:rPr lang="en-US" dirty="0"/>
              <a:t> </a:t>
            </a:r>
            <a:r>
              <a:rPr lang="en-US" dirty="0" err="1"/>
              <a:t>tentang</a:t>
            </a:r>
            <a:r>
              <a:rPr lang="en-US" dirty="0"/>
              <a:t> Islam. </a:t>
            </a:r>
            <a:r>
              <a:rPr lang="en-US" dirty="0" err="1"/>
              <a:t>Metode</a:t>
            </a:r>
            <a:r>
              <a:rPr lang="en-US" dirty="0"/>
              <a:t> </a:t>
            </a:r>
            <a:r>
              <a:rPr lang="en-US" dirty="0" err="1"/>
              <a:t>pengajaran</a:t>
            </a:r>
            <a:r>
              <a:rPr lang="en-US" dirty="0"/>
              <a:t> yang </a:t>
            </a:r>
            <a:r>
              <a:rPr lang="en-US" dirty="0" err="1"/>
              <a:t>diterapkan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pesantren</a:t>
            </a:r>
            <a:r>
              <a:rPr lang="en-US" dirty="0"/>
              <a:t> </a:t>
            </a:r>
            <a:r>
              <a:rPr lang="en-US" dirty="0" err="1"/>
              <a:t>adalah</a:t>
            </a:r>
            <a:r>
              <a:rPr lang="en-US" dirty="0"/>
              <a:t> </a:t>
            </a:r>
            <a:r>
              <a:rPr lang="en-US" dirty="0" err="1"/>
              <a:t>metode</a:t>
            </a:r>
            <a:r>
              <a:rPr lang="en-US" dirty="0"/>
              <a:t> </a:t>
            </a:r>
            <a:r>
              <a:rPr lang="en-US" i="1" dirty="0" err="1"/>
              <a:t>sorongan</a:t>
            </a:r>
            <a:r>
              <a:rPr lang="en-US" dirty="0"/>
              <a:t> dan </a:t>
            </a:r>
            <a:r>
              <a:rPr lang="en-US" i="1" dirty="0" err="1"/>
              <a:t>bandongan</a:t>
            </a:r>
            <a:r>
              <a:rPr lang="en-US" i="1" dirty="0"/>
              <a:t>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26716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A picture containing building, place of worship, mosque, square&#10;&#10;Description automatically generated">
            <a:extLst>
              <a:ext uri="{FF2B5EF4-FFF2-40B4-BE49-F238E27FC236}">
                <a16:creationId xmlns:a16="http://schemas.microsoft.com/office/drawing/2014/main" id="{58C23381-DF9F-BE6B-DCA6-D1ED1A1E5B8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0797" b="-269"/>
          <a:stretch/>
        </p:blipFill>
        <p:spPr>
          <a:xfrm>
            <a:off x="7498773" y="2459246"/>
            <a:ext cx="4693228" cy="3848196"/>
          </a:xfrm>
          <a:prstGeom prst="rect">
            <a:avLst/>
          </a:prstGeom>
        </p:spPr>
      </p:pic>
      <p:grpSp>
        <p:nvGrpSpPr>
          <p:cNvPr id="98" name="Google Shape;98;p14"/>
          <p:cNvGrpSpPr/>
          <p:nvPr/>
        </p:nvGrpSpPr>
        <p:grpSpPr>
          <a:xfrm>
            <a:off x="0" y="5736168"/>
            <a:ext cx="12192000" cy="1121833"/>
            <a:chOff x="0" y="4302125"/>
            <a:chExt cx="9144000" cy="841375"/>
          </a:xfrm>
        </p:grpSpPr>
        <p:grpSp>
          <p:nvGrpSpPr>
            <p:cNvPr id="99" name="Google Shape;99;p1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pic>
            <p:nvPicPr>
              <p:cNvPr id="100" name="Google Shape;100;p14" descr="E:\ELISA\ERLANGGA LISA\2017\TEMPLATE PPT\SMP PPKN kelas X kelompok wajib\SMP PPKN kelas X kelompok wajib.png"/>
              <p:cNvPicPr preferRelativeResize="0"/>
              <p:nvPr/>
            </p:nvPicPr>
            <p:blipFill rotWithShape="1">
              <a:blip r:embed="rId4">
                <a:alphaModFix/>
              </a:blip>
              <a:srcRect/>
              <a:stretch/>
            </p:blipFill>
            <p:spPr>
              <a:xfrm>
                <a:off x="0" y="4302125"/>
                <a:ext cx="9144000" cy="84137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01" name="Google Shape;101;p14"/>
              <p:cNvSpPr txBox="1"/>
              <p:nvPr/>
            </p:nvSpPr>
            <p:spPr>
              <a:xfrm>
                <a:off x="2057400" y="4732407"/>
                <a:ext cx="5334000" cy="35395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txBody>
              <a:bodyPr spcFirstLastPara="1" wrap="square" lIns="121900" tIns="60933" rIns="121900" bIns="60933" anchor="t" anchorCtr="0">
                <a:sp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en-US" sz="2267" b="1">
                    <a:solidFill>
                      <a:srgbClr val="002060"/>
                    </a:solidFill>
                    <a:latin typeface="Arial"/>
                    <a:ea typeface="Arial"/>
                    <a:cs typeface="Arial"/>
                    <a:sym typeface="Arial"/>
                  </a:rPr>
                  <a:t>ILMU PENGETAHUAN SOSIAL</a:t>
                </a:r>
                <a:endParaRPr sz="2267">
                  <a:solidFill>
                    <a:srgbClr val="00206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102" name="Google Shape;102;p14" descr="A picture containing text&#10;&#10;Description automatically generated"/>
            <p:cNvPicPr preferRelativeResize="0"/>
            <p:nvPr/>
          </p:nvPicPr>
          <p:blipFill rotWithShape="1">
            <a:blip r:embed="rId5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172200" y="4734224"/>
              <a:ext cx="2743200" cy="3503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C4ACDB2B-846F-C88C-1368-97F80997D6D6}"/>
              </a:ext>
            </a:extLst>
          </p:cNvPr>
          <p:cNvSpPr txBox="1"/>
          <p:nvPr/>
        </p:nvSpPr>
        <p:spPr>
          <a:xfrm>
            <a:off x="307110" y="333786"/>
            <a:ext cx="683490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c. </a:t>
            </a:r>
            <a:r>
              <a:rPr lang="en-US" b="1" dirty="0" err="1"/>
              <a:t>Perubahan</a:t>
            </a:r>
            <a:r>
              <a:rPr lang="en-US" b="1" dirty="0"/>
              <a:t> Masyarakat Masa Islam </a:t>
            </a:r>
            <a:r>
              <a:rPr lang="en-US" b="1" dirty="0" err="1"/>
              <a:t>dalam</a:t>
            </a:r>
            <a:r>
              <a:rPr lang="en-US" b="1" dirty="0"/>
              <a:t> </a:t>
            </a:r>
            <a:r>
              <a:rPr lang="en-US" b="1" dirty="0" err="1"/>
              <a:t>Bidang</a:t>
            </a:r>
            <a:r>
              <a:rPr lang="en-US" b="1" dirty="0"/>
              <a:t> </a:t>
            </a:r>
            <a:r>
              <a:rPr lang="en-US" b="1" dirty="0" err="1"/>
              <a:t>Budaya</a:t>
            </a:r>
            <a:endParaRPr lang="en-US" b="1" dirty="0"/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41106BAF-3F88-3E9A-966B-F0DF8CB71642}"/>
              </a:ext>
            </a:extLst>
          </p:cNvPr>
          <p:cNvSpPr/>
          <p:nvPr/>
        </p:nvSpPr>
        <p:spPr>
          <a:xfrm>
            <a:off x="729942" y="1218221"/>
            <a:ext cx="4737913" cy="1509229"/>
          </a:xfrm>
          <a:prstGeom prst="roundRect">
            <a:avLst>
              <a:gd name="adj" fmla="val 6141"/>
            </a:avLst>
          </a:prstGeom>
          <a:solidFill>
            <a:srgbClr val="DEEBF7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dirty="0" err="1">
                <a:solidFill>
                  <a:srgbClr val="0070C0"/>
                </a:solidFill>
              </a:rPr>
              <a:t>Seni</a:t>
            </a:r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dirty="0" err="1">
                <a:solidFill>
                  <a:srgbClr val="0070C0"/>
                </a:solidFill>
              </a:rPr>
              <a:t>Bangunan</a:t>
            </a:r>
            <a:r>
              <a:rPr lang="en-US" sz="1600" dirty="0">
                <a:solidFill>
                  <a:srgbClr val="0070C0"/>
                </a:solidFill>
              </a:rPr>
              <a:t>. </a:t>
            </a:r>
            <a:r>
              <a:rPr lang="en-US" sz="1600" dirty="0" err="1">
                <a:solidFill>
                  <a:srgbClr val="0070C0"/>
                </a:solidFill>
              </a:rPr>
              <a:t>Pengaruh</a:t>
            </a:r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dirty="0" err="1">
                <a:solidFill>
                  <a:srgbClr val="0070C0"/>
                </a:solidFill>
              </a:rPr>
              <a:t>kebudayaan</a:t>
            </a:r>
            <a:r>
              <a:rPr lang="en-US" sz="1600" dirty="0">
                <a:solidFill>
                  <a:srgbClr val="0070C0"/>
                </a:solidFill>
              </a:rPr>
              <a:t> Islam </a:t>
            </a:r>
            <a:r>
              <a:rPr lang="en-US" sz="1600" dirty="0" err="1">
                <a:solidFill>
                  <a:srgbClr val="0070C0"/>
                </a:solidFill>
              </a:rPr>
              <a:t>dalam</a:t>
            </a:r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dirty="0" err="1">
                <a:solidFill>
                  <a:srgbClr val="0070C0"/>
                </a:solidFill>
              </a:rPr>
              <a:t>seni</a:t>
            </a:r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dirty="0" err="1">
                <a:solidFill>
                  <a:srgbClr val="0070C0"/>
                </a:solidFill>
              </a:rPr>
              <a:t>bangunan</a:t>
            </a:r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dirty="0" err="1">
                <a:solidFill>
                  <a:srgbClr val="0070C0"/>
                </a:solidFill>
              </a:rPr>
              <a:t>dapat</a:t>
            </a:r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dirty="0" err="1">
                <a:solidFill>
                  <a:srgbClr val="0070C0"/>
                </a:solidFill>
              </a:rPr>
              <a:t>dilihat</a:t>
            </a:r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dirty="0" err="1">
                <a:solidFill>
                  <a:srgbClr val="0070C0"/>
                </a:solidFill>
              </a:rPr>
              <a:t>dalam</a:t>
            </a:r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dirty="0" err="1">
                <a:solidFill>
                  <a:srgbClr val="0070C0"/>
                </a:solidFill>
              </a:rPr>
              <a:t>bentuk</a:t>
            </a:r>
            <a:r>
              <a:rPr lang="en-US" sz="1600" dirty="0">
                <a:solidFill>
                  <a:srgbClr val="0070C0"/>
                </a:solidFill>
              </a:rPr>
              <a:t> masjid, </a:t>
            </a:r>
            <a:r>
              <a:rPr lang="en-US" sz="1600" dirty="0" err="1">
                <a:solidFill>
                  <a:srgbClr val="0070C0"/>
                </a:solidFill>
              </a:rPr>
              <a:t>keraton</a:t>
            </a:r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dirty="0" err="1">
                <a:solidFill>
                  <a:srgbClr val="0070C0"/>
                </a:solidFill>
              </a:rPr>
              <a:t>atau</a:t>
            </a:r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dirty="0" err="1">
                <a:solidFill>
                  <a:srgbClr val="0070C0"/>
                </a:solidFill>
              </a:rPr>
              <a:t>istana</a:t>
            </a:r>
            <a:r>
              <a:rPr lang="en-US" sz="1600" dirty="0">
                <a:solidFill>
                  <a:srgbClr val="0070C0"/>
                </a:solidFill>
              </a:rPr>
              <a:t> raja, dan </a:t>
            </a:r>
            <a:r>
              <a:rPr lang="en-US" sz="1600" dirty="0" err="1">
                <a:solidFill>
                  <a:srgbClr val="0070C0"/>
                </a:solidFill>
              </a:rPr>
              <a:t>makam</a:t>
            </a:r>
            <a:r>
              <a:rPr lang="en-US" sz="1600" dirty="0">
                <a:solidFill>
                  <a:srgbClr val="0070C0"/>
                </a:solidFill>
              </a:rPr>
              <a:t>. Pada </a:t>
            </a:r>
            <a:r>
              <a:rPr lang="en-US" sz="1600" dirty="0" err="1">
                <a:solidFill>
                  <a:srgbClr val="0070C0"/>
                </a:solidFill>
              </a:rPr>
              <a:t>umumnya</a:t>
            </a:r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dirty="0" err="1">
                <a:solidFill>
                  <a:srgbClr val="0070C0"/>
                </a:solidFill>
              </a:rPr>
              <a:t>merupakan</a:t>
            </a:r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dirty="0" err="1">
                <a:solidFill>
                  <a:srgbClr val="0070C0"/>
                </a:solidFill>
              </a:rPr>
              <a:t>hasil</a:t>
            </a:r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dirty="0" err="1">
                <a:solidFill>
                  <a:srgbClr val="0070C0"/>
                </a:solidFill>
              </a:rPr>
              <a:t>perpaduan</a:t>
            </a:r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dirty="0" err="1">
                <a:solidFill>
                  <a:srgbClr val="0070C0"/>
                </a:solidFill>
              </a:rPr>
              <a:t>kebudayaan</a:t>
            </a:r>
            <a:r>
              <a:rPr lang="en-US" sz="1600" dirty="0">
                <a:solidFill>
                  <a:srgbClr val="0070C0"/>
                </a:solidFill>
              </a:rPr>
              <a:t> Islam </a:t>
            </a:r>
            <a:r>
              <a:rPr lang="en-US" sz="1600" dirty="0" err="1">
                <a:solidFill>
                  <a:srgbClr val="0070C0"/>
                </a:solidFill>
              </a:rPr>
              <a:t>dengan</a:t>
            </a:r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dirty="0" err="1">
                <a:solidFill>
                  <a:srgbClr val="0070C0"/>
                </a:solidFill>
              </a:rPr>
              <a:t>kebudayaan</a:t>
            </a:r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dirty="0" err="1">
                <a:solidFill>
                  <a:srgbClr val="0070C0"/>
                </a:solidFill>
              </a:rPr>
              <a:t>setempat</a:t>
            </a:r>
            <a:r>
              <a:rPr lang="en-US" sz="1600" dirty="0">
                <a:solidFill>
                  <a:srgbClr val="0070C0"/>
                </a:solidFill>
              </a:rPr>
              <a:t>.</a:t>
            </a:r>
            <a:endParaRPr sz="1600" dirty="0">
              <a:solidFill>
                <a:srgbClr val="0070C0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88CEC63-54D8-FF2F-0EB9-9E4EB06C7803}"/>
              </a:ext>
            </a:extLst>
          </p:cNvPr>
          <p:cNvSpPr/>
          <p:nvPr/>
        </p:nvSpPr>
        <p:spPr>
          <a:xfrm>
            <a:off x="889949" y="1907718"/>
            <a:ext cx="5916706" cy="18153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FF3742D-4F16-CAB0-4184-A663E12FA93F}"/>
              </a:ext>
            </a:extLst>
          </p:cNvPr>
          <p:cNvSpPr/>
          <p:nvPr/>
        </p:nvSpPr>
        <p:spPr>
          <a:xfrm>
            <a:off x="307110" y="901062"/>
            <a:ext cx="582839" cy="51875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002060"/>
                </a:solidFill>
              </a:rPr>
              <a:t>1</a:t>
            </a:r>
            <a:endParaRPr sz="2400" b="1" dirty="0">
              <a:solidFill>
                <a:srgbClr val="002060"/>
              </a:solidFill>
            </a:endParaRP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543499DF-79DF-E6D1-F816-332957AF9E83}"/>
              </a:ext>
            </a:extLst>
          </p:cNvPr>
          <p:cNvSpPr/>
          <p:nvPr/>
        </p:nvSpPr>
        <p:spPr>
          <a:xfrm>
            <a:off x="734733" y="3194711"/>
            <a:ext cx="4737913" cy="1611307"/>
          </a:xfrm>
          <a:prstGeom prst="roundRect">
            <a:avLst>
              <a:gd name="adj" fmla="val 6141"/>
            </a:avLst>
          </a:prstGeom>
          <a:solidFill>
            <a:srgbClr val="DEEBF7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dirty="0" err="1">
                <a:solidFill>
                  <a:srgbClr val="0070C0"/>
                </a:solidFill>
              </a:rPr>
              <a:t>Kebudayaan</a:t>
            </a:r>
            <a:r>
              <a:rPr lang="en-US" sz="1600" dirty="0">
                <a:solidFill>
                  <a:srgbClr val="0070C0"/>
                </a:solidFill>
              </a:rPr>
              <a:t> Islam </a:t>
            </a:r>
            <a:r>
              <a:rPr lang="en-US" sz="1600" dirty="0" err="1">
                <a:solidFill>
                  <a:srgbClr val="0070C0"/>
                </a:solidFill>
              </a:rPr>
              <a:t>banyak</a:t>
            </a:r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dirty="0" err="1">
                <a:solidFill>
                  <a:srgbClr val="0070C0"/>
                </a:solidFill>
              </a:rPr>
              <a:t>memengaruhi</a:t>
            </a:r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dirty="0" err="1">
                <a:solidFill>
                  <a:srgbClr val="0070C0"/>
                </a:solidFill>
              </a:rPr>
              <a:t>karya</a:t>
            </a:r>
            <a:r>
              <a:rPr lang="en-US" sz="1600" dirty="0">
                <a:solidFill>
                  <a:srgbClr val="0070C0"/>
                </a:solidFill>
              </a:rPr>
              <a:t> sastra Indonesia. </a:t>
            </a:r>
            <a:r>
              <a:rPr lang="en-US" sz="1600" dirty="0" err="1">
                <a:solidFill>
                  <a:srgbClr val="0070C0"/>
                </a:solidFill>
              </a:rPr>
              <a:t>Karya</a:t>
            </a:r>
            <a:r>
              <a:rPr lang="en-US" sz="1600" dirty="0">
                <a:solidFill>
                  <a:srgbClr val="0070C0"/>
                </a:solidFill>
              </a:rPr>
              <a:t> sastra </a:t>
            </a:r>
            <a:r>
              <a:rPr lang="en-US" sz="1600" dirty="0" err="1">
                <a:solidFill>
                  <a:srgbClr val="0070C0"/>
                </a:solidFill>
              </a:rPr>
              <a:t>peninggalan</a:t>
            </a:r>
            <a:r>
              <a:rPr lang="en-US" sz="1600" dirty="0">
                <a:solidFill>
                  <a:srgbClr val="0070C0"/>
                </a:solidFill>
              </a:rPr>
              <a:t> masa Islam </a:t>
            </a:r>
            <a:r>
              <a:rPr lang="en-US" sz="1600" dirty="0" err="1">
                <a:solidFill>
                  <a:srgbClr val="0070C0"/>
                </a:solidFill>
              </a:rPr>
              <a:t>terdiri</a:t>
            </a:r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dirty="0" err="1">
                <a:solidFill>
                  <a:srgbClr val="0070C0"/>
                </a:solidFill>
              </a:rPr>
              <a:t>atas</a:t>
            </a:r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dirty="0" err="1">
                <a:solidFill>
                  <a:srgbClr val="0070C0"/>
                </a:solidFill>
              </a:rPr>
              <a:t>beberapa</a:t>
            </a:r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dirty="0" err="1">
                <a:solidFill>
                  <a:srgbClr val="0070C0"/>
                </a:solidFill>
              </a:rPr>
              <a:t>bentuk</a:t>
            </a:r>
            <a:r>
              <a:rPr lang="en-US" sz="1600" dirty="0">
                <a:solidFill>
                  <a:srgbClr val="0070C0"/>
                </a:solidFill>
              </a:rPr>
              <a:t>, </a:t>
            </a:r>
            <a:r>
              <a:rPr lang="en-US" sz="1600" dirty="0" err="1">
                <a:solidFill>
                  <a:srgbClr val="0070C0"/>
                </a:solidFill>
              </a:rPr>
              <a:t>yaitu</a:t>
            </a:r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dirty="0" err="1">
                <a:solidFill>
                  <a:srgbClr val="0070C0"/>
                </a:solidFill>
              </a:rPr>
              <a:t>karya</a:t>
            </a:r>
            <a:r>
              <a:rPr lang="en-US" sz="1600" dirty="0">
                <a:solidFill>
                  <a:srgbClr val="0070C0"/>
                </a:solidFill>
              </a:rPr>
              <a:t> sastra </a:t>
            </a:r>
            <a:r>
              <a:rPr lang="en-US" sz="1600" dirty="0" err="1">
                <a:solidFill>
                  <a:srgbClr val="0070C0"/>
                </a:solidFill>
              </a:rPr>
              <a:t>berbentuk</a:t>
            </a:r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dirty="0" err="1">
                <a:solidFill>
                  <a:srgbClr val="0070C0"/>
                </a:solidFill>
              </a:rPr>
              <a:t>suluk</a:t>
            </a:r>
            <a:r>
              <a:rPr lang="en-US" sz="1600" dirty="0">
                <a:solidFill>
                  <a:srgbClr val="0070C0"/>
                </a:solidFill>
              </a:rPr>
              <a:t>, </a:t>
            </a:r>
            <a:r>
              <a:rPr lang="en-US" sz="1600" dirty="0" err="1">
                <a:solidFill>
                  <a:srgbClr val="0070C0"/>
                </a:solidFill>
              </a:rPr>
              <a:t>karya</a:t>
            </a:r>
            <a:r>
              <a:rPr lang="en-US" sz="1600" dirty="0">
                <a:solidFill>
                  <a:srgbClr val="0070C0"/>
                </a:solidFill>
              </a:rPr>
              <a:t> sastra </a:t>
            </a:r>
            <a:r>
              <a:rPr lang="en-US" sz="1600" dirty="0" err="1">
                <a:solidFill>
                  <a:srgbClr val="0070C0"/>
                </a:solidFill>
              </a:rPr>
              <a:t>babad</a:t>
            </a:r>
            <a:r>
              <a:rPr lang="en-US" sz="1600" dirty="0">
                <a:solidFill>
                  <a:srgbClr val="0070C0"/>
                </a:solidFill>
              </a:rPr>
              <a:t>, kitab-kitab </a:t>
            </a:r>
            <a:r>
              <a:rPr lang="en-US" sz="1600" dirty="0" err="1">
                <a:solidFill>
                  <a:srgbClr val="0070C0"/>
                </a:solidFill>
              </a:rPr>
              <a:t>ajaran</a:t>
            </a:r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dirty="0" err="1">
                <a:solidFill>
                  <a:srgbClr val="0070C0"/>
                </a:solidFill>
              </a:rPr>
              <a:t>budi</a:t>
            </a:r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dirty="0" err="1">
                <a:solidFill>
                  <a:srgbClr val="0070C0"/>
                </a:solidFill>
              </a:rPr>
              <a:t>pekerti</a:t>
            </a:r>
            <a:r>
              <a:rPr lang="en-US" sz="1600" dirty="0">
                <a:solidFill>
                  <a:srgbClr val="0070C0"/>
                </a:solidFill>
              </a:rPr>
              <a:t> dan </a:t>
            </a:r>
            <a:r>
              <a:rPr lang="en-US" sz="1600" dirty="0" err="1">
                <a:solidFill>
                  <a:srgbClr val="0070C0"/>
                </a:solidFill>
              </a:rPr>
              <a:t>pemerintahan</a:t>
            </a:r>
            <a:r>
              <a:rPr lang="en-US" sz="1600" dirty="0">
                <a:solidFill>
                  <a:srgbClr val="0070C0"/>
                </a:solidFill>
              </a:rPr>
              <a:t>, </a:t>
            </a:r>
            <a:r>
              <a:rPr lang="en-US" sz="1600" dirty="0" err="1">
                <a:solidFill>
                  <a:srgbClr val="0070C0"/>
                </a:solidFill>
              </a:rPr>
              <a:t>hikayat</a:t>
            </a:r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dirty="0" err="1">
                <a:solidFill>
                  <a:srgbClr val="0070C0"/>
                </a:solidFill>
              </a:rPr>
              <a:t>peninggalan</a:t>
            </a:r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dirty="0" err="1">
                <a:solidFill>
                  <a:srgbClr val="0070C0"/>
                </a:solidFill>
              </a:rPr>
              <a:t>sejarah</a:t>
            </a:r>
            <a:r>
              <a:rPr lang="en-US" sz="1600" dirty="0">
                <a:solidFill>
                  <a:srgbClr val="0070C0"/>
                </a:solidFill>
              </a:rPr>
              <a:t> Islam.</a:t>
            </a:r>
            <a:endParaRPr sz="1600" dirty="0">
              <a:solidFill>
                <a:srgbClr val="0070C0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F33ED75-C545-B592-F844-7B4B64A6405B}"/>
              </a:ext>
            </a:extLst>
          </p:cNvPr>
          <p:cNvSpPr/>
          <p:nvPr/>
        </p:nvSpPr>
        <p:spPr>
          <a:xfrm>
            <a:off x="311901" y="2877552"/>
            <a:ext cx="582839" cy="51875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002060"/>
                </a:solidFill>
              </a:rPr>
              <a:t>2</a:t>
            </a:r>
            <a:endParaRPr sz="2400" b="1" dirty="0">
              <a:solidFill>
                <a:srgbClr val="002060"/>
              </a:solidFill>
            </a:endParaRP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24D61C24-BD12-9DFF-B98F-83544F6B54CB}"/>
              </a:ext>
            </a:extLst>
          </p:cNvPr>
          <p:cNvSpPr/>
          <p:nvPr/>
        </p:nvSpPr>
        <p:spPr>
          <a:xfrm>
            <a:off x="6030121" y="1160739"/>
            <a:ext cx="5102215" cy="1052945"/>
          </a:xfrm>
          <a:prstGeom prst="roundRect">
            <a:avLst>
              <a:gd name="adj" fmla="val 6141"/>
            </a:avLst>
          </a:prstGeom>
          <a:solidFill>
            <a:srgbClr val="DEEBF7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dirty="0" err="1">
                <a:solidFill>
                  <a:srgbClr val="0070C0"/>
                </a:solidFill>
              </a:rPr>
              <a:t>Selain</a:t>
            </a:r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dirty="0" err="1">
                <a:solidFill>
                  <a:srgbClr val="0070C0"/>
                </a:solidFill>
              </a:rPr>
              <a:t>seni</a:t>
            </a:r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dirty="0" err="1">
                <a:solidFill>
                  <a:srgbClr val="0070C0"/>
                </a:solidFill>
              </a:rPr>
              <a:t>bangunan</a:t>
            </a:r>
            <a:r>
              <a:rPr lang="en-US" sz="1600" dirty="0">
                <a:solidFill>
                  <a:srgbClr val="0070C0"/>
                </a:solidFill>
              </a:rPr>
              <a:t> dan sastra, </a:t>
            </a:r>
            <a:r>
              <a:rPr lang="en-US" sz="1600" dirty="0" err="1">
                <a:solidFill>
                  <a:srgbClr val="0070C0"/>
                </a:solidFill>
              </a:rPr>
              <a:t>pengaruh</a:t>
            </a:r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dirty="0" err="1">
                <a:solidFill>
                  <a:srgbClr val="0070C0"/>
                </a:solidFill>
              </a:rPr>
              <a:t>kebudayaan</a:t>
            </a:r>
            <a:r>
              <a:rPr lang="en-US" sz="1600" dirty="0">
                <a:solidFill>
                  <a:srgbClr val="0070C0"/>
                </a:solidFill>
              </a:rPr>
              <a:t> Islam juga </a:t>
            </a:r>
            <a:r>
              <a:rPr lang="en-US" sz="1600" dirty="0" err="1">
                <a:solidFill>
                  <a:srgbClr val="0070C0"/>
                </a:solidFill>
              </a:rPr>
              <a:t>dapat</a:t>
            </a:r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dirty="0" err="1">
                <a:solidFill>
                  <a:srgbClr val="0070C0"/>
                </a:solidFill>
              </a:rPr>
              <a:t>dilihat</a:t>
            </a:r>
            <a:r>
              <a:rPr lang="en-US" sz="1600" dirty="0">
                <a:solidFill>
                  <a:srgbClr val="0070C0"/>
                </a:solidFill>
              </a:rPr>
              <a:t> pada </a:t>
            </a:r>
            <a:r>
              <a:rPr lang="en-US" sz="1600" dirty="0" err="1">
                <a:solidFill>
                  <a:srgbClr val="0070C0"/>
                </a:solidFill>
              </a:rPr>
              <a:t>seni</a:t>
            </a:r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dirty="0" err="1">
                <a:solidFill>
                  <a:srgbClr val="0070C0"/>
                </a:solidFill>
              </a:rPr>
              <a:t>pertunjukan</a:t>
            </a:r>
            <a:r>
              <a:rPr lang="en-US" sz="1600" dirty="0">
                <a:solidFill>
                  <a:srgbClr val="0070C0"/>
                </a:solidFill>
              </a:rPr>
              <a:t>, </a:t>
            </a:r>
            <a:r>
              <a:rPr lang="en-US" sz="1600" dirty="0" err="1">
                <a:solidFill>
                  <a:srgbClr val="0070C0"/>
                </a:solidFill>
              </a:rPr>
              <a:t>seperti</a:t>
            </a:r>
            <a:r>
              <a:rPr lang="en-US" sz="1600" dirty="0">
                <a:solidFill>
                  <a:srgbClr val="0070C0"/>
                </a:solidFill>
              </a:rPr>
              <a:t> tari saman, </a:t>
            </a:r>
            <a:r>
              <a:rPr lang="en-US" sz="1600" dirty="0" err="1">
                <a:solidFill>
                  <a:srgbClr val="0070C0"/>
                </a:solidFill>
              </a:rPr>
              <a:t>seni</a:t>
            </a:r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dirty="0" err="1">
                <a:solidFill>
                  <a:srgbClr val="0070C0"/>
                </a:solidFill>
              </a:rPr>
              <a:t>aksara</a:t>
            </a:r>
            <a:r>
              <a:rPr lang="en-US" sz="1600" dirty="0">
                <a:solidFill>
                  <a:srgbClr val="0070C0"/>
                </a:solidFill>
              </a:rPr>
              <a:t> tulisan Arab-</a:t>
            </a:r>
            <a:r>
              <a:rPr lang="en-US" sz="1600" dirty="0" err="1">
                <a:solidFill>
                  <a:srgbClr val="0070C0"/>
                </a:solidFill>
              </a:rPr>
              <a:t>Melayu</a:t>
            </a:r>
            <a:r>
              <a:rPr lang="en-US" sz="1600" dirty="0">
                <a:solidFill>
                  <a:srgbClr val="0070C0"/>
                </a:solidFill>
              </a:rPr>
              <a:t>, dan </a:t>
            </a:r>
            <a:r>
              <a:rPr lang="en-US" sz="1600" dirty="0" err="1">
                <a:solidFill>
                  <a:srgbClr val="0070C0"/>
                </a:solidFill>
              </a:rPr>
              <a:t>seni</a:t>
            </a:r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dirty="0" err="1">
                <a:solidFill>
                  <a:srgbClr val="0070C0"/>
                </a:solidFill>
              </a:rPr>
              <a:t>kaligrafi</a:t>
            </a:r>
            <a:r>
              <a:rPr lang="en-US" sz="1600" dirty="0">
                <a:solidFill>
                  <a:srgbClr val="0070C0"/>
                </a:solidFill>
              </a:rPr>
              <a:t>.</a:t>
            </a:r>
            <a:endParaRPr sz="1600" dirty="0">
              <a:solidFill>
                <a:srgbClr val="0070C0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D635E8E9-63E2-ACB3-B934-AAD4CF3B8414}"/>
              </a:ext>
            </a:extLst>
          </p:cNvPr>
          <p:cNvSpPr/>
          <p:nvPr/>
        </p:nvSpPr>
        <p:spPr>
          <a:xfrm>
            <a:off x="5738702" y="897839"/>
            <a:ext cx="582839" cy="51875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002060"/>
                </a:solidFill>
              </a:rPr>
              <a:t>3</a:t>
            </a:r>
            <a:endParaRPr sz="2400" b="1" dirty="0">
              <a:solidFill>
                <a:srgbClr val="002060"/>
              </a:solidFill>
            </a:endParaRP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3B5991A9-5D23-BD69-8A2B-4D087211041A}"/>
              </a:ext>
            </a:extLst>
          </p:cNvPr>
          <p:cNvSpPr/>
          <p:nvPr/>
        </p:nvSpPr>
        <p:spPr>
          <a:xfrm>
            <a:off x="6030121" y="2621195"/>
            <a:ext cx="5102215" cy="714600"/>
          </a:xfrm>
          <a:prstGeom prst="roundRect">
            <a:avLst>
              <a:gd name="adj" fmla="val 6141"/>
            </a:avLst>
          </a:prstGeom>
          <a:solidFill>
            <a:srgbClr val="DEEBF7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err="1">
                <a:solidFill>
                  <a:srgbClr val="0070C0"/>
                </a:solidFill>
              </a:rPr>
              <a:t>Masuknya</a:t>
            </a:r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dirty="0" err="1">
                <a:solidFill>
                  <a:srgbClr val="0070C0"/>
                </a:solidFill>
              </a:rPr>
              <a:t>kebudayaan</a:t>
            </a:r>
            <a:r>
              <a:rPr lang="en-US" sz="1600" dirty="0">
                <a:solidFill>
                  <a:srgbClr val="0070C0"/>
                </a:solidFill>
              </a:rPr>
              <a:t> Islam juga </a:t>
            </a:r>
            <a:r>
              <a:rPr lang="en-US" sz="1600" dirty="0" err="1">
                <a:solidFill>
                  <a:srgbClr val="0070C0"/>
                </a:solidFill>
              </a:rPr>
              <a:t>mengenalkan</a:t>
            </a:r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dirty="0" err="1">
                <a:solidFill>
                  <a:srgbClr val="0070C0"/>
                </a:solidFill>
              </a:rPr>
              <a:t>sistem</a:t>
            </a:r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dirty="0" err="1">
                <a:solidFill>
                  <a:srgbClr val="0070C0"/>
                </a:solidFill>
              </a:rPr>
              <a:t>penanggalan</a:t>
            </a:r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dirty="0" err="1">
                <a:solidFill>
                  <a:srgbClr val="0070C0"/>
                </a:solidFill>
              </a:rPr>
              <a:t>baru</a:t>
            </a:r>
            <a:r>
              <a:rPr lang="en-US" sz="1600" dirty="0">
                <a:solidFill>
                  <a:srgbClr val="0070C0"/>
                </a:solidFill>
              </a:rPr>
              <a:t>, </a:t>
            </a:r>
            <a:r>
              <a:rPr lang="en-US" sz="1600" dirty="0" err="1">
                <a:solidFill>
                  <a:srgbClr val="0070C0"/>
                </a:solidFill>
              </a:rPr>
              <a:t>yaitu</a:t>
            </a:r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dirty="0" err="1">
                <a:solidFill>
                  <a:srgbClr val="0070C0"/>
                </a:solidFill>
              </a:rPr>
              <a:t>tahun</a:t>
            </a:r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dirty="0" err="1">
                <a:solidFill>
                  <a:srgbClr val="0070C0"/>
                </a:solidFill>
              </a:rPr>
              <a:t>Hijriah</a:t>
            </a:r>
            <a:r>
              <a:rPr lang="en-US" sz="1600" dirty="0">
                <a:solidFill>
                  <a:srgbClr val="0070C0"/>
                </a:solidFill>
              </a:rPr>
              <a:t>. </a:t>
            </a:r>
            <a:endParaRPr sz="1600" dirty="0">
              <a:solidFill>
                <a:srgbClr val="0070C0"/>
              </a:solidFill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E39E229-C1FD-EE50-5080-ED8EFE82EE80}"/>
              </a:ext>
            </a:extLst>
          </p:cNvPr>
          <p:cNvSpPr/>
          <p:nvPr/>
        </p:nvSpPr>
        <p:spPr>
          <a:xfrm>
            <a:off x="5676564" y="2304035"/>
            <a:ext cx="627654" cy="51875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002060"/>
                </a:solidFill>
              </a:rPr>
              <a:t>4</a:t>
            </a:r>
            <a:endParaRPr sz="2400" b="1" dirty="0">
              <a:solidFill>
                <a:srgbClr val="002060"/>
              </a:solidFill>
            </a:endParaRP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DADC4853-79E5-20B0-2C18-9E5F7505EA3F}"/>
              </a:ext>
            </a:extLst>
          </p:cNvPr>
          <p:cNvSpPr/>
          <p:nvPr/>
        </p:nvSpPr>
        <p:spPr>
          <a:xfrm>
            <a:off x="5981419" y="3692775"/>
            <a:ext cx="5102215" cy="1110917"/>
          </a:xfrm>
          <a:prstGeom prst="roundRect">
            <a:avLst>
              <a:gd name="adj" fmla="val 6141"/>
            </a:avLst>
          </a:prstGeom>
          <a:solidFill>
            <a:srgbClr val="DEEBF7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>
                <a:solidFill>
                  <a:srgbClr val="0070C0"/>
                </a:solidFill>
              </a:rPr>
              <a:t>Hasil-</a:t>
            </a:r>
            <a:r>
              <a:rPr lang="en-US" sz="1600" dirty="0" err="1">
                <a:solidFill>
                  <a:srgbClr val="0070C0"/>
                </a:solidFill>
              </a:rPr>
              <a:t>hasil</a:t>
            </a:r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dirty="0" err="1">
                <a:solidFill>
                  <a:srgbClr val="0070C0"/>
                </a:solidFill>
              </a:rPr>
              <a:t>kebudayaan</a:t>
            </a:r>
            <a:r>
              <a:rPr lang="en-US" sz="1600" dirty="0">
                <a:solidFill>
                  <a:srgbClr val="0070C0"/>
                </a:solidFill>
              </a:rPr>
              <a:t> masa Islam </a:t>
            </a:r>
            <a:r>
              <a:rPr lang="en-US" sz="1600" dirty="0" err="1">
                <a:solidFill>
                  <a:srgbClr val="0070C0"/>
                </a:solidFill>
              </a:rPr>
              <a:t>menunjukkan</a:t>
            </a:r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dirty="0" err="1">
                <a:solidFill>
                  <a:srgbClr val="0070C0"/>
                </a:solidFill>
              </a:rPr>
              <a:t>telah</a:t>
            </a:r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dirty="0" err="1">
                <a:solidFill>
                  <a:srgbClr val="0070C0"/>
                </a:solidFill>
              </a:rPr>
              <a:t>terjadinya</a:t>
            </a:r>
            <a:r>
              <a:rPr lang="en-US" sz="1600" dirty="0">
                <a:solidFill>
                  <a:srgbClr val="0070C0"/>
                </a:solidFill>
              </a:rPr>
              <a:t> proses </a:t>
            </a:r>
            <a:r>
              <a:rPr lang="en-US" sz="1600" dirty="0" err="1">
                <a:solidFill>
                  <a:srgbClr val="0070C0"/>
                </a:solidFill>
              </a:rPr>
              <a:t>akulturasi</a:t>
            </a:r>
            <a:r>
              <a:rPr lang="en-US" sz="1600" dirty="0">
                <a:solidFill>
                  <a:srgbClr val="0070C0"/>
                </a:solidFill>
              </a:rPr>
              <a:t> dan </a:t>
            </a:r>
            <a:r>
              <a:rPr lang="en-US" sz="1600" dirty="0" err="1">
                <a:solidFill>
                  <a:srgbClr val="0070C0"/>
                </a:solidFill>
              </a:rPr>
              <a:t>asimilasi</a:t>
            </a:r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dirty="0" err="1">
                <a:solidFill>
                  <a:srgbClr val="0070C0"/>
                </a:solidFill>
              </a:rPr>
              <a:t>dengan</a:t>
            </a:r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dirty="0" err="1">
                <a:solidFill>
                  <a:srgbClr val="0070C0"/>
                </a:solidFill>
              </a:rPr>
              <a:t>kebudayaan</a:t>
            </a:r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dirty="0" err="1">
                <a:solidFill>
                  <a:srgbClr val="0070C0"/>
                </a:solidFill>
              </a:rPr>
              <a:t>lokal</a:t>
            </a:r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dirty="0" err="1">
                <a:solidFill>
                  <a:srgbClr val="0070C0"/>
                </a:solidFill>
              </a:rPr>
              <a:t>masyarakat</a:t>
            </a:r>
            <a:r>
              <a:rPr lang="en-US" sz="1600" dirty="0">
                <a:solidFill>
                  <a:srgbClr val="0070C0"/>
                </a:solidFill>
              </a:rPr>
              <a:t>.</a:t>
            </a:r>
            <a:endParaRPr sz="1600" dirty="0">
              <a:solidFill>
                <a:srgbClr val="0070C0"/>
              </a:solidFill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AF413116-A2EB-9B6E-74D4-F231FBE5C55F}"/>
              </a:ext>
            </a:extLst>
          </p:cNvPr>
          <p:cNvSpPr/>
          <p:nvPr/>
        </p:nvSpPr>
        <p:spPr>
          <a:xfrm>
            <a:off x="5627862" y="3375616"/>
            <a:ext cx="627654" cy="51875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002060"/>
                </a:solidFill>
              </a:rPr>
              <a:t>5</a:t>
            </a:r>
            <a:endParaRPr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5301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C593576F-01A2-E1AA-08B6-3226A29B26D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98122"/>
            <a:ext cx="6120000" cy="6120000"/>
          </a:xfrm>
          <a:prstGeom prst="flowChartDelay">
            <a:avLst/>
          </a:prstGeom>
          <a:effectLst>
            <a:outerShdw blurRad="38100" dist="55488" dir="18900000" algn="bl" rotWithShape="0">
              <a:prstClr val="black">
                <a:alpha val="36010"/>
              </a:prstClr>
            </a:outerShdw>
          </a:effectLst>
        </p:spPr>
      </p:pic>
      <p:grpSp>
        <p:nvGrpSpPr>
          <p:cNvPr id="98" name="Google Shape;98;p14"/>
          <p:cNvGrpSpPr/>
          <p:nvPr/>
        </p:nvGrpSpPr>
        <p:grpSpPr>
          <a:xfrm>
            <a:off x="0" y="5736168"/>
            <a:ext cx="12192000" cy="1121833"/>
            <a:chOff x="0" y="4302125"/>
            <a:chExt cx="9144000" cy="841375"/>
          </a:xfrm>
        </p:grpSpPr>
        <p:grpSp>
          <p:nvGrpSpPr>
            <p:cNvPr id="99" name="Google Shape;99;p1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pic>
            <p:nvPicPr>
              <p:cNvPr id="100" name="Google Shape;100;p14" descr="E:\ELISA\ERLANGGA LISA\2017\TEMPLATE PPT\SMP PPKN kelas X kelompok wajib\SMP PPKN kelas X kelompok wajib.png"/>
              <p:cNvPicPr preferRelativeResize="0"/>
              <p:nvPr/>
            </p:nvPicPr>
            <p:blipFill rotWithShape="1">
              <a:blip r:embed="rId4">
                <a:alphaModFix/>
              </a:blip>
              <a:srcRect/>
              <a:stretch/>
            </p:blipFill>
            <p:spPr>
              <a:xfrm>
                <a:off x="0" y="4302125"/>
                <a:ext cx="9144000" cy="84137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01" name="Google Shape;101;p14"/>
              <p:cNvSpPr txBox="1"/>
              <p:nvPr/>
            </p:nvSpPr>
            <p:spPr>
              <a:xfrm>
                <a:off x="2057400" y="4732407"/>
                <a:ext cx="5334000" cy="35395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txBody>
              <a:bodyPr spcFirstLastPara="1" wrap="square" lIns="121900" tIns="60933" rIns="121900" bIns="60933" anchor="t" anchorCtr="0">
                <a:spAutoFit/>
              </a:bodyPr>
              <a:lstStyle/>
              <a:p>
                <a:r>
                  <a:rPr lang="en-US" sz="2267" b="1" dirty="0">
                    <a:solidFill>
                      <a:srgbClr val="002060"/>
                    </a:solidFill>
                    <a:latin typeface="Arial"/>
                    <a:ea typeface="Arial"/>
                    <a:cs typeface="Arial"/>
                    <a:sym typeface="Arial"/>
                  </a:rPr>
                  <a:t>ILMU PENGETAHUAN SOSIAL</a:t>
                </a:r>
                <a:endParaRPr sz="2267" dirty="0">
                  <a:solidFill>
                    <a:srgbClr val="00206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102" name="Google Shape;102;p14" descr="A picture containing text&#10;&#10;Description automatically generated"/>
            <p:cNvPicPr preferRelativeResize="0"/>
            <p:nvPr/>
          </p:nvPicPr>
          <p:blipFill rotWithShape="1">
            <a:blip r:embed="rId5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172200" y="4734224"/>
              <a:ext cx="2743200" cy="3503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5E7FDC67-EF5A-E42F-CD1F-DAD367A2B3AD}"/>
              </a:ext>
            </a:extLst>
          </p:cNvPr>
          <p:cNvSpPr txBox="1"/>
          <p:nvPr/>
        </p:nvSpPr>
        <p:spPr>
          <a:xfrm>
            <a:off x="6729831" y="1512892"/>
            <a:ext cx="485233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dk1"/>
                </a:solidFill>
                <a:ea typeface="Ayuthaya" pitchFamily="2" charset="-34"/>
                <a:cs typeface="Baghdad" pitchFamily="2" charset="-78"/>
                <a:sym typeface="Calibri"/>
              </a:rPr>
              <a:t>Berdasarkan</a:t>
            </a:r>
            <a:r>
              <a:rPr lang="en-US" dirty="0">
                <a:solidFill>
                  <a:schemeClr val="dk1"/>
                </a:solidFill>
                <a:ea typeface="Ayuthaya" pitchFamily="2" charset="-34"/>
                <a:cs typeface="Baghdad" pitchFamily="2" charset="-78"/>
                <a:sym typeface="Calibri"/>
              </a:rPr>
              <a:t> </a:t>
            </a:r>
            <a:r>
              <a:rPr lang="en-US" dirty="0" err="1">
                <a:solidFill>
                  <a:schemeClr val="dk1"/>
                </a:solidFill>
                <a:ea typeface="Ayuthaya" pitchFamily="2" charset="-34"/>
                <a:cs typeface="Baghdad" pitchFamily="2" charset="-78"/>
                <a:sym typeface="Calibri"/>
              </a:rPr>
              <a:t>gambar</a:t>
            </a:r>
            <a:r>
              <a:rPr lang="en-US" dirty="0">
                <a:solidFill>
                  <a:schemeClr val="dk1"/>
                </a:solidFill>
                <a:ea typeface="Ayuthaya" pitchFamily="2" charset="-34"/>
                <a:cs typeface="Baghdad" pitchFamily="2" charset="-78"/>
                <a:sym typeface="Calibri"/>
              </a:rPr>
              <a:t> </a:t>
            </a:r>
            <a:r>
              <a:rPr lang="en-US" dirty="0" err="1">
                <a:solidFill>
                  <a:schemeClr val="dk1"/>
                </a:solidFill>
                <a:ea typeface="Ayuthaya" pitchFamily="2" charset="-34"/>
                <a:cs typeface="Baghdad" pitchFamily="2" charset="-78"/>
                <a:sym typeface="Calibri"/>
              </a:rPr>
              <a:t>tersebut</a:t>
            </a:r>
            <a:r>
              <a:rPr lang="en-US" dirty="0">
                <a:solidFill>
                  <a:schemeClr val="dk1"/>
                </a:solidFill>
                <a:ea typeface="Ayuthaya" pitchFamily="2" charset="-34"/>
                <a:cs typeface="Baghdad" pitchFamily="2" charset="-78"/>
                <a:sym typeface="Calibri"/>
              </a:rPr>
              <a:t>, </a:t>
            </a:r>
            <a:r>
              <a:rPr lang="en-US" dirty="0" err="1">
                <a:solidFill>
                  <a:schemeClr val="dk1"/>
                </a:solidFill>
                <a:ea typeface="Ayuthaya" pitchFamily="2" charset="-34"/>
                <a:cs typeface="Baghdad" pitchFamily="2" charset="-78"/>
                <a:sym typeface="Calibri"/>
              </a:rPr>
              <a:t>jawablah</a:t>
            </a:r>
            <a:r>
              <a:rPr lang="en-US" dirty="0">
                <a:solidFill>
                  <a:schemeClr val="dk1"/>
                </a:solidFill>
                <a:ea typeface="Ayuthaya" pitchFamily="2" charset="-34"/>
                <a:cs typeface="Baghdad" pitchFamily="2" charset="-78"/>
                <a:sym typeface="Calibri"/>
              </a:rPr>
              <a:t> </a:t>
            </a:r>
            <a:r>
              <a:rPr lang="en-US" dirty="0" err="1">
                <a:solidFill>
                  <a:schemeClr val="dk1"/>
                </a:solidFill>
                <a:ea typeface="Ayuthaya" pitchFamily="2" charset="-34"/>
                <a:cs typeface="Baghdad" pitchFamily="2" charset="-78"/>
                <a:sym typeface="Calibri"/>
              </a:rPr>
              <a:t>pertanyaan</a:t>
            </a:r>
            <a:r>
              <a:rPr lang="en-US" dirty="0">
                <a:solidFill>
                  <a:schemeClr val="dk1"/>
                </a:solidFill>
                <a:ea typeface="Ayuthaya" pitchFamily="2" charset="-34"/>
                <a:cs typeface="Baghdad" pitchFamily="2" charset="-78"/>
                <a:sym typeface="Calibri"/>
              </a:rPr>
              <a:t> </a:t>
            </a:r>
            <a:r>
              <a:rPr lang="en-US" dirty="0" err="1">
                <a:solidFill>
                  <a:schemeClr val="dk1"/>
                </a:solidFill>
                <a:ea typeface="Ayuthaya" pitchFamily="2" charset="-34"/>
                <a:cs typeface="Baghdad" pitchFamily="2" charset="-78"/>
                <a:sym typeface="Calibri"/>
              </a:rPr>
              <a:t>berikut</a:t>
            </a:r>
            <a:r>
              <a:rPr lang="en-US" dirty="0">
                <a:solidFill>
                  <a:schemeClr val="dk1"/>
                </a:solidFill>
                <a:ea typeface="Ayuthaya" pitchFamily="2" charset="-34"/>
                <a:cs typeface="Baghdad" pitchFamily="2" charset="-78"/>
                <a:sym typeface="Calibri"/>
              </a:rPr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err="1">
                <a:ea typeface="Ayuthaya" pitchFamily="2" charset="-34"/>
                <a:cs typeface="Baghdad" pitchFamily="2" charset="-78"/>
              </a:rPr>
              <a:t>Apakah</a:t>
            </a:r>
            <a:r>
              <a:rPr lang="en-US" dirty="0">
                <a:ea typeface="Ayuthaya" pitchFamily="2" charset="-34"/>
                <a:cs typeface="Baghdad" pitchFamily="2" charset="-78"/>
              </a:rPr>
              <a:t> </a:t>
            </a:r>
            <a:r>
              <a:rPr lang="en-US" dirty="0" err="1">
                <a:ea typeface="Ayuthaya" pitchFamily="2" charset="-34"/>
                <a:cs typeface="Baghdad" pitchFamily="2" charset="-78"/>
              </a:rPr>
              <a:t>kondisi</a:t>
            </a:r>
            <a:r>
              <a:rPr lang="en-US" dirty="0">
                <a:ea typeface="Ayuthaya" pitchFamily="2" charset="-34"/>
                <a:cs typeface="Baghdad" pitchFamily="2" charset="-78"/>
              </a:rPr>
              <a:t> </a:t>
            </a:r>
            <a:r>
              <a:rPr lang="en-US" dirty="0" err="1">
                <a:ea typeface="Ayuthaya" pitchFamily="2" charset="-34"/>
                <a:cs typeface="Baghdad" pitchFamily="2" charset="-78"/>
              </a:rPr>
              <a:t>alam</a:t>
            </a:r>
            <a:r>
              <a:rPr lang="en-US" dirty="0">
                <a:ea typeface="Ayuthaya" pitchFamily="2" charset="-34"/>
                <a:cs typeface="Baghdad" pitchFamily="2" charset="-78"/>
              </a:rPr>
              <a:t> dan proses </a:t>
            </a:r>
            <a:r>
              <a:rPr lang="en-US" dirty="0" err="1">
                <a:ea typeface="Ayuthaya" pitchFamily="2" charset="-34"/>
                <a:cs typeface="Baghdad" pitchFamily="2" charset="-78"/>
              </a:rPr>
              <a:t>geografis</a:t>
            </a:r>
            <a:r>
              <a:rPr lang="en-US" dirty="0">
                <a:ea typeface="Ayuthaya" pitchFamily="2" charset="-34"/>
                <a:cs typeface="Baghdad" pitchFamily="2" charset="-78"/>
              </a:rPr>
              <a:t> </a:t>
            </a:r>
            <a:r>
              <a:rPr lang="en-US" dirty="0" err="1">
                <a:ea typeface="Ayuthaya" pitchFamily="2" charset="-34"/>
                <a:cs typeface="Baghdad" pitchFamily="2" charset="-78"/>
              </a:rPr>
              <a:t>memengaruhi</a:t>
            </a:r>
            <a:r>
              <a:rPr lang="en-US" dirty="0">
                <a:ea typeface="Ayuthaya" pitchFamily="2" charset="-34"/>
                <a:cs typeface="Baghdad" pitchFamily="2" charset="-78"/>
              </a:rPr>
              <a:t> </a:t>
            </a:r>
            <a:r>
              <a:rPr lang="en-US" dirty="0" err="1">
                <a:ea typeface="Ayuthaya" pitchFamily="2" charset="-34"/>
                <a:cs typeface="Baghdad" pitchFamily="2" charset="-78"/>
              </a:rPr>
              <a:t>kehidupan</a:t>
            </a:r>
            <a:r>
              <a:rPr lang="en-US" dirty="0">
                <a:ea typeface="Ayuthaya" pitchFamily="2" charset="-34"/>
                <a:cs typeface="Baghdad" pitchFamily="2" charset="-78"/>
              </a:rPr>
              <a:t> </a:t>
            </a:r>
            <a:r>
              <a:rPr lang="en-US" dirty="0" err="1">
                <a:ea typeface="Ayuthaya" pitchFamily="2" charset="-34"/>
                <a:cs typeface="Baghdad" pitchFamily="2" charset="-78"/>
              </a:rPr>
              <a:t>manusia</a:t>
            </a:r>
            <a:r>
              <a:rPr lang="en-US" dirty="0">
                <a:ea typeface="Ayuthaya" pitchFamily="2" charset="-34"/>
                <a:cs typeface="Baghdad" pitchFamily="2" charset="-78"/>
              </a:rPr>
              <a:t> </a:t>
            </a:r>
            <a:r>
              <a:rPr lang="en-US" dirty="0" err="1">
                <a:ea typeface="Ayuthaya" pitchFamily="2" charset="-34"/>
                <a:cs typeface="Baghdad" pitchFamily="2" charset="-78"/>
              </a:rPr>
              <a:t>dalam</a:t>
            </a:r>
            <a:r>
              <a:rPr lang="en-US" dirty="0">
                <a:ea typeface="Ayuthaya" pitchFamily="2" charset="-34"/>
                <a:cs typeface="Baghdad" pitchFamily="2" charset="-78"/>
              </a:rPr>
              <a:t> </a:t>
            </a:r>
            <a:r>
              <a:rPr lang="en-US" dirty="0" err="1">
                <a:ea typeface="Ayuthaya" pitchFamily="2" charset="-34"/>
                <a:cs typeface="Baghdad" pitchFamily="2" charset="-78"/>
              </a:rPr>
              <a:t>berbagai</a:t>
            </a:r>
            <a:r>
              <a:rPr lang="en-US" dirty="0">
                <a:ea typeface="Ayuthaya" pitchFamily="2" charset="-34"/>
                <a:cs typeface="Baghdad" pitchFamily="2" charset="-78"/>
              </a:rPr>
              <a:t> </a:t>
            </a:r>
            <a:r>
              <a:rPr lang="en-US" dirty="0" err="1">
                <a:ea typeface="Ayuthaya" pitchFamily="2" charset="-34"/>
                <a:cs typeface="Baghdad" pitchFamily="2" charset="-78"/>
              </a:rPr>
              <a:t>bidang</a:t>
            </a:r>
            <a:r>
              <a:rPr lang="en-US" dirty="0">
                <a:ea typeface="Ayuthaya" pitchFamily="2" charset="-34"/>
                <a:cs typeface="Baghdad" pitchFamily="2" charset="-78"/>
              </a:rPr>
              <a:t>?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err="1">
                <a:ea typeface="Ayuthaya" pitchFamily="2" charset="-34"/>
                <a:cs typeface="Baghdad" pitchFamily="2" charset="-78"/>
              </a:rPr>
              <a:t>Apa</a:t>
            </a:r>
            <a:r>
              <a:rPr lang="en-US" dirty="0">
                <a:ea typeface="Ayuthaya" pitchFamily="2" charset="-34"/>
                <a:cs typeface="Baghdad" pitchFamily="2" charset="-78"/>
              </a:rPr>
              <a:t> </a:t>
            </a:r>
            <a:r>
              <a:rPr lang="en-US" dirty="0" err="1">
                <a:ea typeface="Ayuthaya" pitchFamily="2" charset="-34"/>
                <a:cs typeface="Baghdad" pitchFamily="2" charset="-78"/>
              </a:rPr>
              <a:t>saja</a:t>
            </a:r>
            <a:r>
              <a:rPr lang="en-US" dirty="0">
                <a:ea typeface="Ayuthaya" pitchFamily="2" charset="-34"/>
                <a:cs typeface="Baghdad" pitchFamily="2" charset="-78"/>
              </a:rPr>
              <a:t> </a:t>
            </a:r>
            <a:r>
              <a:rPr lang="en-US" dirty="0" err="1">
                <a:ea typeface="Ayuthaya" pitchFamily="2" charset="-34"/>
                <a:cs typeface="Baghdad" pitchFamily="2" charset="-78"/>
              </a:rPr>
              <a:t>bentuk-bentuk</a:t>
            </a:r>
            <a:r>
              <a:rPr lang="en-US" dirty="0">
                <a:ea typeface="Ayuthaya" pitchFamily="2" charset="-34"/>
                <a:cs typeface="Baghdad" pitchFamily="2" charset="-78"/>
              </a:rPr>
              <a:t> </a:t>
            </a:r>
            <a:r>
              <a:rPr lang="en-US" dirty="0" err="1">
                <a:ea typeface="Ayuthaya" pitchFamily="2" charset="-34"/>
                <a:cs typeface="Baghdad" pitchFamily="2" charset="-78"/>
              </a:rPr>
              <a:t>pemanfaatan</a:t>
            </a:r>
            <a:r>
              <a:rPr lang="en-US" dirty="0">
                <a:ea typeface="Ayuthaya" pitchFamily="2" charset="-34"/>
                <a:cs typeface="Baghdad" pitchFamily="2" charset="-78"/>
              </a:rPr>
              <a:t> </a:t>
            </a:r>
            <a:r>
              <a:rPr lang="en-US" dirty="0" err="1">
                <a:ea typeface="Ayuthaya" pitchFamily="2" charset="-34"/>
                <a:cs typeface="Baghdad" pitchFamily="2" charset="-78"/>
              </a:rPr>
              <a:t>lingkungan</a:t>
            </a:r>
            <a:r>
              <a:rPr lang="en-US" dirty="0">
                <a:ea typeface="Ayuthaya" pitchFamily="2" charset="-34"/>
                <a:cs typeface="Baghdad" pitchFamily="2" charset="-78"/>
              </a:rPr>
              <a:t> </a:t>
            </a:r>
            <a:r>
              <a:rPr lang="en-US" dirty="0" err="1">
                <a:ea typeface="Ayuthaya" pitchFamily="2" charset="-34"/>
                <a:cs typeface="Baghdad" pitchFamily="2" charset="-78"/>
              </a:rPr>
              <a:t>dalam</a:t>
            </a:r>
            <a:r>
              <a:rPr lang="en-US" dirty="0">
                <a:ea typeface="Ayuthaya" pitchFamily="2" charset="-34"/>
                <a:cs typeface="Baghdad" pitchFamily="2" charset="-78"/>
              </a:rPr>
              <a:t> </a:t>
            </a:r>
            <a:r>
              <a:rPr lang="en-US" dirty="0" err="1">
                <a:ea typeface="Ayuthaya" pitchFamily="2" charset="-34"/>
                <a:cs typeface="Baghdad" pitchFamily="2" charset="-78"/>
              </a:rPr>
              <a:t>upaya</a:t>
            </a:r>
            <a:r>
              <a:rPr lang="en-US" dirty="0">
                <a:ea typeface="Ayuthaya" pitchFamily="2" charset="-34"/>
                <a:cs typeface="Baghdad" pitchFamily="2" charset="-78"/>
              </a:rPr>
              <a:t> </a:t>
            </a:r>
            <a:r>
              <a:rPr lang="en-US" dirty="0" err="1">
                <a:ea typeface="Ayuthaya" pitchFamily="2" charset="-34"/>
                <a:cs typeface="Baghdad" pitchFamily="2" charset="-78"/>
              </a:rPr>
              <a:t>memenuhi</a:t>
            </a:r>
            <a:r>
              <a:rPr lang="en-US" dirty="0">
                <a:ea typeface="Ayuthaya" pitchFamily="2" charset="-34"/>
                <a:cs typeface="Baghdad" pitchFamily="2" charset="-78"/>
              </a:rPr>
              <a:t> </a:t>
            </a:r>
            <a:r>
              <a:rPr lang="en-US" dirty="0" err="1">
                <a:ea typeface="Ayuthaya" pitchFamily="2" charset="-34"/>
                <a:cs typeface="Baghdad" pitchFamily="2" charset="-78"/>
              </a:rPr>
              <a:t>kebutuhan</a:t>
            </a:r>
            <a:r>
              <a:rPr lang="en-US" dirty="0">
                <a:ea typeface="Ayuthaya" pitchFamily="2" charset="-34"/>
                <a:cs typeface="Baghdad" pitchFamily="2" charset="-78"/>
              </a:rPr>
              <a:t>?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err="1">
                <a:ea typeface="Ayuthaya" pitchFamily="2" charset="-34"/>
                <a:cs typeface="Baghdad" pitchFamily="2" charset="-78"/>
              </a:rPr>
              <a:t>Bagaimana</a:t>
            </a:r>
            <a:r>
              <a:rPr lang="en-US" dirty="0">
                <a:ea typeface="Ayuthaya" pitchFamily="2" charset="-34"/>
                <a:cs typeface="Baghdad" pitchFamily="2" charset="-78"/>
              </a:rPr>
              <a:t> </a:t>
            </a:r>
            <a:r>
              <a:rPr lang="en-US" dirty="0" err="1">
                <a:ea typeface="Ayuthaya" pitchFamily="2" charset="-34"/>
                <a:cs typeface="Baghdad" pitchFamily="2" charset="-78"/>
              </a:rPr>
              <a:t>perkembangan</a:t>
            </a:r>
            <a:r>
              <a:rPr lang="en-US" dirty="0">
                <a:ea typeface="Ayuthaya" pitchFamily="2" charset="-34"/>
                <a:cs typeface="Baghdad" pitchFamily="2" charset="-78"/>
              </a:rPr>
              <a:t> </a:t>
            </a:r>
            <a:r>
              <a:rPr lang="en-US" dirty="0" err="1">
                <a:ea typeface="Ayuthaya" pitchFamily="2" charset="-34"/>
                <a:cs typeface="Baghdad" pitchFamily="2" charset="-78"/>
              </a:rPr>
              <a:t>kependudukan</a:t>
            </a:r>
            <a:r>
              <a:rPr lang="en-US" dirty="0">
                <a:ea typeface="Ayuthaya" pitchFamily="2" charset="-34"/>
                <a:cs typeface="Baghdad" pitchFamily="2" charset="-78"/>
              </a:rPr>
              <a:t> di Indonesia </a:t>
            </a:r>
            <a:r>
              <a:rPr lang="en-US" dirty="0" err="1">
                <a:ea typeface="Ayuthaya" pitchFamily="2" charset="-34"/>
                <a:cs typeface="Baghdad" pitchFamily="2" charset="-78"/>
              </a:rPr>
              <a:t>serta</a:t>
            </a:r>
            <a:r>
              <a:rPr lang="en-US" dirty="0">
                <a:ea typeface="Ayuthaya" pitchFamily="2" charset="-34"/>
                <a:cs typeface="Baghdad" pitchFamily="2" charset="-78"/>
              </a:rPr>
              <a:t> </a:t>
            </a:r>
            <a:r>
              <a:rPr lang="en-US" dirty="0" err="1">
                <a:ea typeface="Ayuthaya" pitchFamily="2" charset="-34"/>
                <a:cs typeface="Baghdad" pitchFamily="2" charset="-78"/>
              </a:rPr>
              <a:t>pengaruhnya</a:t>
            </a:r>
            <a:r>
              <a:rPr lang="en-US" dirty="0">
                <a:ea typeface="Ayuthaya" pitchFamily="2" charset="-34"/>
                <a:cs typeface="Baghdad" pitchFamily="2" charset="-78"/>
              </a:rPr>
              <a:t> </a:t>
            </a:r>
            <a:r>
              <a:rPr lang="en-US" dirty="0" err="1">
                <a:ea typeface="Ayuthaya" pitchFamily="2" charset="-34"/>
                <a:cs typeface="Baghdad" pitchFamily="2" charset="-78"/>
              </a:rPr>
              <a:t>terhadap</a:t>
            </a:r>
            <a:r>
              <a:rPr lang="en-US" dirty="0">
                <a:ea typeface="Ayuthaya" pitchFamily="2" charset="-34"/>
                <a:cs typeface="Baghdad" pitchFamily="2" charset="-78"/>
              </a:rPr>
              <a:t> proses </a:t>
            </a:r>
            <a:r>
              <a:rPr lang="en-US" dirty="0" err="1">
                <a:ea typeface="Ayuthaya" pitchFamily="2" charset="-34"/>
                <a:cs typeface="Baghdad" pitchFamily="2" charset="-78"/>
              </a:rPr>
              <a:t>mobilitas</a:t>
            </a:r>
            <a:r>
              <a:rPr lang="en-US" dirty="0">
                <a:ea typeface="Ayuthaya" pitchFamily="2" charset="-34"/>
                <a:cs typeface="Baghdad" pitchFamily="2" charset="-78"/>
              </a:rPr>
              <a:t> </a:t>
            </a:r>
            <a:r>
              <a:rPr lang="en-US" dirty="0" err="1">
                <a:ea typeface="Ayuthaya" pitchFamily="2" charset="-34"/>
                <a:cs typeface="Baghdad" pitchFamily="2" charset="-78"/>
              </a:rPr>
              <a:t>masyarakat</a:t>
            </a:r>
            <a:r>
              <a:rPr lang="en-US" dirty="0">
                <a:ea typeface="Ayuthaya" pitchFamily="2" charset="-34"/>
                <a:cs typeface="Baghdad" pitchFamily="2" charset="-78"/>
              </a:rPr>
              <a:t> di Indonesia?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err="1">
                <a:ea typeface="Ayuthaya" pitchFamily="2" charset="-34"/>
                <a:cs typeface="Baghdad" pitchFamily="2" charset="-78"/>
              </a:rPr>
              <a:t>Bagaimana</a:t>
            </a:r>
            <a:r>
              <a:rPr lang="en-US" dirty="0">
                <a:ea typeface="Ayuthaya" pitchFamily="2" charset="-34"/>
                <a:cs typeface="Baghdad" pitchFamily="2" charset="-78"/>
              </a:rPr>
              <a:t> </a:t>
            </a:r>
            <a:r>
              <a:rPr lang="en-US" dirty="0" err="1">
                <a:ea typeface="Ayuthaya" pitchFamily="2" charset="-34"/>
                <a:cs typeface="Baghdad" pitchFamily="2" charset="-78"/>
              </a:rPr>
              <a:t>interaksi</a:t>
            </a:r>
            <a:r>
              <a:rPr lang="en-US" dirty="0">
                <a:ea typeface="Ayuthaya" pitchFamily="2" charset="-34"/>
                <a:cs typeface="Baghdad" pitchFamily="2" charset="-78"/>
              </a:rPr>
              <a:t> </a:t>
            </a:r>
            <a:r>
              <a:rPr lang="en-US" dirty="0" err="1">
                <a:ea typeface="Ayuthaya" pitchFamily="2" charset="-34"/>
                <a:cs typeface="Baghdad" pitchFamily="2" charset="-78"/>
              </a:rPr>
              <a:t>dengan</a:t>
            </a:r>
            <a:r>
              <a:rPr lang="en-US" dirty="0">
                <a:ea typeface="Ayuthaya" pitchFamily="2" charset="-34"/>
                <a:cs typeface="Baghdad" pitchFamily="2" charset="-78"/>
              </a:rPr>
              <a:t> </a:t>
            </a:r>
            <a:r>
              <a:rPr lang="en-US" dirty="0" err="1">
                <a:ea typeface="Ayuthaya" pitchFamily="2" charset="-34"/>
                <a:cs typeface="Baghdad" pitchFamily="2" charset="-78"/>
              </a:rPr>
              <a:t>kebudayaan</a:t>
            </a:r>
            <a:r>
              <a:rPr lang="en-US" dirty="0">
                <a:ea typeface="Ayuthaya" pitchFamily="2" charset="-34"/>
                <a:cs typeface="Baghdad" pitchFamily="2" charset="-78"/>
              </a:rPr>
              <a:t> Islam </a:t>
            </a:r>
            <a:r>
              <a:rPr lang="en-US" dirty="0" err="1">
                <a:ea typeface="Ayuthaya" pitchFamily="2" charset="-34"/>
                <a:cs typeface="Baghdad" pitchFamily="2" charset="-78"/>
              </a:rPr>
              <a:t>memengaruhi</a:t>
            </a:r>
            <a:r>
              <a:rPr lang="en-US" dirty="0">
                <a:ea typeface="Ayuthaya" pitchFamily="2" charset="-34"/>
                <a:cs typeface="Baghdad" pitchFamily="2" charset="-78"/>
              </a:rPr>
              <a:t> </a:t>
            </a:r>
            <a:r>
              <a:rPr lang="en-US" dirty="0" err="1">
                <a:ea typeface="Ayuthaya" pitchFamily="2" charset="-34"/>
                <a:cs typeface="Baghdad" pitchFamily="2" charset="-78"/>
              </a:rPr>
              <a:t>perkembangan</a:t>
            </a:r>
            <a:r>
              <a:rPr lang="en-US" dirty="0">
                <a:ea typeface="Ayuthaya" pitchFamily="2" charset="-34"/>
                <a:cs typeface="Baghdad" pitchFamily="2" charset="-78"/>
              </a:rPr>
              <a:t> agama dan </a:t>
            </a:r>
            <a:r>
              <a:rPr lang="en-US" dirty="0" err="1">
                <a:ea typeface="Ayuthaya" pitchFamily="2" charset="-34"/>
                <a:cs typeface="Baghdad" pitchFamily="2" charset="-78"/>
              </a:rPr>
              <a:t>kebudayaan</a:t>
            </a:r>
            <a:r>
              <a:rPr lang="en-US" dirty="0">
                <a:ea typeface="Ayuthaya" pitchFamily="2" charset="-34"/>
                <a:cs typeface="Baghdad" pitchFamily="2" charset="-78"/>
              </a:rPr>
              <a:t> Islam di Indonesia?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BF90A08-DA36-9430-DEEB-57D44A5B0448}"/>
              </a:ext>
            </a:extLst>
          </p:cNvPr>
          <p:cNvSpPr txBox="1"/>
          <p:nvPr/>
        </p:nvSpPr>
        <p:spPr>
          <a:xfrm>
            <a:off x="6729831" y="911516"/>
            <a:ext cx="39604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/>
              <a:t>Perhatikan</a:t>
            </a:r>
            <a:r>
              <a:rPr lang="en-US" sz="2000" b="1" dirty="0"/>
              <a:t> </a:t>
            </a:r>
            <a:r>
              <a:rPr lang="en-US" sz="2000" b="1" dirty="0" err="1"/>
              <a:t>gambar</a:t>
            </a:r>
            <a:r>
              <a:rPr lang="en-US" sz="2000" b="1" dirty="0"/>
              <a:t> </a:t>
            </a:r>
            <a:r>
              <a:rPr lang="en-US" sz="2000" b="1" dirty="0" err="1"/>
              <a:t>berikut</a:t>
            </a:r>
            <a:r>
              <a:rPr lang="en-US" sz="2000" b="1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848158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24881E0-B688-6381-7764-0373CD6FFFD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22800" y="-1314516"/>
            <a:ext cx="13320000" cy="8878495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D221A8B-FE72-7002-C939-57B644669F20}"/>
              </a:ext>
            </a:extLst>
          </p:cNvPr>
          <p:cNvSpPr/>
          <p:nvPr/>
        </p:nvSpPr>
        <p:spPr>
          <a:xfrm>
            <a:off x="1501589" y="2864225"/>
            <a:ext cx="5916706" cy="18153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grpSp>
        <p:nvGrpSpPr>
          <p:cNvPr id="98" name="Google Shape;98;p14"/>
          <p:cNvGrpSpPr/>
          <p:nvPr/>
        </p:nvGrpSpPr>
        <p:grpSpPr>
          <a:xfrm>
            <a:off x="0" y="5736168"/>
            <a:ext cx="12192000" cy="1121833"/>
            <a:chOff x="0" y="4302125"/>
            <a:chExt cx="9144000" cy="841375"/>
          </a:xfrm>
        </p:grpSpPr>
        <p:grpSp>
          <p:nvGrpSpPr>
            <p:cNvPr id="99" name="Google Shape;99;p1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pic>
            <p:nvPicPr>
              <p:cNvPr id="100" name="Google Shape;100;p14" descr="E:\ELISA\ERLANGGA LISA\2017\TEMPLATE PPT\SMP PPKN kelas X kelompok wajib\SMP PPKN kelas X kelompok wajib.png"/>
              <p:cNvPicPr preferRelativeResize="0"/>
              <p:nvPr/>
            </p:nvPicPr>
            <p:blipFill rotWithShape="1">
              <a:blip r:embed="rId4">
                <a:alphaModFix/>
              </a:blip>
              <a:srcRect/>
              <a:stretch/>
            </p:blipFill>
            <p:spPr>
              <a:xfrm>
                <a:off x="0" y="4302125"/>
                <a:ext cx="9144000" cy="84137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01" name="Google Shape;101;p14"/>
              <p:cNvSpPr txBox="1"/>
              <p:nvPr/>
            </p:nvSpPr>
            <p:spPr>
              <a:xfrm>
                <a:off x="2057400" y="4732407"/>
                <a:ext cx="5334000" cy="35395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txBody>
              <a:bodyPr spcFirstLastPara="1" wrap="square" lIns="121900" tIns="60933" rIns="121900" bIns="60933" anchor="t" anchorCtr="0">
                <a:sp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en-US" sz="2267" b="1">
                    <a:solidFill>
                      <a:srgbClr val="002060"/>
                    </a:solidFill>
                    <a:latin typeface="Arial"/>
                    <a:ea typeface="Arial"/>
                    <a:cs typeface="Arial"/>
                    <a:sym typeface="Arial"/>
                  </a:rPr>
                  <a:t>ILMU PENGETAHUAN SOSIAL</a:t>
                </a:r>
                <a:endParaRPr sz="2267">
                  <a:solidFill>
                    <a:srgbClr val="00206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102" name="Google Shape;102;p14" descr="A picture containing text&#10;&#10;Description automatically generated"/>
            <p:cNvPicPr preferRelativeResize="0"/>
            <p:nvPr/>
          </p:nvPicPr>
          <p:blipFill rotWithShape="1">
            <a:blip r:embed="rId5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172200" y="4734224"/>
              <a:ext cx="2743200" cy="3503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88B3D440-C46A-BB37-F70D-2860EFE7B963}"/>
              </a:ext>
            </a:extLst>
          </p:cNvPr>
          <p:cNvSpPr/>
          <p:nvPr/>
        </p:nvSpPr>
        <p:spPr>
          <a:xfrm>
            <a:off x="0" y="0"/>
            <a:ext cx="12192000" cy="4240206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2DD75EF-B4E7-A12A-6D20-AC76B208D247}"/>
              </a:ext>
            </a:extLst>
          </p:cNvPr>
          <p:cNvSpPr txBox="1"/>
          <p:nvPr/>
        </p:nvSpPr>
        <p:spPr>
          <a:xfrm>
            <a:off x="250810" y="302968"/>
            <a:ext cx="4513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4. </a:t>
            </a:r>
            <a:r>
              <a:rPr lang="en-US" b="1" dirty="0" err="1"/>
              <a:t>Perkembangan</a:t>
            </a:r>
            <a:r>
              <a:rPr lang="en-US" b="1" dirty="0"/>
              <a:t> Kerajaan Islam di Indonesia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5DF9ADE-7DF9-167C-12A9-70CC3BDF10DA}"/>
              </a:ext>
            </a:extLst>
          </p:cNvPr>
          <p:cNvSpPr txBox="1"/>
          <p:nvPr/>
        </p:nvSpPr>
        <p:spPr>
          <a:xfrm>
            <a:off x="250810" y="876677"/>
            <a:ext cx="2812472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err="1"/>
              <a:t>Kesultanan</a:t>
            </a:r>
            <a:r>
              <a:rPr lang="en-US" b="1" dirty="0"/>
              <a:t> Samudra </a:t>
            </a:r>
            <a:r>
              <a:rPr lang="en-US" b="1" dirty="0" err="1"/>
              <a:t>Pasai</a:t>
            </a:r>
            <a:endParaRPr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1DB6045-CC2D-12A1-EF84-8312C9469FB5}"/>
              </a:ext>
            </a:extLst>
          </p:cNvPr>
          <p:cNvSpPr txBox="1"/>
          <p:nvPr/>
        </p:nvSpPr>
        <p:spPr>
          <a:xfrm>
            <a:off x="264663" y="1290672"/>
            <a:ext cx="4656707" cy="369331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US" dirty="0" err="1"/>
              <a:t>Kesultanan</a:t>
            </a:r>
            <a:r>
              <a:rPr lang="en-US" dirty="0"/>
              <a:t> Samudra </a:t>
            </a:r>
            <a:r>
              <a:rPr lang="en-US" dirty="0" err="1"/>
              <a:t>Pasai</a:t>
            </a:r>
            <a:r>
              <a:rPr lang="en-US" dirty="0"/>
              <a:t> </a:t>
            </a:r>
            <a:r>
              <a:rPr lang="en-US" dirty="0" err="1"/>
              <a:t>diperkirakan</a:t>
            </a:r>
            <a:r>
              <a:rPr lang="en-US" dirty="0"/>
              <a:t> </a:t>
            </a:r>
            <a:r>
              <a:rPr lang="en-US" dirty="0" err="1"/>
              <a:t>berdiri</a:t>
            </a:r>
            <a:r>
              <a:rPr lang="en-US" dirty="0"/>
              <a:t> </a:t>
            </a:r>
            <a:r>
              <a:rPr lang="en-US" dirty="0" err="1"/>
              <a:t>antara</a:t>
            </a:r>
            <a:r>
              <a:rPr lang="en-US" dirty="0"/>
              <a:t> </a:t>
            </a:r>
            <a:r>
              <a:rPr lang="en-US" dirty="0" err="1"/>
              <a:t>tahun</a:t>
            </a:r>
            <a:r>
              <a:rPr lang="en-US" dirty="0"/>
              <a:t> 1270–1275 di </a:t>
            </a:r>
            <a:r>
              <a:rPr lang="en-US" dirty="0" err="1"/>
              <a:t>timur</a:t>
            </a:r>
            <a:r>
              <a:rPr lang="en-US" dirty="0"/>
              <a:t> </a:t>
            </a:r>
            <a:r>
              <a:rPr lang="en-US" dirty="0" err="1"/>
              <a:t>Lhokseumawe</a:t>
            </a:r>
            <a:r>
              <a:rPr lang="en-US" dirty="0"/>
              <a:t>, Aceh. Sultan </a:t>
            </a:r>
            <a:r>
              <a:rPr lang="en-US" dirty="0" err="1"/>
              <a:t>pertama</a:t>
            </a:r>
            <a:r>
              <a:rPr lang="en-US" dirty="0"/>
              <a:t> yang </a:t>
            </a:r>
            <a:r>
              <a:rPr lang="en-US" dirty="0" err="1"/>
              <a:t>memimpin</a:t>
            </a:r>
            <a:r>
              <a:rPr lang="en-US" dirty="0"/>
              <a:t> </a:t>
            </a:r>
            <a:r>
              <a:rPr lang="en-US" dirty="0" err="1"/>
              <a:t>adalah</a:t>
            </a:r>
            <a:r>
              <a:rPr lang="en-US" dirty="0"/>
              <a:t> Sultan </a:t>
            </a:r>
            <a:r>
              <a:rPr lang="en-US" dirty="0" err="1"/>
              <a:t>Malikush</a:t>
            </a:r>
            <a:r>
              <a:rPr lang="en-US" dirty="0"/>
              <a:t> Saleh. </a:t>
            </a:r>
            <a:r>
              <a:rPr lang="en-US" dirty="0" err="1"/>
              <a:t>Perkembangan</a:t>
            </a:r>
            <a:r>
              <a:rPr lang="en-US" dirty="0"/>
              <a:t> </a:t>
            </a:r>
            <a:r>
              <a:rPr lang="en-US" dirty="0" err="1"/>
              <a:t>Kesultanan</a:t>
            </a:r>
            <a:r>
              <a:rPr lang="en-US" dirty="0"/>
              <a:t> Samudra </a:t>
            </a:r>
            <a:r>
              <a:rPr lang="en-US" dirty="0" err="1"/>
              <a:t>Pasai</a:t>
            </a:r>
            <a:r>
              <a:rPr lang="en-US" dirty="0"/>
              <a:t> </a:t>
            </a:r>
            <a:r>
              <a:rPr lang="en-US" dirty="0" err="1"/>
              <a:t>dipengaruhi</a:t>
            </a:r>
            <a:r>
              <a:rPr lang="en-US" dirty="0"/>
              <a:t> oleh </a:t>
            </a:r>
            <a:r>
              <a:rPr lang="en-US" dirty="0" err="1"/>
              <a:t>letak</a:t>
            </a:r>
            <a:r>
              <a:rPr lang="en-US" dirty="0"/>
              <a:t> </a:t>
            </a:r>
            <a:r>
              <a:rPr lang="en-US" dirty="0" err="1"/>
              <a:t>geografisnya</a:t>
            </a:r>
            <a:r>
              <a:rPr lang="en-US" dirty="0"/>
              <a:t> yang </a:t>
            </a:r>
            <a:r>
              <a:rPr lang="en-US" dirty="0" err="1"/>
              <a:t>berada</a:t>
            </a:r>
            <a:r>
              <a:rPr lang="en-US" dirty="0"/>
              <a:t> di </a:t>
            </a:r>
            <a:r>
              <a:rPr lang="en-US" dirty="0" err="1"/>
              <a:t>jalur</a:t>
            </a:r>
            <a:r>
              <a:rPr lang="en-US" dirty="0"/>
              <a:t> </a:t>
            </a:r>
            <a:r>
              <a:rPr lang="en-US" dirty="0" err="1"/>
              <a:t>pelayaran</a:t>
            </a:r>
            <a:r>
              <a:rPr lang="en-US" dirty="0"/>
              <a:t> dan </a:t>
            </a:r>
            <a:r>
              <a:rPr lang="en-US" dirty="0" err="1"/>
              <a:t>perdagangan</a:t>
            </a:r>
            <a:r>
              <a:rPr lang="en-US" dirty="0"/>
              <a:t> </a:t>
            </a:r>
            <a:r>
              <a:rPr lang="en-US" dirty="0" err="1"/>
              <a:t>internasional</a:t>
            </a:r>
            <a:r>
              <a:rPr lang="en-US" dirty="0"/>
              <a:t> di </a:t>
            </a:r>
            <a:r>
              <a:rPr lang="en-US" dirty="0" err="1"/>
              <a:t>Selat</a:t>
            </a:r>
            <a:r>
              <a:rPr lang="en-US" dirty="0"/>
              <a:t> </a:t>
            </a:r>
            <a:r>
              <a:rPr lang="en-US" dirty="0" err="1"/>
              <a:t>Malaka</a:t>
            </a:r>
            <a:r>
              <a:rPr lang="en-US" dirty="0"/>
              <a:t>. </a:t>
            </a:r>
            <a:r>
              <a:rPr lang="en-US" dirty="0" err="1"/>
              <a:t>Kesultanan</a:t>
            </a:r>
            <a:r>
              <a:rPr lang="en-US" dirty="0"/>
              <a:t> Samudra </a:t>
            </a:r>
            <a:r>
              <a:rPr lang="en-US" dirty="0" err="1"/>
              <a:t>Pasai</a:t>
            </a:r>
            <a:r>
              <a:rPr lang="en-US" dirty="0"/>
              <a:t> </a:t>
            </a:r>
            <a:r>
              <a:rPr lang="en-US" dirty="0" err="1"/>
              <a:t>menjalin</a:t>
            </a:r>
            <a:r>
              <a:rPr lang="en-US" dirty="0"/>
              <a:t> </a:t>
            </a:r>
            <a:r>
              <a:rPr lang="en-US" dirty="0" err="1"/>
              <a:t>hubungan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negara </a:t>
            </a:r>
            <a:r>
              <a:rPr lang="en-US" dirty="0" err="1"/>
              <a:t>Cina</a:t>
            </a:r>
            <a:r>
              <a:rPr lang="en-US" dirty="0"/>
              <a:t>, Persia, Turki, negara-negara Arab, dan Siam. </a:t>
            </a:r>
            <a:r>
              <a:rPr lang="en-US" dirty="0" err="1"/>
              <a:t>Kesultanan</a:t>
            </a:r>
            <a:r>
              <a:rPr lang="en-US" dirty="0"/>
              <a:t> </a:t>
            </a:r>
            <a:r>
              <a:rPr lang="en-US" dirty="0" err="1"/>
              <a:t>ini</a:t>
            </a:r>
            <a:r>
              <a:rPr lang="en-US" dirty="0"/>
              <a:t> </a:t>
            </a:r>
            <a:r>
              <a:rPr lang="en-US" dirty="0" err="1"/>
              <a:t>diyakini</a:t>
            </a:r>
            <a:r>
              <a:rPr lang="en-US" dirty="0"/>
              <a:t> </a:t>
            </a:r>
            <a:r>
              <a:rPr lang="en-US" dirty="0" err="1"/>
              <a:t>berperan</a:t>
            </a:r>
            <a:r>
              <a:rPr lang="en-US" dirty="0"/>
              <a:t> </a:t>
            </a:r>
            <a:r>
              <a:rPr lang="en-US" dirty="0" err="1"/>
              <a:t>penting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penyebaran</a:t>
            </a:r>
            <a:r>
              <a:rPr lang="en-US" dirty="0"/>
              <a:t> agama Islam dan </a:t>
            </a:r>
            <a:r>
              <a:rPr lang="en-US" dirty="0" err="1"/>
              <a:t>hubungan</a:t>
            </a:r>
            <a:r>
              <a:rPr lang="en-US" dirty="0"/>
              <a:t> </a:t>
            </a:r>
            <a:r>
              <a:rPr lang="en-US" dirty="0" err="1"/>
              <a:t>perdagangan</a:t>
            </a:r>
            <a:r>
              <a:rPr lang="en-US" dirty="0"/>
              <a:t> di Asia Tenggara.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301905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alphaModFix amt="10989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8" name="Google Shape;98;p14"/>
          <p:cNvGrpSpPr/>
          <p:nvPr/>
        </p:nvGrpSpPr>
        <p:grpSpPr>
          <a:xfrm>
            <a:off x="0" y="5736168"/>
            <a:ext cx="12192000" cy="1121833"/>
            <a:chOff x="0" y="4302125"/>
            <a:chExt cx="9144000" cy="841375"/>
          </a:xfrm>
        </p:grpSpPr>
        <p:grpSp>
          <p:nvGrpSpPr>
            <p:cNvPr id="99" name="Google Shape;99;p1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pic>
            <p:nvPicPr>
              <p:cNvPr id="100" name="Google Shape;100;p14" descr="E:\ELISA\ERLANGGA LISA\2017\TEMPLATE PPT\SMP PPKN kelas X kelompok wajib\SMP PPKN kelas X kelompok wajib.png"/>
              <p:cNvPicPr preferRelativeResize="0"/>
              <p:nvPr/>
            </p:nvPicPr>
            <p:blipFill rotWithShape="1">
              <a:blip r:embed="rId4">
                <a:alphaModFix/>
              </a:blip>
              <a:srcRect/>
              <a:stretch/>
            </p:blipFill>
            <p:spPr>
              <a:xfrm>
                <a:off x="0" y="4302125"/>
                <a:ext cx="9144000" cy="84137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01" name="Google Shape;101;p14"/>
              <p:cNvSpPr txBox="1"/>
              <p:nvPr/>
            </p:nvSpPr>
            <p:spPr>
              <a:xfrm>
                <a:off x="2057400" y="4732407"/>
                <a:ext cx="5334000" cy="35395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txBody>
              <a:bodyPr spcFirstLastPara="1" wrap="square" lIns="121900" tIns="60933" rIns="121900" bIns="60933" anchor="t" anchorCtr="0">
                <a:sp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en-US" sz="2267" b="1">
                    <a:solidFill>
                      <a:srgbClr val="002060"/>
                    </a:solidFill>
                    <a:latin typeface="Arial"/>
                    <a:ea typeface="Arial"/>
                    <a:cs typeface="Arial"/>
                    <a:sym typeface="Arial"/>
                  </a:rPr>
                  <a:t>ILMU PENGETAHUAN SOSIAL</a:t>
                </a:r>
                <a:endParaRPr sz="2267">
                  <a:solidFill>
                    <a:srgbClr val="00206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102" name="Google Shape;102;p14" descr="A picture containing text&#10;&#10;Description automatically generated"/>
            <p:cNvPicPr preferRelativeResize="0"/>
            <p:nvPr/>
          </p:nvPicPr>
          <p:blipFill rotWithShape="1">
            <a:blip r:embed="rId5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172200" y="4734224"/>
              <a:ext cx="2743200" cy="3503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9BB7EEA9-8773-9C5F-8DC2-257D9A7BB0B9}"/>
              </a:ext>
            </a:extLst>
          </p:cNvPr>
          <p:cNvSpPr txBox="1"/>
          <p:nvPr/>
        </p:nvSpPr>
        <p:spPr>
          <a:xfrm>
            <a:off x="512618" y="1470849"/>
            <a:ext cx="2812472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err="1"/>
              <a:t>Kesultanan</a:t>
            </a:r>
            <a:r>
              <a:rPr lang="en-US" b="1" dirty="0"/>
              <a:t> Aceh</a:t>
            </a:r>
            <a:endParaRPr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0A0EB2F-777B-74AC-90C7-59AF20D3A544}"/>
              </a:ext>
            </a:extLst>
          </p:cNvPr>
          <p:cNvSpPr txBox="1"/>
          <p:nvPr/>
        </p:nvSpPr>
        <p:spPr>
          <a:xfrm>
            <a:off x="526471" y="2110737"/>
            <a:ext cx="5194643" cy="258532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US" dirty="0" err="1"/>
              <a:t>Kesultanan</a:t>
            </a:r>
            <a:r>
              <a:rPr lang="en-US" dirty="0"/>
              <a:t> Aceh </a:t>
            </a:r>
            <a:r>
              <a:rPr lang="en-US" dirty="0" err="1"/>
              <a:t>berdiri</a:t>
            </a:r>
            <a:r>
              <a:rPr lang="en-US" dirty="0"/>
              <a:t> </a:t>
            </a:r>
            <a:r>
              <a:rPr lang="en-US" dirty="0" err="1"/>
              <a:t>sekitar</a:t>
            </a:r>
            <a:r>
              <a:rPr lang="en-US" dirty="0"/>
              <a:t> </a:t>
            </a:r>
            <a:r>
              <a:rPr lang="en-US" dirty="0" err="1"/>
              <a:t>awal</a:t>
            </a:r>
            <a:r>
              <a:rPr lang="en-US" dirty="0"/>
              <a:t> </a:t>
            </a:r>
            <a:r>
              <a:rPr lang="en-US" dirty="0" err="1"/>
              <a:t>abad</a:t>
            </a:r>
            <a:r>
              <a:rPr lang="en-US" dirty="0"/>
              <a:t> ke-16 di </a:t>
            </a:r>
            <a:r>
              <a:rPr lang="en-US" dirty="0" err="1"/>
              <a:t>utara</a:t>
            </a:r>
            <a:r>
              <a:rPr lang="en-US" dirty="0"/>
              <a:t> Sumatra, di </a:t>
            </a:r>
            <a:r>
              <a:rPr lang="en-US" dirty="0" err="1"/>
              <a:t>bawah</a:t>
            </a:r>
            <a:r>
              <a:rPr lang="en-US" dirty="0"/>
              <a:t> </a:t>
            </a:r>
            <a:r>
              <a:rPr lang="en-US" dirty="0" err="1"/>
              <a:t>pimpinan</a:t>
            </a:r>
            <a:r>
              <a:rPr lang="en-US" dirty="0"/>
              <a:t> Sultan Ali </a:t>
            </a:r>
            <a:r>
              <a:rPr lang="en-US" dirty="0" err="1"/>
              <a:t>Mughayat</a:t>
            </a:r>
            <a:r>
              <a:rPr lang="en-US" dirty="0"/>
              <a:t> </a:t>
            </a:r>
            <a:r>
              <a:rPr lang="en-US" dirty="0" err="1"/>
              <a:t>Syah</a:t>
            </a:r>
            <a:r>
              <a:rPr lang="en-US" dirty="0"/>
              <a:t>. </a:t>
            </a:r>
            <a:r>
              <a:rPr lang="en-US" dirty="0" err="1"/>
              <a:t>Kesultanan</a:t>
            </a:r>
            <a:r>
              <a:rPr lang="en-US" dirty="0"/>
              <a:t> </a:t>
            </a:r>
            <a:r>
              <a:rPr lang="en-US" dirty="0" err="1"/>
              <a:t>ini</a:t>
            </a:r>
            <a:r>
              <a:rPr lang="en-US" dirty="0"/>
              <a:t> </a:t>
            </a:r>
            <a:r>
              <a:rPr lang="en-US" dirty="0" err="1"/>
              <a:t>mengalami</a:t>
            </a:r>
            <a:r>
              <a:rPr lang="en-US" dirty="0"/>
              <a:t> </a:t>
            </a:r>
            <a:r>
              <a:rPr lang="en-US" dirty="0" err="1"/>
              <a:t>perkembangan</a:t>
            </a:r>
            <a:r>
              <a:rPr lang="en-US" dirty="0"/>
              <a:t> yang </a:t>
            </a:r>
            <a:r>
              <a:rPr lang="en-US" dirty="0" err="1"/>
              <a:t>pesat</a:t>
            </a:r>
            <a:r>
              <a:rPr lang="en-US" dirty="0"/>
              <a:t> pada masa </a:t>
            </a:r>
            <a:r>
              <a:rPr lang="en-US" dirty="0" err="1"/>
              <a:t>pemerintahan</a:t>
            </a:r>
            <a:r>
              <a:rPr lang="en-US" dirty="0"/>
              <a:t> Sultan Iskandar Muda, </a:t>
            </a:r>
            <a:r>
              <a:rPr lang="en-US" dirty="0" err="1"/>
              <a:t>terutama</a:t>
            </a:r>
            <a:r>
              <a:rPr lang="en-US" dirty="0"/>
              <a:t> di </a:t>
            </a:r>
            <a:r>
              <a:rPr lang="en-US" dirty="0" err="1"/>
              <a:t>bidang</a:t>
            </a:r>
            <a:r>
              <a:rPr lang="en-US" dirty="0"/>
              <a:t> </a:t>
            </a:r>
            <a:r>
              <a:rPr lang="en-US" dirty="0" err="1"/>
              <a:t>politik</a:t>
            </a:r>
            <a:r>
              <a:rPr lang="en-US" dirty="0"/>
              <a:t>, </a:t>
            </a:r>
            <a:r>
              <a:rPr lang="en-US" dirty="0" err="1"/>
              <a:t>ekonomi</a:t>
            </a:r>
            <a:r>
              <a:rPr lang="en-US" dirty="0"/>
              <a:t>, dan </a:t>
            </a:r>
            <a:r>
              <a:rPr lang="en-US" dirty="0" err="1"/>
              <a:t>perdagangan</a:t>
            </a:r>
            <a:r>
              <a:rPr lang="en-US" dirty="0"/>
              <a:t>, </a:t>
            </a:r>
            <a:r>
              <a:rPr lang="en-US" dirty="0" err="1"/>
              <a:t>serta</a:t>
            </a:r>
            <a:r>
              <a:rPr lang="en-US" dirty="0"/>
              <a:t> </a:t>
            </a:r>
            <a:r>
              <a:rPr lang="en-US" dirty="0" err="1"/>
              <a:t>hubungan</a:t>
            </a:r>
            <a:r>
              <a:rPr lang="en-US" dirty="0"/>
              <a:t> </a:t>
            </a:r>
            <a:r>
              <a:rPr lang="en-US" dirty="0" err="1"/>
              <a:t>internasional</a:t>
            </a:r>
            <a:r>
              <a:rPr lang="en-US" dirty="0"/>
              <a:t>. </a:t>
            </a:r>
            <a:r>
              <a:rPr lang="en-US" dirty="0" err="1"/>
              <a:t>Hubungan</a:t>
            </a:r>
            <a:r>
              <a:rPr lang="en-US" dirty="0"/>
              <a:t> </a:t>
            </a:r>
            <a:r>
              <a:rPr lang="en-US" dirty="0" err="1"/>
              <a:t>kerja</a:t>
            </a:r>
            <a:r>
              <a:rPr lang="en-US" dirty="0"/>
              <a:t> </a:t>
            </a:r>
            <a:r>
              <a:rPr lang="en-US" dirty="0" err="1"/>
              <a:t>sama</a:t>
            </a:r>
            <a:r>
              <a:rPr lang="en-US" dirty="0"/>
              <a:t> </a:t>
            </a:r>
            <a:r>
              <a:rPr lang="en-US" dirty="0" err="1"/>
              <a:t>dijalin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banyak</a:t>
            </a:r>
            <a:r>
              <a:rPr lang="en-US" dirty="0"/>
              <a:t> </a:t>
            </a:r>
            <a:r>
              <a:rPr lang="en-US" dirty="0" err="1"/>
              <a:t>bangsa</a:t>
            </a:r>
            <a:r>
              <a:rPr lang="en-US" dirty="0"/>
              <a:t>, </a:t>
            </a:r>
            <a:r>
              <a:rPr lang="en-US" dirty="0" err="1"/>
              <a:t>antara</a:t>
            </a:r>
            <a:r>
              <a:rPr lang="en-US" dirty="0"/>
              <a:t> lain </a:t>
            </a:r>
            <a:r>
              <a:rPr lang="en-US" dirty="0" err="1"/>
              <a:t>Mesir</a:t>
            </a:r>
            <a:r>
              <a:rPr lang="en-US" dirty="0"/>
              <a:t>, Turki, negara-negara Arab, </a:t>
            </a:r>
            <a:r>
              <a:rPr lang="en-US" dirty="0" err="1"/>
              <a:t>Cina</a:t>
            </a:r>
            <a:r>
              <a:rPr lang="en-US" dirty="0"/>
              <a:t>, </a:t>
            </a:r>
            <a:r>
              <a:rPr lang="en-US" dirty="0" err="1"/>
              <a:t>Jepang</a:t>
            </a:r>
            <a:r>
              <a:rPr lang="en-US" dirty="0"/>
              <a:t>, </a:t>
            </a:r>
            <a:r>
              <a:rPr lang="en-US" dirty="0" err="1"/>
              <a:t>Inggris</a:t>
            </a:r>
            <a:r>
              <a:rPr lang="en-US" dirty="0"/>
              <a:t>, dan </a:t>
            </a:r>
            <a:r>
              <a:rPr lang="en-US" dirty="0" err="1"/>
              <a:t>Prancis</a:t>
            </a:r>
            <a:r>
              <a:rPr lang="en-US" dirty="0"/>
              <a:t>.</a:t>
            </a:r>
            <a:endParaRPr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56EDA2D-AA40-BCCC-EAA4-AFCF681266EF}"/>
              </a:ext>
            </a:extLst>
          </p:cNvPr>
          <p:cNvSpPr txBox="1"/>
          <p:nvPr/>
        </p:nvSpPr>
        <p:spPr>
          <a:xfrm>
            <a:off x="6457033" y="1475026"/>
            <a:ext cx="2812472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err="1"/>
              <a:t>Kesultanan</a:t>
            </a:r>
            <a:r>
              <a:rPr lang="en-US" b="1" dirty="0"/>
              <a:t> </a:t>
            </a:r>
            <a:r>
              <a:rPr lang="en-US" b="1" dirty="0" err="1"/>
              <a:t>Demak</a:t>
            </a:r>
            <a:endParaRPr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02950E5-BE0D-B97E-964A-F4DB121D11A8}"/>
              </a:ext>
            </a:extLst>
          </p:cNvPr>
          <p:cNvSpPr txBox="1"/>
          <p:nvPr/>
        </p:nvSpPr>
        <p:spPr>
          <a:xfrm>
            <a:off x="6457033" y="2093418"/>
            <a:ext cx="5180786" cy="258532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US" dirty="0" err="1"/>
              <a:t>Kesultanan</a:t>
            </a:r>
            <a:r>
              <a:rPr lang="en-US" dirty="0"/>
              <a:t> Aceh </a:t>
            </a:r>
            <a:r>
              <a:rPr lang="en-US" dirty="0" err="1"/>
              <a:t>merupakan</a:t>
            </a:r>
            <a:r>
              <a:rPr lang="en-US" dirty="0"/>
              <a:t> </a:t>
            </a:r>
            <a:r>
              <a:rPr lang="en-US" dirty="0" err="1"/>
              <a:t>kerajaan</a:t>
            </a:r>
            <a:r>
              <a:rPr lang="en-US" dirty="0"/>
              <a:t> Islam </a:t>
            </a:r>
            <a:r>
              <a:rPr lang="en-US" dirty="0" err="1"/>
              <a:t>pertama</a:t>
            </a:r>
            <a:r>
              <a:rPr lang="en-US" dirty="0"/>
              <a:t> di </a:t>
            </a:r>
            <a:r>
              <a:rPr lang="en-US" dirty="0" err="1"/>
              <a:t>Pulau</a:t>
            </a:r>
            <a:r>
              <a:rPr lang="en-US" dirty="0"/>
              <a:t> </a:t>
            </a:r>
            <a:r>
              <a:rPr lang="en-US" dirty="0" err="1"/>
              <a:t>Jawa</a:t>
            </a:r>
            <a:r>
              <a:rPr lang="en-US" dirty="0"/>
              <a:t> yang </a:t>
            </a:r>
            <a:r>
              <a:rPr lang="en-US" dirty="0" err="1"/>
              <a:t>didirikan</a:t>
            </a:r>
            <a:r>
              <a:rPr lang="en-US" dirty="0"/>
              <a:t> oleh Raden Fatah pada </a:t>
            </a:r>
            <a:r>
              <a:rPr lang="en-US" dirty="0" err="1"/>
              <a:t>akhir</a:t>
            </a:r>
            <a:r>
              <a:rPr lang="en-US" dirty="0"/>
              <a:t> </a:t>
            </a:r>
            <a:r>
              <a:rPr lang="en-US" dirty="0" err="1"/>
              <a:t>abad</a:t>
            </a:r>
            <a:r>
              <a:rPr lang="en-US" dirty="0"/>
              <a:t> ke-15. Pusat </a:t>
            </a:r>
            <a:r>
              <a:rPr lang="en-US" dirty="0" err="1"/>
              <a:t>kerajaannya</a:t>
            </a:r>
            <a:r>
              <a:rPr lang="en-US" dirty="0"/>
              <a:t> </a:t>
            </a:r>
            <a:r>
              <a:rPr lang="en-US" dirty="0" err="1"/>
              <a:t>terletak</a:t>
            </a:r>
            <a:r>
              <a:rPr lang="en-US" dirty="0"/>
              <a:t> di </a:t>
            </a:r>
            <a:r>
              <a:rPr lang="en-US" dirty="0" err="1"/>
              <a:t>antara</a:t>
            </a:r>
            <a:r>
              <a:rPr lang="en-US" dirty="0"/>
              <a:t> </a:t>
            </a:r>
            <a:r>
              <a:rPr lang="en-US" dirty="0" err="1"/>
              <a:t>pelabuhan</a:t>
            </a:r>
            <a:r>
              <a:rPr lang="en-US" dirty="0"/>
              <a:t> </a:t>
            </a:r>
            <a:r>
              <a:rPr lang="en-US" dirty="0" err="1"/>
              <a:t>Bergota</a:t>
            </a:r>
            <a:r>
              <a:rPr lang="en-US" dirty="0"/>
              <a:t> dan </a:t>
            </a:r>
            <a:r>
              <a:rPr lang="en-US" dirty="0" err="1"/>
              <a:t>Jepara</a:t>
            </a:r>
            <a:r>
              <a:rPr lang="en-US" dirty="0"/>
              <a:t>.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perkembangannya</a:t>
            </a:r>
            <a:r>
              <a:rPr lang="en-US" dirty="0"/>
              <a:t>, </a:t>
            </a:r>
            <a:r>
              <a:rPr lang="en-US" dirty="0" err="1"/>
              <a:t>Kesultanan</a:t>
            </a:r>
            <a:r>
              <a:rPr lang="en-US" dirty="0"/>
              <a:t> </a:t>
            </a:r>
            <a:r>
              <a:rPr lang="en-US" dirty="0" err="1"/>
              <a:t>Demak</a:t>
            </a:r>
            <a:r>
              <a:rPr lang="en-US" dirty="0"/>
              <a:t> </a:t>
            </a:r>
            <a:r>
              <a:rPr lang="en-US" dirty="0" err="1"/>
              <a:t>berperan</a:t>
            </a:r>
            <a:r>
              <a:rPr lang="en-US" dirty="0"/>
              <a:t> </a:t>
            </a:r>
            <a:r>
              <a:rPr lang="en-US" dirty="0" err="1"/>
              <a:t>besar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penyebaran</a:t>
            </a:r>
            <a:r>
              <a:rPr lang="en-US" dirty="0"/>
              <a:t> agama Islam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bantuan</a:t>
            </a:r>
            <a:r>
              <a:rPr lang="en-US" dirty="0"/>
              <a:t> para </a:t>
            </a:r>
            <a:r>
              <a:rPr lang="en-US" dirty="0" err="1"/>
              <a:t>wali</a:t>
            </a:r>
            <a:r>
              <a:rPr lang="en-US" dirty="0"/>
              <a:t>, </a:t>
            </a:r>
            <a:r>
              <a:rPr lang="en-US" dirty="0" err="1"/>
              <a:t>Demak</a:t>
            </a:r>
            <a:r>
              <a:rPr lang="en-US" dirty="0"/>
              <a:t> </a:t>
            </a:r>
            <a:r>
              <a:rPr lang="en-US" dirty="0" err="1"/>
              <a:t>menjadi</a:t>
            </a:r>
            <a:r>
              <a:rPr lang="en-US" dirty="0"/>
              <a:t> </a:t>
            </a:r>
            <a:r>
              <a:rPr lang="en-US" dirty="0" err="1"/>
              <a:t>pusat</a:t>
            </a:r>
            <a:r>
              <a:rPr lang="en-US" dirty="0"/>
              <a:t> </a:t>
            </a:r>
            <a:r>
              <a:rPr lang="en-US" dirty="0" err="1"/>
              <a:t>penyebaran</a:t>
            </a:r>
            <a:r>
              <a:rPr lang="en-US" dirty="0"/>
              <a:t> agama Islam di </a:t>
            </a:r>
            <a:r>
              <a:rPr lang="en-US" dirty="0" err="1"/>
              <a:t>Pulau</a:t>
            </a:r>
            <a:r>
              <a:rPr lang="en-US" dirty="0"/>
              <a:t> </a:t>
            </a:r>
            <a:r>
              <a:rPr lang="en-US" dirty="0" err="1"/>
              <a:t>Jawa</a:t>
            </a:r>
            <a:r>
              <a:rPr lang="en-US" dirty="0"/>
              <a:t> dan wilayah Nusantara </a:t>
            </a:r>
            <a:r>
              <a:rPr lang="en-US" dirty="0" err="1"/>
              <a:t>bagian</a:t>
            </a:r>
            <a:r>
              <a:rPr lang="en-US" dirty="0"/>
              <a:t> Timur.</a:t>
            </a:r>
            <a:endParaRPr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B714EDC-61AF-C9EA-3D1A-C0663C55F259}"/>
              </a:ext>
            </a:extLst>
          </p:cNvPr>
          <p:cNvCxnSpPr>
            <a:cxnSpLocks/>
          </p:cNvCxnSpPr>
          <p:nvPr/>
        </p:nvCxnSpPr>
        <p:spPr>
          <a:xfrm>
            <a:off x="6096000" y="12793"/>
            <a:ext cx="0" cy="6297084"/>
          </a:xfrm>
          <a:prstGeom prst="line">
            <a:avLst/>
          </a:prstGeom>
          <a:ln w="3810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4492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15131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8" name="Google Shape;98;p14"/>
          <p:cNvGrpSpPr/>
          <p:nvPr/>
        </p:nvGrpSpPr>
        <p:grpSpPr>
          <a:xfrm>
            <a:off x="0" y="5736168"/>
            <a:ext cx="12192000" cy="1121833"/>
            <a:chOff x="0" y="4302125"/>
            <a:chExt cx="9144000" cy="841375"/>
          </a:xfrm>
        </p:grpSpPr>
        <p:grpSp>
          <p:nvGrpSpPr>
            <p:cNvPr id="99" name="Google Shape;99;p1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pic>
            <p:nvPicPr>
              <p:cNvPr id="100" name="Google Shape;100;p14" descr="E:\ELISA\ERLANGGA LISA\2017\TEMPLATE PPT\SMP PPKN kelas X kelompok wajib\SMP PPKN kelas X kelompok wajib.png"/>
              <p:cNvPicPr preferRelativeResize="0"/>
              <p:nvPr/>
            </p:nvPicPr>
            <p:blipFill rotWithShape="1">
              <a:blip r:embed="rId4">
                <a:alphaModFix/>
              </a:blip>
              <a:srcRect/>
              <a:stretch/>
            </p:blipFill>
            <p:spPr>
              <a:xfrm>
                <a:off x="0" y="4302125"/>
                <a:ext cx="9144000" cy="84137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01" name="Google Shape;101;p14"/>
              <p:cNvSpPr txBox="1"/>
              <p:nvPr/>
            </p:nvSpPr>
            <p:spPr>
              <a:xfrm>
                <a:off x="2057400" y="4732407"/>
                <a:ext cx="5334000" cy="35395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txBody>
              <a:bodyPr spcFirstLastPara="1" wrap="square" lIns="121900" tIns="60933" rIns="121900" bIns="60933" anchor="t" anchorCtr="0">
                <a:sp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en-US" sz="2267" b="1">
                    <a:solidFill>
                      <a:srgbClr val="002060"/>
                    </a:solidFill>
                    <a:latin typeface="Arial"/>
                    <a:ea typeface="Arial"/>
                    <a:cs typeface="Arial"/>
                    <a:sym typeface="Arial"/>
                  </a:rPr>
                  <a:t>ILMU PENGETAHUAN SOSIAL</a:t>
                </a:r>
                <a:endParaRPr sz="2267">
                  <a:solidFill>
                    <a:srgbClr val="00206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102" name="Google Shape;102;p14" descr="A picture containing text&#10;&#10;Description automatically generated"/>
            <p:cNvPicPr preferRelativeResize="0"/>
            <p:nvPr/>
          </p:nvPicPr>
          <p:blipFill rotWithShape="1">
            <a:blip r:embed="rId5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172200" y="4734224"/>
              <a:ext cx="2743200" cy="3503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9BB7EEA9-8773-9C5F-8DC2-257D9A7BB0B9}"/>
              </a:ext>
            </a:extLst>
          </p:cNvPr>
          <p:cNvSpPr txBox="1"/>
          <p:nvPr/>
        </p:nvSpPr>
        <p:spPr>
          <a:xfrm>
            <a:off x="554181" y="583777"/>
            <a:ext cx="2812472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err="1"/>
              <a:t>Kesultanan</a:t>
            </a:r>
            <a:r>
              <a:rPr lang="en-US" b="1" dirty="0"/>
              <a:t> Banten</a:t>
            </a:r>
            <a:endParaRPr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0A0EB2F-777B-74AC-90C7-59AF20D3A544}"/>
              </a:ext>
            </a:extLst>
          </p:cNvPr>
          <p:cNvSpPr txBox="1"/>
          <p:nvPr/>
        </p:nvSpPr>
        <p:spPr>
          <a:xfrm>
            <a:off x="554181" y="964540"/>
            <a:ext cx="10709565" cy="14773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US" dirty="0" err="1"/>
              <a:t>Kesultanan</a:t>
            </a:r>
            <a:r>
              <a:rPr lang="en-US" dirty="0"/>
              <a:t> Banten </a:t>
            </a:r>
            <a:r>
              <a:rPr lang="en-US" dirty="0" err="1"/>
              <a:t>diperkirakan</a:t>
            </a:r>
            <a:r>
              <a:rPr lang="en-US" dirty="0"/>
              <a:t> </a:t>
            </a:r>
            <a:r>
              <a:rPr lang="en-US" dirty="0" err="1"/>
              <a:t>berdiri</a:t>
            </a:r>
            <a:r>
              <a:rPr lang="en-US" dirty="0"/>
              <a:t> </a:t>
            </a:r>
            <a:r>
              <a:rPr lang="en-US" dirty="0" err="1"/>
              <a:t>antara</a:t>
            </a:r>
            <a:r>
              <a:rPr lang="en-US" dirty="0"/>
              <a:t> </a:t>
            </a:r>
            <a:r>
              <a:rPr lang="en-US" dirty="0" err="1"/>
              <a:t>tahun</a:t>
            </a:r>
            <a:r>
              <a:rPr lang="en-US" dirty="0"/>
              <a:t> 1525–1526, </a:t>
            </a:r>
            <a:r>
              <a:rPr lang="en-US" dirty="0" err="1"/>
              <a:t>setelah</a:t>
            </a:r>
            <a:r>
              <a:rPr lang="en-US" dirty="0"/>
              <a:t> Kota </a:t>
            </a:r>
            <a:r>
              <a:rPr lang="en-US" dirty="0" err="1"/>
              <a:t>Banteng</a:t>
            </a:r>
            <a:r>
              <a:rPr lang="en-US" dirty="0"/>
              <a:t> </a:t>
            </a:r>
            <a:r>
              <a:rPr lang="en-US" dirty="0" err="1"/>
              <a:t>Girang</a:t>
            </a:r>
            <a:r>
              <a:rPr lang="en-US" dirty="0"/>
              <a:t> </a:t>
            </a:r>
            <a:r>
              <a:rPr lang="en-US" dirty="0" err="1"/>
              <a:t>direbut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Kerajaan </a:t>
            </a:r>
            <a:r>
              <a:rPr lang="en-US" dirty="0" err="1"/>
              <a:t>Pajajaran</a:t>
            </a:r>
            <a:r>
              <a:rPr lang="en-US" dirty="0"/>
              <a:t> oleh </a:t>
            </a:r>
            <a:r>
              <a:rPr lang="en-US" dirty="0" err="1"/>
              <a:t>kaum</a:t>
            </a:r>
            <a:r>
              <a:rPr lang="en-US" dirty="0"/>
              <a:t> </a:t>
            </a:r>
            <a:r>
              <a:rPr lang="en-US" dirty="0" err="1"/>
              <a:t>muslim</a:t>
            </a:r>
            <a:r>
              <a:rPr lang="en-US" dirty="0"/>
              <a:t> yang </a:t>
            </a:r>
            <a:r>
              <a:rPr lang="en-US" dirty="0" err="1"/>
              <a:t>dipimpin</a:t>
            </a:r>
            <a:r>
              <a:rPr lang="en-US" dirty="0"/>
              <a:t> Maulana </a:t>
            </a:r>
            <a:r>
              <a:rPr lang="en-US" dirty="0" err="1"/>
              <a:t>Hasanuddin</a:t>
            </a:r>
            <a:r>
              <a:rPr lang="en-US" dirty="0"/>
              <a:t>. Pada masa </a:t>
            </a:r>
            <a:r>
              <a:rPr lang="en-US" dirty="0" err="1"/>
              <a:t>pemerintahannya</a:t>
            </a:r>
            <a:r>
              <a:rPr lang="en-US" dirty="0"/>
              <a:t>, Banten </a:t>
            </a:r>
            <a:r>
              <a:rPr lang="en-US" dirty="0" err="1"/>
              <a:t>menjadi</a:t>
            </a:r>
            <a:r>
              <a:rPr lang="en-US" dirty="0"/>
              <a:t> </a:t>
            </a:r>
            <a:r>
              <a:rPr lang="en-US" dirty="0" err="1"/>
              <a:t>pusat</a:t>
            </a:r>
            <a:r>
              <a:rPr lang="en-US" dirty="0"/>
              <a:t> </a:t>
            </a:r>
            <a:r>
              <a:rPr lang="en-US" dirty="0" err="1"/>
              <a:t>politik</a:t>
            </a:r>
            <a:r>
              <a:rPr lang="en-US" dirty="0"/>
              <a:t>, </a:t>
            </a:r>
            <a:r>
              <a:rPr lang="en-US" dirty="0" err="1"/>
              <a:t>ekonomi</a:t>
            </a:r>
            <a:r>
              <a:rPr lang="en-US" dirty="0"/>
              <a:t> dan </a:t>
            </a:r>
            <a:r>
              <a:rPr lang="en-US" dirty="0" err="1"/>
              <a:t>perdagangan</a:t>
            </a:r>
            <a:r>
              <a:rPr lang="en-US" dirty="0"/>
              <a:t>, </a:t>
            </a:r>
            <a:r>
              <a:rPr lang="en-US" dirty="0" err="1"/>
              <a:t>keagamaan</a:t>
            </a:r>
            <a:r>
              <a:rPr lang="en-US" dirty="0"/>
              <a:t>, </a:t>
            </a:r>
            <a:r>
              <a:rPr lang="en-US" dirty="0" err="1"/>
              <a:t>serta</a:t>
            </a:r>
            <a:r>
              <a:rPr lang="en-US" dirty="0"/>
              <a:t> </a:t>
            </a:r>
            <a:r>
              <a:rPr lang="en-US" dirty="0" err="1"/>
              <a:t>kebudayaan</a:t>
            </a:r>
            <a:r>
              <a:rPr lang="en-US" dirty="0"/>
              <a:t>. </a:t>
            </a:r>
            <a:r>
              <a:rPr lang="en-US" dirty="0" err="1"/>
              <a:t>Kesultanan</a:t>
            </a:r>
            <a:r>
              <a:rPr lang="en-US" dirty="0"/>
              <a:t> Banten juga </a:t>
            </a:r>
            <a:r>
              <a:rPr lang="en-US" dirty="0" err="1"/>
              <a:t>mengalami</a:t>
            </a:r>
            <a:r>
              <a:rPr lang="en-US" dirty="0"/>
              <a:t> </a:t>
            </a:r>
            <a:r>
              <a:rPr lang="en-US" dirty="0" err="1"/>
              <a:t>kemajuan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pembangunan</a:t>
            </a:r>
            <a:r>
              <a:rPr lang="en-US" dirty="0"/>
              <a:t> </a:t>
            </a:r>
            <a:r>
              <a:rPr lang="en-US" dirty="0" err="1"/>
              <a:t>kota</a:t>
            </a:r>
            <a:r>
              <a:rPr lang="en-US" dirty="0"/>
              <a:t>, </a:t>
            </a:r>
            <a:r>
              <a:rPr lang="en-US" dirty="0" err="1"/>
              <a:t>desa</a:t>
            </a:r>
            <a:r>
              <a:rPr lang="en-US" dirty="0"/>
              <a:t>, dan </a:t>
            </a:r>
            <a:r>
              <a:rPr lang="en-US" dirty="0" err="1"/>
              <a:t>persawahan</a:t>
            </a:r>
            <a:r>
              <a:rPr lang="en-US" dirty="0"/>
              <a:t> </a:t>
            </a:r>
            <a:r>
              <a:rPr lang="en-US" dirty="0" err="1"/>
              <a:t>serta</a:t>
            </a:r>
            <a:r>
              <a:rPr lang="en-US" dirty="0"/>
              <a:t> </a:t>
            </a:r>
            <a:r>
              <a:rPr lang="en-US" dirty="0" err="1"/>
              <a:t>perladangan</a:t>
            </a:r>
            <a:r>
              <a:rPr lang="en-US" dirty="0"/>
              <a:t> yang </a:t>
            </a:r>
            <a:r>
              <a:rPr lang="en-US" dirty="0" err="1"/>
              <a:t>mencapai</a:t>
            </a:r>
            <a:r>
              <a:rPr lang="en-US" dirty="0"/>
              <a:t> </a:t>
            </a:r>
            <a:r>
              <a:rPr lang="en-US" dirty="0" err="1"/>
              <a:t>puncaknya</a:t>
            </a:r>
            <a:r>
              <a:rPr lang="en-US" dirty="0"/>
              <a:t> pada masa </a:t>
            </a:r>
            <a:r>
              <a:rPr lang="en-US" dirty="0" err="1"/>
              <a:t>pemerintahan</a:t>
            </a:r>
            <a:r>
              <a:rPr lang="en-US" dirty="0"/>
              <a:t> Sultan </a:t>
            </a:r>
            <a:r>
              <a:rPr lang="en-US" dirty="0" err="1"/>
              <a:t>Ageng</a:t>
            </a:r>
            <a:r>
              <a:rPr lang="en-US" dirty="0"/>
              <a:t> </a:t>
            </a:r>
            <a:r>
              <a:rPr lang="en-US" dirty="0" err="1"/>
              <a:t>Tirtayasa</a:t>
            </a:r>
            <a:r>
              <a:rPr lang="en-US" dirty="0"/>
              <a:t>. </a:t>
            </a:r>
            <a:endParaRPr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56EDA2D-AA40-BCCC-EAA4-AFCF681266EF}"/>
              </a:ext>
            </a:extLst>
          </p:cNvPr>
          <p:cNvSpPr txBox="1"/>
          <p:nvPr/>
        </p:nvSpPr>
        <p:spPr>
          <a:xfrm>
            <a:off x="526471" y="3033079"/>
            <a:ext cx="2812472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err="1"/>
              <a:t>Kesultanan</a:t>
            </a:r>
            <a:r>
              <a:rPr lang="en-US" b="1" dirty="0"/>
              <a:t> </a:t>
            </a:r>
            <a:r>
              <a:rPr lang="en-US" b="1" dirty="0" err="1"/>
              <a:t>Mataram</a:t>
            </a:r>
            <a:endParaRPr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02950E5-BE0D-B97E-964A-F4DB121D11A8}"/>
              </a:ext>
            </a:extLst>
          </p:cNvPr>
          <p:cNvSpPr txBox="1"/>
          <p:nvPr/>
        </p:nvSpPr>
        <p:spPr>
          <a:xfrm>
            <a:off x="526471" y="3425273"/>
            <a:ext cx="10737275" cy="14773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US" dirty="0" err="1"/>
              <a:t>Kesultanan</a:t>
            </a:r>
            <a:r>
              <a:rPr lang="en-US" dirty="0"/>
              <a:t> </a:t>
            </a:r>
            <a:r>
              <a:rPr lang="en-US" dirty="0" err="1"/>
              <a:t>Mataram</a:t>
            </a:r>
            <a:r>
              <a:rPr lang="en-US" dirty="0"/>
              <a:t> </a:t>
            </a:r>
            <a:r>
              <a:rPr lang="en-US" dirty="0" err="1"/>
              <a:t>diperkirakan</a:t>
            </a:r>
            <a:r>
              <a:rPr lang="en-US" dirty="0"/>
              <a:t> </a:t>
            </a:r>
            <a:r>
              <a:rPr lang="en-US" dirty="0" err="1"/>
              <a:t>berdiri</a:t>
            </a:r>
            <a:r>
              <a:rPr lang="en-US" dirty="0"/>
              <a:t> </a:t>
            </a:r>
            <a:r>
              <a:rPr lang="en-US" dirty="0" err="1"/>
              <a:t>sekitar</a:t>
            </a:r>
            <a:r>
              <a:rPr lang="en-US" dirty="0"/>
              <a:t> </a:t>
            </a:r>
            <a:r>
              <a:rPr lang="en-US" dirty="0" err="1"/>
              <a:t>tahun</a:t>
            </a:r>
            <a:r>
              <a:rPr lang="en-US" dirty="0"/>
              <a:t> 1586 di </a:t>
            </a:r>
            <a:r>
              <a:rPr lang="en-US" dirty="0" err="1"/>
              <a:t>selatan</a:t>
            </a:r>
            <a:r>
              <a:rPr lang="en-US" dirty="0"/>
              <a:t> </a:t>
            </a:r>
            <a:r>
              <a:rPr lang="en-US" dirty="0" err="1"/>
              <a:t>Jawa</a:t>
            </a:r>
            <a:r>
              <a:rPr lang="en-US" dirty="0"/>
              <a:t> dan </a:t>
            </a:r>
            <a:r>
              <a:rPr lang="en-US" dirty="0" err="1"/>
              <a:t>berpusat</a:t>
            </a:r>
            <a:r>
              <a:rPr lang="en-US" dirty="0"/>
              <a:t> di </a:t>
            </a:r>
            <a:r>
              <a:rPr lang="en-US" dirty="0" err="1"/>
              <a:t>Kotagede</a:t>
            </a:r>
            <a:r>
              <a:rPr lang="en-US" dirty="0"/>
              <a:t>, Yogyakarta. </a:t>
            </a:r>
            <a:r>
              <a:rPr lang="en-US" dirty="0" err="1"/>
              <a:t>Kesultanan</a:t>
            </a:r>
            <a:r>
              <a:rPr lang="en-US" dirty="0"/>
              <a:t> </a:t>
            </a:r>
            <a:r>
              <a:rPr lang="en-US" dirty="0" err="1"/>
              <a:t>Mataran</a:t>
            </a:r>
            <a:r>
              <a:rPr lang="en-US" dirty="0"/>
              <a:t> </a:t>
            </a:r>
            <a:r>
              <a:rPr lang="en-US" dirty="0" err="1"/>
              <a:t>mencapai</a:t>
            </a:r>
            <a:r>
              <a:rPr lang="en-US" dirty="0"/>
              <a:t> </a:t>
            </a:r>
            <a:r>
              <a:rPr lang="en-US" dirty="0" err="1"/>
              <a:t>puncak</a:t>
            </a:r>
            <a:r>
              <a:rPr lang="en-US" dirty="0"/>
              <a:t> </a:t>
            </a:r>
            <a:r>
              <a:rPr lang="en-US" dirty="0" err="1"/>
              <a:t>kejayaannya</a:t>
            </a:r>
            <a:r>
              <a:rPr lang="en-US" dirty="0"/>
              <a:t> di </a:t>
            </a:r>
            <a:r>
              <a:rPr lang="en-US" dirty="0" err="1"/>
              <a:t>bawah</a:t>
            </a:r>
            <a:r>
              <a:rPr lang="en-US" dirty="0"/>
              <a:t> </a:t>
            </a:r>
            <a:r>
              <a:rPr lang="en-US" dirty="0" err="1"/>
              <a:t>kepemimpinan</a:t>
            </a:r>
            <a:r>
              <a:rPr lang="en-US" dirty="0"/>
              <a:t> Sultan Agung </a:t>
            </a:r>
            <a:r>
              <a:rPr lang="en-US" dirty="0" err="1"/>
              <a:t>Senopati</a:t>
            </a:r>
            <a:r>
              <a:rPr lang="en-US" dirty="0"/>
              <a:t> </a:t>
            </a:r>
            <a:r>
              <a:rPr lang="en-US" dirty="0" err="1"/>
              <a:t>ing</a:t>
            </a:r>
            <a:r>
              <a:rPr lang="en-US" dirty="0"/>
              <a:t> </a:t>
            </a:r>
            <a:r>
              <a:rPr lang="en-US" dirty="0" err="1"/>
              <a:t>Alogo</a:t>
            </a:r>
            <a:r>
              <a:rPr lang="en-US" dirty="0"/>
              <a:t>. Pada masa </a:t>
            </a:r>
            <a:r>
              <a:rPr lang="en-US" dirty="0" err="1"/>
              <a:t>pemerintahannya</a:t>
            </a:r>
            <a:r>
              <a:rPr lang="en-US" dirty="0"/>
              <a:t>, wilayah </a:t>
            </a:r>
            <a:r>
              <a:rPr lang="en-US" dirty="0" err="1"/>
              <a:t>kesultanan</a:t>
            </a:r>
            <a:r>
              <a:rPr lang="en-US" dirty="0"/>
              <a:t> </a:t>
            </a:r>
            <a:r>
              <a:rPr lang="en-US" dirty="0" err="1"/>
              <a:t>bertambah</a:t>
            </a:r>
            <a:r>
              <a:rPr lang="en-US" dirty="0"/>
              <a:t> </a:t>
            </a:r>
            <a:r>
              <a:rPr lang="en-US" dirty="0" err="1"/>
              <a:t>luas</a:t>
            </a:r>
            <a:r>
              <a:rPr lang="en-US" dirty="0"/>
              <a:t>, </a:t>
            </a:r>
            <a:r>
              <a:rPr lang="en-US" dirty="0" err="1"/>
              <a:t>meliputi</a:t>
            </a:r>
            <a:r>
              <a:rPr lang="en-US" dirty="0"/>
              <a:t> </a:t>
            </a:r>
            <a:r>
              <a:rPr lang="en-US" dirty="0" err="1"/>
              <a:t>Jawa</a:t>
            </a:r>
            <a:r>
              <a:rPr lang="en-US" dirty="0"/>
              <a:t> Tengah, </a:t>
            </a:r>
            <a:r>
              <a:rPr lang="en-US" dirty="0" err="1"/>
              <a:t>Jawa</a:t>
            </a:r>
            <a:r>
              <a:rPr lang="en-US" dirty="0"/>
              <a:t> Timur, dan </a:t>
            </a:r>
            <a:r>
              <a:rPr lang="en-US" dirty="0" err="1"/>
              <a:t>sebagian</a:t>
            </a:r>
            <a:r>
              <a:rPr lang="en-US" dirty="0"/>
              <a:t> </a:t>
            </a:r>
            <a:r>
              <a:rPr lang="en-US" dirty="0" err="1"/>
              <a:t>Jawa</a:t>
            </a:r>
            <a:r>
              <a:rPr lang="en-US" dirty="0"/>
              <a:t> Barat. Pada </a:t>
            </a:r>
            <a:r>
              <a:rPr lang="en-US" dirty="0" err="1"/>
              <a:t>tahun</a:t>
            </a:r>
            <a:r>
              <a:rPr lang="en-US" dirty="0"/>
              <a:t> 1755, </a:t>
            </a:r>
            <a:r>
              <a:rPr lang="en-US" dirty="0" err="1"/>
              <a:t>Kesultanan</a:t>
            </a:r>
            <a:r>
              <a:rPr lang="en-US" dirty="0"/>
              <a:t> </a:t>
            </a:r>
            <a:r>
              <a:rPr lang="en-US" dirty="0" err="1"/>
              <a:t>Mataram</a:t>
            </a:r>
            <a:r>
              <a:rPr lang="en-US" dirty="0"/>
              <a:t> </a:t>
            </a:r>
            <a:r>
              <a:rPr lang="en-US" dirty="0" err="1"/>
              <a:t>pecah</a:t>
            </a:r>
            <a:r>
              <a:rPr lang="en-US" dirty="0"/>
              <a:t> </a:t>
            </a:r>
            <a:r>
              <a:rPr lang="en-US" dirty="0" err="1"/>
              <a:t>menjadi</a:t>
            </a:r>
            <a:r>
              <a:rPr lang="en-US" dirty="0"/>
              <a:t> </a:t>
            </a:r>
            <a:r>
              <a:rPr lang="en-US" dirty="0" err="1"/>
              <a:t>Kesultanan</a:t>
            </a:r>
            <a:r>
              <a:rPr lang="en-US" dirty="0"/>
              <a:t> Yogyakarta dan </a:t>
            </a:r>
            <a:r>
              <a:rPr lang="en-US" dirty="0" err="1"/>
              <a:t>Kasunanan</a:t>
            </a:r>
            <a:r>
              <a:rPr lang="en-US" dirty="0"/>
              <a:t> Surakarta. 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82319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alphaModFix amt="10989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8" name="Google Shape;98;p14"/>
          <p:cNvGrpSpPr/>
          <p:nvPr/>
        </p:nvGrpSpPr>
        <p:grpSpPr>
          <a:xfrm>
            <a:off x="0" y="5736168"/>
            <a:ext cx="12192000" cy="1121833"/>
            <a:chOff x="0" y="4302125"/>
            <a:chExt cx="9144000" cy="841375"/>
          </a:xfrm>
        </p:grpSpPr>
        <p:grpSp>
          <p:nvGrpSpPr>
            <p:cNvPr id="99" name="Google Shape;99;p1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pic>
            <p:nvPicPr>
              <p:cNvPr id="100" name="Google Shape;100;p14" descr="E:\ELISA\ERLANGGA LISA\2017\TEMPLATE PPT\SMP PPKN kelas X kelompok wajib\SMP PPKN kelas X kelompok wajib.png"/>
              <p:cNvPicPr preferRelativeResize="0"/>
              <p:nvPr/>
            </p:nvPicPr>
            <p:blipFill rotWithShape="1">
              <a:blip r:embed="rId4">
                <a:alphaModFix/>
              </a:blip>
              <a:srcRect/>
              <a:stretch/>
            </p:blipFill>
            <p:spPr>
              <a:xfrm>
                <a:off x="0" y="4302125"/>
                <a:ext cx="9144000" cy="84137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01" name="Google Shape;101;p14"/>
              <p:cNvSpPr txBox="1"/>
              <p:nvPr/>
            </p:nvSpPr>
            <p:spPr>
              <a:xfrm>
                <a:off x="2057400" y="4732407"/>
                <a:ext cx="5334000" cy="35395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txBody>
              <a:bodyPr spcFirstLastPara="1" wrap="square" lIns="121900" tIns="60933" rIns="121900" bIns="60933" anchor="t" anchorCtr="0">
                <a:sp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en-US" sz="2267" b="1">
                    <a:solidFill>
                      <a:srgbClr val="002060"/>
                    </a:solidFill>
                    <a:latin typeface="Arial"/>
                    <a:ea typeface="Arial"/>
                    <a:cs typeface="Arial"/>
                    <a:sym typeface="Arial"/>
                  </a:rPr>
                  <a:t>ILMU PENGETAHUAN SOSIAL</a:t>
                </a:r>
                <a:endParaRPr sz="2267">
                  <a:solidFill>
                    <a:srgbClr val="00206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102" name="Google Shape;102;p14" descr="A picture containing text&#10;&#10;Description automatically generated"/>
            <p:cNvPicPr preferRelativeResize="0"/>
            <p:nvPr/>
          </p:nvPicPr>
          <p:blipFill rotWithShape="1">
            <a:blip r:embed="rId5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172200" y="4734224"/>
              <a:ext cx="2743200" cy="3503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9BB7EEA9-8773-9C5F-8DC2-257D9A7BB0B9}"/>
              </a:ext>
            </a:extLst>
          </p:cNvPr>
          <p:cNvSpPr txBox="1"/>
          <p:nvPr/>
        </p:nvSpPr>
        <p:spPr>
          <a:xfrm>
            <a:off x="512618" y="1470849"/>
            <a:ext cx="2812472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err="1"/>
              <a:t>Kesultanan</a:t>
            </a:r>
            <a:r>
              <a:rPr lang="en-US" b="1" dirty="0"/>
              <a:t> </a:t>
            </a:r>
            <a:r>
              <a:rPr lang="en-US" b="1" dirty="0" err="1"/>
              <a:t>Gowa-Tallo</a:t>
            </a:r>
            <a:endParaRPr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0A0EB2F-777B-74AC-90C7-59AF20D3A544}"/>
              </a:ext>
            </a:extLst>
          </p:cNvPr>
          <p:cNvSpPr txBox="1"/>
          <p:nvPr/>
        </p:nvSpPr>
        <p:spPr>
          <a:xfrm>
            <a:off x="526471" y="2110737"/>
            <a:ext cx="5194643" cy="20313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US" dirty="0" err="1"/>
              <a:t>Kesultanan</a:t>
            </a:r>
            <a:r>
              <a:rPr lang="en-US" dirty="0"/>
              <a:t> </a:t>
            </a:r>
            <a:r>
              <a:rPr lang="en-US" dirty="0" err="1"/>
              <a:t>Gowa-Tallo</a:t>
            </a:r>
            <a:r>
              <a:rPr lang="en-US" dirty="0"/>
              <a:t> </a:t>
            </a:r>
            <a:r>
              <a:rPr lang="en-US" dirty="0" err="1"/>
              <a:t>lebih</a:t>
            </a:r>
            <a:r>
              <a:rPr lang="en-US" dirty="0"/>
              <a:t> </a:t>
            </a:r>
            <a:r>
              <a:rPr lang="en-US" dirty="0" err="1"/>
              <a:t>sering</a:t>
            </a:r>
            <a:r>
              <a:rPr lang="en-US" dirty="0"/>
              <a:t> </a:t>
            </a:r>
            <a:r>
              <a:rPr lang="en-US" dirty="0" err="1"/>
              <a:t>disebut</a:t>
            </a:r>
            <a:r>
              <a:rPr lang="en-US" dirty="0"/>
              <a:t> </a:t>
            </a:r>
            <a:r>
              <a:rPr lang="en-US" dirty="0" err="1"/>
              <a:t>sebagai</a:t>
            </a:r>
            <a:r>
              <a:rPr lang="en-US" dirty="0"/>
              <a:t> </a:t>
            </a:r>
            <a:r>
              <a:rPr lang="en-US" dirty="0" err="1"/>
              <a:t>Kesultanan</a:t>
            </a:r>
            <a:r>
              <a:rPr lang="en-US" dirty="0"/>
              <a:t> Makassar. Oleh </a:t>
            </a:r>
            <a:r>
              <a:rPr lang="en-US" dirty="0" err="1"/>
              <a:t>karena</a:t>
            </a:r>
            <a:r>
              <a:rPr lang="en-US" dirty="0"/>
              <a:t> </a:t>
            </a:r>
            <a:r>
              <a:rPr lang="en-US" dirty="0" err="1"/>
              <a:t>letaknya</a:t>
            </a:r>
            <a:r>
              <a:rPr lang="en-US" dirty="0"/>
              <a:t> yang </a:t>
            </a:r>
            <a:r>
              <a:rPr lang="en-US" dirty="0" err="1"/>
              <a:t>strategis</a:t>
            </a:r>
            <a:r>
              <a:rPr lang="en-US" dirty="0"/>
              <a:t> di </a:t>
            </a:r>
            <a:r>
              <a:rPr lang="en-US" dirty="0" err="1"/>
              <a:t>semenanjung</a:t>
            </a:r>
            <a:r>
              <a:rPr lang="en-US" dirty="0"/>
              <a:t> barat </a:t>
            </a:r>
            <a:r>
              <a:rPr lang="en-US" dirty="0" err="1"/>
              <a:t>daya</a:t>
            </a:r>
            <a:r>
              <a:rPr lang="en-US" dirty="0"/>
              <a:t> Sulawesi, </a:t>
            </a:r>
            <a:r>
              <a:rPr lang="en-US" dirty="0" err="1"/>
              <a:t>Kesultanan</a:t>
            </a:r>
            <a:r>
              <a:rPr lang="en-US" dirty="0"/>
              <a:t> </a:t>
            </a:r>
            <a:r>
              <a:rPr lang="en-US" dirty="0" err="1"/>
              <a:t>Gowa-Tallo</a:t>
            </a:r>
            <a:r>
              <a:rPr lang="en-US" dirty="0"/>
              <a:t> </a:t>
            </a:r>
            <a:r>
              <a:rPr lang="en-US" dirty="0" err="1"/>
              <a:t>tumbuh</a:t>
            </a:r>
            <a:r>
              <a:rPr lang="en-US" dirty="0"/>
              <a:t> </a:t>
            </a:r>
            <a:r>
              <a:rPr lang="en-US" dirty="0" err="1"/>
              <a:t>menjadi</a:t>
            </a:r>
            <a:r>
              <a:rPr lang="en-US" dirty="0"/>
              <a:t> </a:t>
            </a:r>
            <a:r>
              <a:rPr lang="en-US" dirty="0" err="1"/>
              <a:t>kerajaan</a:t>
            </a:r>
            <a:r>
              <a:rPr lang="en-US" dirty="0"/>
              <a:t> </a:t>
            </a:r>
            <a:r>
              <a:rPr lang="en-US" dirty="0" err="1"/>
              <a:t>maritim</a:t>
            </a:r>
            <a:r>
              <a:rPr lang="en-US" dirty="0"/>
              <a:t> </a:t>
            </a:r>
            <a:r>
              <a:rPr lang="en-US" dirty="0" err="1"/>
              <a:t>terbesar</a:t>
            </a:r>
            <a:r>
              <a:rPr lang="en-US" dirty="0"/>
              <a:t> di wilayah Indonesia </a:t>
            </a:r>
            <a:r>
              <a:rPr lang="en-US" dirty="0" err="1"/>
              <a:t>bagian</a:t>
            </a:r>
            <a:r>
              <a:rPr lang="en-US" dirty="0"/>
              <a:t> </a:t>
            </a:r>
            <a:r>
              <a:rPr lang="en-US" dirty="0" err="1"/>
              <a:t>timur</a:t>
            </a:r>
            <a:r>
              <a:rPr lang="en-US" dirty="0"/>
              <a:t>. </a:t>
            </a:r>
            <a:r>
              <a:rPr lang="en-US" dirty="0" err="1"/>
              <a:t>Kesultanan</a:t>
            </a:r>
            <a:r>
              <a:rPr lang="en-US" dirty="0"/>
              <a:t> </a:t>
            </a:r>
            <a:r>
              <a:rPr lang="en-US" dirty="0" err="1"/>
              <a:t>ini</a:t>
            </a:r>
            <a:r>
              <a:rPr lang="en-US" dirty="0"/>
              <a:t> </a:t>
            </a:r>
            <a:r>
              <a:rPr lang="en-US" dirty="0" err="1"/>
              <a:t>menjalin</a:t>
            </a:r>
            <a:r>
              <a:rPr lang="en-US" dirty="0"/>
              <a:t> </a:t>
            </a:r>
            <a:r>
              <a:rPr lang="en-US" dirty="0" err="1"/>
              <a:t>hubungan</a:t>
            </a:r>
            <a:r>
              <a:rPr lang="en-US" dirty="0"/>
              <a:t> </a:t>
            </a:r>
            <a:r>
              <a:rPr lang="en-US" dirty="0" err="1"/>
              <a:t>dagang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Malaka</a:t>
            </a:r>
            <a:r>
              <a:rPr lang="en-US" dirty="0"/>
              <a:t>, Kalimantan, </a:t>
            </a:r>
            <a:r>
              <a:rPr lang="en-US" dirty="0" err="1"/>
              <a:t>Cina</a:t>
            </a:r>
            <a:r>
              <a:rPr lang="en-US" dirty="0"/>
              <a:t>, dan Thailand. </a:t>
            </a:r>
            <a:endParaRPr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56EDA2D-AA40-BCCC-EAA4-AFCF681266EF}"/>
              </a:ext>
            </a:extLst>
          </p:cNvPr>
          <p:cNvSpPr txBox="1"/>
          <p:nvPr/>
        </p:nvSpPr>
        <p:spPr>
          <a:xfrm>
            <a:off x="6457032" y="1475026"/>
            <a:ext cx="4391076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err="1"/>
              <a:t>Kesultanan</a:t>
            </a:r>
            <a:r>
              <a:rPr lang="en-US" b="1" dirty="0"/>
              <a:t> Ternate dan </a:t>
            </a:r>
            <a:r>
              <a:rPr lang="en-US" b="1" dirty="0" err="1"/>
              <a:t>Kesultanan</a:t>
            </a:r>
            <a:r>
              <a:rPr lang="en-US" b="1" dirty="0"/>
              <a:t> </a:t>
            </a:r>
            <a:r>
              <a:rPr lang="en-US" b="1" dirty="0" err="1"/>
              <a:t>Tidore</a:t>
            </a:r>
            <a:endParaRPr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02950E5-BE0D-B97E-964A-F4DB121D11A8}"/>
              </a:ext>
            </a:extLst>
          </p:cNvPr>
          <p:cNvSpPr txBox="1"/>
          <p:nvPr/>
        </p:nvSpPr>
        <p:spPr>
          <a:xfrm>
            <a:off x="6457033" y="2093418"/>
            <a:ext cx="5180786" cy="230832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US" dirty="0" err="1"/>
              <a:t>Kesultanan</a:t>
            </a:r>
            <a:r>
              <a:rPr lang="en-US" dirty="0"/>
              <a:t> Ternate dan </a:t>
            </a:r>
            <a:r>
              <a:rPr lang="en-US" dirty="0" err="1"/>
              <a:t>Kesultanan</a:t>
            </a:r>
            <a:r>
              <a:rPr lang="en-US" dirty="0"/>
              <a:t> </a:t>
            </a:r>
            <a:r>
              <a:rPr lang="en-US" dirty="0" err="1"/>
              <a:t>Tidore</a:t>
            </a:r>
            <a:r>
              <a:rPr lang="en-US" dirty="0"/>
              <a:t> </a:t>
            </a:r>
            <a:r>
              <a:rPr lang="en-US" dirty="0" err="1"/>
              <a:t>terletak</a:t>
            </a:r>
            <a:r>
              <a:rPr lang="en-US" dirty="0"/>
              <a:t> di </a:t>
            </a:r>
            <a:r>
              <a:rPr lang="en-US" dirty="0" err="1"/>
              <a:t>Kepulauan</a:t>
            </a:r>
            <a:r>
              <a:rPr lang="en-US" dirty="0"/>
              <a:t> Maluku dan </a:t>
            </a:r>
            <a:r>
              <a:rPr lang="en-US" dirty="0" err="1"/>
              <a:t>sebagian</a:t>
            </a:r>
            <a:r>
              <a:rPr lang="en-US" dirty="0"/>
              <a:t> Papua. </a:t>
            </a:r>
            <a:r>
              <a:rPr lang="en-US" dirty="0" err="1"/>
              <a:t>Keduanya</a:t>
            </a:r>
            <a:r>
              <a:rPr lang="en-US" dirty="0"/>
              <a:t> </a:t>
            </a:r>
            <a:r>
              <a:rPr lang="en-US" dirty="0" err="1"/>
              <a:t>terkenal</a:t>
            </a:r>
            <a:r>
              <a:rPr lang="en-US" dirty="0"/>
              <a:t> </a:t>
            </a:r>
            <a:r>
              <a:rPr lang="en-US" dirty="0" err="1"/>
              <a:t>karena</a:t>
            </a:r>
            <a:r>
              <a:rPr lang="en-US" dirty="0"/>
              <a:t> </a:t>
            </a:r>
            <a:r>
              <a:rPr lang="en-US" dirty="0" err="1"/>
              <a:t>menjadi</a:t>
            </a:r>
            <a:r>
              <a:rPr lang="en-US" dirty="0"/>
              <a:t> </a:t>
            </a:r>
            <a:r>
              <a:rPr lang="en-US" dirty="0" err="1"/>
              <a:t>pusat</a:t>
            </a:r>
            <a:r>
              <a:rPr lang="en-US" dirty="0"/>
              <a:t> </a:t>
            </a:r>
            <a:r>
              <a:rPr lang="en-US" dirty="0" err="1"/>
              <a:t>penghasil</a:t>
            </a:r>
            <a:r>
              <a:rPr lang="en-US" dirty="0"/>
              <a:t> </a:t>
            </a:r>
            <a:r>
              <a:rPr lang="en-US" dirty="0" err="1"/>
              <a:t>rempah-rempah</a:t>
            </a:r>
            <a:r>
              <a:rPr lang="en-US" dirty="0"/>
              <a:t> di Asia Tenggara </a:t>
            </a:r>
            <a:r>
              <a:rPr lang="en-US" dirty="0" err="1"/>
              <a:t>sehingga</a:t>
            </a:r>
            <a:r>
              <a:rPr lang="en-US" dirty="0"/>
              <a:t> </a:t>
            </a:r>
            <a:r>
              <a:rPr lang="en-US" dirty="0" err="1"/>
              <a:t>mendapat</a:t>
            </a:r>
            <a:r>
              <a:rPr lang="en-US" dirty="0"/>
              <a:t> </a:t>
            </a:r>
            <a:r>
              <a:rPr lang="en-US" dirty="0" err="1"/>
              <a:t>julukan</a:t>
            </a:r>
            <a:r>
              <a:rPr lang="en-US" dirty="0"/>
              <a:t> </a:t>
            </a:r>
            <a:r>
              <a:rPr lang="en-US" i="1" dirty="0"/>
              <a:t>The Spice Islands </a:t>
            </a:r>
            <a:r>
              <a:rPr lang="en-US" dirty="0"/>
              <a:t>(</a:t>
            </a:r>
            <a:r>
              <a:rPr lang="en-US" dirty="0" err="1"/>
              <a:t>kepulauan</a:t>
            </a:r>
            <a:r>
              <a:rPr lang="en-US" dirty="0"/>
              <a:t> </a:t>
            </a:r>
            <a:r>
              <a:rPr lang="en-US" dirty="0" err="1"/>
              <a:t>rempah-rempah</a:t>
            </a:r>
            <a:r>
              <a:rPr lang="en-US" dirty="0"/>
              <a:t>). Banyak </a:t>
            </a:r>
            <a:r>
              <a:rPr lang="en-US" dirty="0" err="1"/>
              <a:t>pedagang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berbagai</a:t>
            </a:r>
            <a:r>
              <a:rPr lang="en-US" dirty="0"/>
              <a:t> negara </a:t>
            </a:r>
            <a:r>
              <a:rPr lang="en-US" dirty="0" err="1"/>
              <a:t>datang</a:t>
            </a:r>
            <a:r>
              <a:rPr lang="en-US" dirty="0"/>
              <a:t> untuk </a:t>
            </a:r>
            <a:r>
              <a:rPr lang="en-US" dirty="0" err="1"/>
              <a:t>membeli</a:t>
            </a:r>
            <a:r>
              <a:rPr lang="en-US" dirty="0"/>
              <a:t> </a:t>
            </a:r>
            <a:r>
              <a:rPr lang="en-US" dirty="0" err="1"/>
              <a:t>rempah-rempah</a:t>
            </a:r>
            <a:r>
              <a:rPr lang="en-US" dirty="0"/>
              <a:t> dan </a:t>
            </a:r>
            <a:r>
              <a:rPr lang="en-US" dirty="0" err="1"/>
              <a:t>masuklah</a:t>
            </a:r>
            <a:r>
              <a:rPr lang="en-US" dirty="0"/>
              <a:t> agama Islam yang </a:t>
            </a:r>
            <a:r>
              <a:rPr lang="en-US" dirty="0" err="1"/>
              <a:t>kemudian</a:t>
            </a:r>
            <a:r>
              <a:rPr lang="en-US" dirty="0"/>
              <a:t> </a:t>
            </a:r>
            <a:r>
              <a:rPr lang="en-US" dirty="0" err="1"/>
              <a:t>dianut</a:t>
            </a:r>
            <a:r>
              <a:rPr lang="en-US" dirty="0"/>
              <a:t> oleh </a:t>
            </a:r>
            <a:r>
              <a:rPr lang="en-US" dirty="0" err="1"/>
              <a:t>masyarakat</a:t>
            </a:r>
            <a:r>
              <a:rPr lang="en-US" dirty="0"/>
              <a:t> di </a:t>
            </a:r>
            <a:r>
              <a:rPr lang="en-US" dirty="0" err="1"/>
              <a:t>sana</a:t>
            </a:r>
            <a:r>
              <a:rPr lang="en-US" dirty="0"/>
              <a:t>.</a:t>
            </a:r>
            <a:endParaRPr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B714EDC-61AF-C9EA-3D1A-C0663C55F259}"/>
              </a:ext>
            </a:extLst>
          </p:cNvPr>
          <p:cNvCxnSpPr>
            <a:cxnSpLocks/>
          </p:cNvCxnSpPr>
          <p:nvPr/>
        </p:nvCxnSpPr>
        <p:spPr>
          <a:xfrm>
            <a:off x="6096000" y="12793"/>
            <a:ext cx="0" cy="6297084"/>
          </a:xfrm>
          <a:prstGeom prst="line">
            <a:avLst/>
          </a:prstGeom>
          <a:ln w="3810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6607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7" name="Rectangle 106">
            <a:extLst>
              <a:ext uri="{FF2B5EF4-FFF2-40B4-BE49-F238E27FC236}">
                <a16:creationId xmlns:a16="http://schemas.microsoft.com/office/drawing/2014/main" id="{47942995-B07F-4636-9A06-C6A104B260A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B8CF359-2788-E2D6-99DB-7467C85D507C}"/>
              </a:ext>
            </a:extLst>
          </p:cNvPr>
          <p:cNvSpPr txBox="1"/>
          <p:nvPr/>
        </p:nvSpPr>
        <p:spPr>
          <a:xfrm>
            <a:off x="925491" y="2865341"/>
            <a:ext cx="4767856" cy="238760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200" b="1" kern="1200" dirty="0">
                <a:solidFill>
                  <a:schemeClr val="accent2"/>
                </a:solidFill>
                <a:latin typeface="Hiragino Kaku Gothic StdN W8" panose="020B0800000000000000" pitchFamily="34" charset="-128"/>
                <a:ea typeface="Hiragino Kaku Gothic StdN W8" panose="020B0800000000000000" pitchFamily="34" charset="-128"/>
                <a:cs typeface="+mj-cs"/>
              </a:rPr>
              <a:t>A. Keberagaman </a:t>
            </a:r>
            <a:r>
              <a:rPr lang="en-US" sz="3200" b="1" kern="1200" dirty="0" err="1">
                <a:solidFill>
                  <a:schemeClr val="accent2"/>
                </a:solidFill>
                <a:latin typeface="Hiragino Kaku Gothic StdN W8" panose="020B0800000000000000" pitchFamily="34" charset="-128"/>
                <a:ea typeface="Hiragino Kaku Gothic StdN W8" panose="020B0800000000000000" pitchFamily="34" charset="-128"/>
                <a:cs typeface="+mj-cs"/>
              </a:rPr>
              <a:t>Aktivitas</a:t>
            </a:r>
            <a:r>
              <a:rPr lang="en-US" sz="3200" b="1" kern="1200" dirty="0">
                <a:solidFill>
                  <a:schemeClr val="accent2"/>
                </a:solidFill>
                <a:latin typeface="Hiragino Kaku Gothic StdN W8" panose="020B0800000000000000" pitchFamily="34" charset="-128"/>
                <a:ea typeface="Hiragino Kaku Gothic StdN W8" panose="020B0800000000000000" pitchFamily="34" charset="-128"/>
                <a:cs typeface="+mj-cs"/>
              </a:rPr>
              <a:t> Ekonomi</a:t>
            </a:r>
          </a:p>
        </p:txBody>
      </p: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032D8612-31EB-44CF-A1D0-14FD4C70542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2984992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110" name="Rectangle 109">
              <a:extLst>
                <a:ext uri="{FF2B5EF4-FFF2-40B4-BE49-F238E27FC236}">
                  <a16:creationId xmlns:a16="http://schemas.microsoft.com/office/drawing/2014/main" id="{F19A4A0F-1B59-4DB0-9764-D10936E9877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4" name="Rectangle 113">
            <a:extLst>
              <a:ext uri="{FF2B5EF4-FFF2-40B4-BE49-F238E27FC236}">
                <a16:creationId xmlns:a16="http://schemas.microsoft.com/office/drawing/2014/main" id="{B81933D1-5615-42C7-9C0B-4EB7105CCE2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391886"/>
            <a:ext cx="6009366" cy="601707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Icon&#10;&#10;Description automatically generated">
            <a:extLst>
              <a:ext uri="{FF2B5EF4-FFF2-40B4-BE49-F238E27FC236}">
                <a16:creationId xmlns:a16="http://schemas.microsoft.com/office/drawing/2014/main" id="{21171A16-CB3C-84FF-4D4D-16752C8338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7290" y="1188119"/>
            <a:ext cx="4548049" cy="4548049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D221A8B-FE72-7002-C939-57B644669F20}"/>
              </a:ext>
            </a:extLst>
          </p:cNvPr>
          <p:cNvSpPr/>
          <p:nvPr/>
        </p:nvSpPr>
        <p:spPr>
          <a:xfrm>
            <a:off x="1501589" y="2864225"/>
            <a:ext cx="5916706" cy="18153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grpSp>
        <p:nvGrpSpPr>
          <p:cNvPr id="98" name="Google Shape;98;p14"/>
          <p:cNvGrpSpPr/>
          <p:nvPr/>
        </p:nvGrpSpPr>
        <p:grpSpPr>
          <a:xfrm>
            <a:off x="0" y="5736168"/>
            <a:ext cx="12192000" cy="1121833"/>
            <a:chOff x="0" y="4302125"/>
            <a:chExt cx="9144000" cy="841375"/>
          </a:xfrm>
        </p:grpSpPr>
        <p:grpSp>
          <p:nvGrpSpPr>
            <p:cNvPr id="99" name="Google Shape;99;p1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pic>
            <p:nvPicPr>
              <p:cNvPr id="100" name="Google Shape;100;p14" descr="E:\ELISA\ERLANGGA LISA\2017\TEMPLATE PPT\SMP PPKN kelas X kelompok wajib\SMP PPKN kelas X kelompok wajib.png"/>
              <p:cNvPicPr preferRelativeResize="0"/>
              <p:nvPr/>
            </p:nvPicPr>
            <p:blipFill rotWithShape="1">
              <a:blip r:embed="rId4">
                <a:alphaModFix/>
              </a:blip>
              <a:srcRect/>
              <a:stretch/>
            </p:blipFill>
            <p:spPr>
              <a:xfrm>
                <a:off x="0" y="4302125"/>
                <a:ext cx="9144000" cy="84137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01" name="Google Shape;101;p14"/>
              <p:cNvSpPr txBox="1"/>
              <p:nvPr/>
            </p:nvSpPr>
            <p:spPr>
              <a:xfrm>
                <a:off x="2057400" y="4732407"/>
                <a:ext cx="5334000" cy="35395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txBody>
              <a:bodyPr spcFirstLastPara="1" wrap="square" lIns="121900" tIns="60933" rIns="121900" bIns="60933" anchor="t" anchorCtr="0">
                <a:sp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en-US" sz="2267" b="1">
                    <a:solidFill>
                      <a:srgbClr val="002060"/>
                    </a:solidFill>
                    <a:latin typeface="Arial"/>
                    <a:ea typeface="Arial"/>
                    <a:cs typeface="Arial"/>
                    <a:sym typeface="Arial"/>
                  </a:rPr>
                  <a:t>ILMU PENGETAHUAN SOSIAL</a:t>
                </a:r>
                <a:endParaRPr sz="2267">
                  <a:solidFill>
                    <a:srgbClr val="00206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102" name="Google Shape;102;p14" descr="A picture containing text&#10;&#10;Description automatically generated"/>
            <p:cNvPicPr preferRelativeResize="0"/>
            <p:nvPr/>
          </p:nvPicPr>
          <p:blipFill rotWithShape="1">
            <a:blip r:embed="rId5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172200" y="4734224"/>
              <a:ext cx="2743200" cy="350308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1591458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F360ECBE-9375-97E7-C3B5-06339778F73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797470"/>
            <a:ext cx="12192747" cy="5061737"/>
          </a:xfrm>
          <a:prstGeom prst="rect">
            <a:avLst/>
          </a:prstGeom>
        </p:spPr>
      </p:pic>
      <p:grpSp>
        <p:nvGrpSpPr>
          <p:cNvPr id="98" name="Google Shape;98;p14"/>
          <p:cNvGrpSpPr/>
          <p:nvPr/>
        </p:nvGrpSpPr>
        <p:grpSpPr>
          <a:xfrm>
            <a:off x="0" y="5736168"/>
            <a:ext cx="12192000" cy="1121833"/>
            <a:chOff x="0" y="4302125"/>
            <a:chExt cx="9144000" cy="841375"/>
          </a:xfrm>
        </p:grpSpPr>
        <p:grpSp>
          <p:nvGrpSpPr>
            <p:cNvPr id="99" name="Google Shape;99;p1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pic>
            <p:nvPicPr>
              <p:cNvPr id="100" name="Google Shape;100;p14" descr="E:\ELISA\ERLANGGA LISA\2017\TEMPLATE PPT\SMP PPKN kelas X kelompok wajib\SMP PPKN kelas X kelompok wajib.png"/>
              <p:cNvPicPr preferRelativeResize="0"/>
              <p:nvPr/>
            </p:nvPicPr>
            <p:blipFill rotWithShape="1">
              <a:blip r:embed="rId4">
                <a:alphaModFix/>
              </a:blip>
              <a:srcRect/>
              <a:stretch/>
            </p:blipFill>
            <p:spPr>
              <a:xfrm>
                <a:off x="0" y="4302125"/>
                <a:ext cx="9144000" cy="84137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01" name="Google Shape;101;p14"/>
              <p:cNvSpPr txBox="1"/>
              <p:nvPr/>
            </p:nvSpPr>
            <p:spPr>
              <a:xfrm>
                <a:off x="2057400" y="4732407"/>
                <a:ext cx="5334000" cy="35395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txBody>
              <a:bodyPr spcFirstLastPara="1" wrap="square" lIns="121900" tIns="60933" rIns="121900" bIns="60933" anchor="t" anchorCtr="0">
                <a:spAutoFit/>
              </a:bodyPr>
              <a:lstStyle/>
              <a:p>
                <a:r>
                  <a:rPr lang="en-US" sz="2267" b="1" dirty="0">
                    <a:solidFill>
                      <a:srgbClr val="002060"/>
                    </a:solidFill>
                    <a:latin typeface="Arial"/>
                    <a:ea typeface="Arial"/>
                    <a:cs typeface="Arial"/>
                    <a:sym typeface="Arial"/>
                  </a:rPr>
                  <a:t>ILMU PENGETAHUAN SOSIAL</a:t>
                </a:r>
                <a:endParaRPr sz="2267" dirty="0">
                  <a:solidFill>
                    <a:srgbClr val="00206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102" name="Google Shape;102;p14" descr="A picture containing text&#10;&#10;Description automatically generated"/>
            <p:cNvPicPr preferRelativeResize="0"/>
            <p:nvPr/>
          </p:nvPicPr>
          <p:blipFill rotWithShape="1">
            <a:blip r:embed="rId5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172200" y="4734224"/>
              <a:ext cx="2743200" cy="3503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2235A4E6-146E-427A-DD24-D670819135F8}"/>
              </a:ext>
            </a:extLst>
          </p:cNvPr>
          <p:cNvSpPr txBox="1"/>
          <p:nvPr/>
        </p:nvSpPr>
        <p:spPr>
          <a:xfrm>
            <a:off x="524434" y="2029716"/>
            <a:ext cx="62343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err="1"/>
              <a:t>Pengaruh</a:t>
            </a:r>
            <a:r>
              <a:rPr lang="en-US" b="1" dirty="0"/>
              <a:t> </a:t>
            </a:r>
            <a:r>
              <a:rPr lang="en-US" b="1" dirty="0" err="1"/>
              <a:t>iklim</a:t>
            </a:r>
            <a:r>
              <a:rPr lang="en-US" b="1" dirty="0"/>
              <a:t> dan </a:t>
            </a:r>
            <a:r>
              <a:rPr lang="en-US" b="1" dirty="0" err="1"/>
              <a:t>cuaca</a:t>
            </a:r>
            <a:r>
              <a:rPr lang="en-US" b="1" dirty="0"/>
              <a:t> di </a:t>
            </a:r>
            <a:r>
              <a:rPr lang="en-US" b="1" dirty="0" err="1"/>
              <a:t>bidang</a:t>
            </a:r>
            <a:r>
              <a:rPr lang="en-US" b="1" dirty="0"/>
              <a:t> </a:t>
            </a:r>
            <a:r>
              <a:rPr lang="en-US" b="1" dirty="0" err="1"/>
              <a:t>pertanian</a:t>
            </a:r>
            <a:r>
              <a:rPr lang="en-US" b="1" dirty="0"/>
              <a:t> dan </a:t>
            </a:r>
            <a:r>
              <a:rPr lang="en-US" b="1" dirty="0" err="1"/>
              <a:t>perikanan</a:t>
            </a:r>
            <a:endParaRPr b="1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722D36-5324-B2AD-A90F-573802DF08F6}"/>
              </a:ext>
            </a:extLst>
          </p:cNvPr>
          <p:cNvSpPr/>
          <p:nvPr/>
        </p:nvSpPr>
        <p:spPr>
          <a:xfrm>
            <a:off x="-5176" y="2579899"/>
            <a:ext cx="12192000" cy="4240206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08356E3-73EF-3D2A-FD7D-0380B64B2A56}"/>
              </a:ext>
            </a:extLst>
          </p:cNvPr>
          <p:cNvSpPr/>
          <p:nvPr/>
        </p:nvSpPr>
        <p:spPr>
          <a:xfrm>
            <a:off x="-5176" y="1130877"/>
            <a:ext cx="12192000" cy="4240206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E832500-8BC3-B7F8-B71E-B0D97A9E94EB}"/>
              </a:ext>
            </a:extLst>
          </p:cNvPr>
          <p:cNvSpPr/>
          <p:nvPr/>
        </p:nvSpPr>
        <p:spPr>
          <a:xfrm>
            <a:off x="5923" y="-4846"/>
            <a:ext cx="12192000" cy="4240206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EB7B0F5-8D09-D57B-E267-E14A97CC582F}"/>
              </a:ext>
            </a:extLst>
          </p:cNvPr>
          <p:cNvSpPr txBox="1"/>
          <p:nvPr/>
        </p:nvSpPr>
        <p:spPr>
          <a:xfrm>
            <a:off x="300893" y="174038"/>
            <a:ext cx="56683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1. </a:t>
            </a:r>
            <a:r>
              <a:rPr lang="en-US" b="1" dirty="0" err="1"/>
              <a:t>Pengaruh</a:t>
            </a:r>
            <a:r>
              <a:rPr lang="en-US" b="1" dirty="0"/>
              <a:t> Proses </a:t>
            </a:r>
            <a:r>
              <a:rPr lang="en-US" b="1" dirty="0" err="1"/>
              <a:t>Geografis</a:t>
            </a:r>
            <a:r>
              <a:rPr lang="en-US" b="1" dirty="0"/>
              <a:t> </a:t>
            </a:r>
            <a:r>
              <a:rPr lang="en-US" b="1" dirty="0" err="1"/>
              <a:t>Terhadap</a:t>
            </a:r>
            <a:r>
              <a:rPr lang="en-US" b="1" dirty="0"/>
              <a:t> </a:t>
            </a:r>
            <a:r>
              <a:rPr lang="en-US" b="1" dirty="0" err="1"/>
              <a:t>Aktivitas</a:t>
            </a:r>
            <a:r>
              <a:rPr lang="en-US" b="1" dirty="0"/>
              <a:t> Ekonomi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059EC3E-7D92-147D-B040-3AD92F632CBE}"/>
              </a:ext>
            </a:extLst>
          </p:cNvPr>
          <p:cNvSpPr txBox="1"/>
          <p:nvPr/>
        </p:nvSpPr>
        <p:spPr>
          <a:xfrm>
            <a:off x="300893" y="543370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a. </a:t>
            </a:r>
            <a:r>
              <a:rPr lang="en-US" b="1" dirty="0" err="1"/>
              <a:t>Pengaruh</a:t>
            </a:r>
            <a:r>
              <a:rPr lang="en-US" b="1" dirty="0"/>
              <a:t> </a:t>
            </a:r>
            <a:r>
              <a:rPr lang="en-US" b="1" dirty="0" err="1"/>
              <a:t>Iklim</a:t>
            </a:r>
            <a:r>
              <a:rPr lang="en-US" b="1" dirty="0"/>
              <a:t> dan </a:t>
            </a:r>
            <a:r>
              <a:rPr lang="en-US" b="1" dirty="0" err="1"/>
              <a:t>Cuaca</a:t>
            </a:r>
            <a:r>
              <a:rPr lang="en-US" b="1" dirty="0"/>
              <a:t> </a:t>
            </a:r>
            <a:r>
              <a:rPr lang="en-US" b="1" dirty="0" err="1"/>
              <a:t>bagi</a:t>
            </a:r>
            <a:r>
              <a:rPr lang="en-US" b="1" dirty="0"/>
              <a:t> </a:t>
            </a:r>
            <a:r>
              <a:rPr lang="en-US" b="1" dirty="0" err="1"/>
              <a:t>Kehidupan</a:t>
            </a:r>
            <a:endParaRPr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523188C-FC0A-77D0-6AEA-24B06CAAD456}"/>
              </a:ext>
            </a:extLst>
          </p:cNvPr>
          <p:cNvSpPr txBox="1"/>
          <p:nvPr/>
        </p:nvSpPr>
        <p:spPr>
          <a:xfrm>
            <a:off x="524434" y="824483"/>
            <a:ext cx="113627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err="1"/>
              <a:t>Iklim</a:t>
            </a:r>
            <a:r>
              <a:rPr lang="en-US" dirty="0"/>
              <a:t> di </a:t>
            </a:r>
            <a:r>
              <a:rPr lang="en-US" dirty="0" err="1"/>
              <a:t>suatu</a:t>
            </a:r>
            <a:r>
              <a:rPr lang="en-US" dirty="0"/>
              <a:t> </a:t>
            </a:r>
            <a:r>
              <a:rPr lang="en-US" dirty="0" err="1"/>
              <a:t>tempat</a:t>
            </a:r>
            <a:r>
              <a:rPr lang="en-US" dirty="0"/>
              <a:t> </a:t>
            </a:r>
            <a:r>
              <a:rPr lang="en-US" dirty="0" err="1"/>
              <a:t>menentukan</a:t>
            </a:r>
            <a:r>
              <a:rPr lang="en-US" dirty="0"/>
              <a:t> </a:t>
            </a:r>
            <a:r>
              <a:rPr lang="en-US" dirty="0" err="1"/>
              <a:t>kehidupan</a:t>
            </a:r>
            <a:r>
              <a:rPr lang="en-US" dirty="0"/>
              <a:t> yang </a:t>
            </a:r>
            <a:r>
              <a:rPr lang="en-US" dirty="0" err="1"/>
              <a:t>ditemukan</a:t>
            </a:r>
            <a:r>
              <a:rPr lang="en-US" dirty="0"/>
              <a:t> di </a:t>
            </a:r>
            <a:r>
              <a:rPr lang="en-US" dirty="0" err="1"/>
              <a:t>tempat</a:t>
            </a:r>
            <a:r>
              <a:rPr lang="en-US" dirty="0"/>
              <a:t> </a:t>
            </a:r>
            <a:r>
              <a:rPr lang="en-US" dirty="0" err="1"/>
              <a:t>tersebut</a:t>
            </a:r>
            <a:r>
              <a:rPr lang="en-US" dirty="0"/>
              <a:t>. </a:t>
            </a:r>
            <a:r>
              <a:rPr lang="en-US" dirty="0" err="1"/>
              <a:t>Iklim</a:t>
            </a:r>
            <a:r>
              <a:rPr lang="en-US" dirty="0"/>
              <a:t> </a:t>
            </a:r>
            <a:r>
              <a:rPr lang="en-US" dirty="0" err="1"/>
              <a:t>suatu</a:t>
            </a:r>
            <a:r>
              <a:rPr lang="en-US" dirty="0"/>
              <a:t> wilayah </a:t>
            </a:r>
            <a:r>
              <a:rPr lang="en-US" dirty="0" err="1"/>
              <a:t>berdasarkan</a:t>
            </a:r>
            <a:r>
              <a:rPr lang="en-US" dirty="0"/>
              <a:t> </a:t>
            </a:r>
            <a:r>
              <a:rPr lang="en-US" dirty="0" err="1"/>
              <a:t>pola</a:t>
            </a:r>
            <a:r>
              <a:rPr lang="en-US" dirty="0"/>
              <a:t> rata-rata </a:t>
            </a:r>
            <a:r>
              <a:rPr lang="en-US" dirty="0" err="1"/>
              <a:t>variasi</a:t>
            </a:r>
            <a:r>
              <a:rPr lang="en-US" dirty="0"/>
              <a:t> </a:t>
            </a:r>
            <a:r>
              <a:rPr lang="en-US" dirty="0" err="1"/>
              <a:t>cuaca</a:t>
            </a:r>
            <a:r>
              <a:rPr lang="en-US" dirty="0"/>
              <a:t> </a:t>
            </a:r>
            <a:r>
              <a:rPr lang="en-US" dirty="0" err="1"/>
              <a:t>selama</a:t>
            </a:r>
            <a:r>
              <a:rPr lang="en-US" dirty="0"/>
              <a:t> </a:t>
            </a:r>
            <a:r>
              <a:rPr lang="en-US" dirty="0" err="1"/>
              <a:t>periode</a:t>
            </a:r>
            <a:r>
              <a:rPr lang="en-US" dirty="0"/>
              <a:t> </a:t>
            </a:r>
            <a:r>
              <a:rPr lang="en-US" dirty="0" err="1"/>
              <a:t>waktu</a:t>
            </a:r>
            <a:r>
              <a:rPr lang="en-US" dirty="0"/>
              <a:t> </a:t>
            </a:r>
            <a:r>
              <a:rPr lang="en-US" dirty="0" err="1"/>
              <a:t>tertentu</a:t>
            </a:r>
            <a:r>
              <a:rPr lang="en-US" dirty="0"/>
              <a:t>. </a:t>
            </a:r>
            <a:r>
              <a:rPr lang="en-US" dirty="0" err="1"/>
              <a:t>Seperti</a:t>
            </a:r>
            <a:r>
              <a:rPr lang="en-US" dirty="0"/>
              <a:t> yang </a:t>
            </a:r>
            <a:r>
              <a:rPr lang="en-US" dirty="0" err="1"/>
              <a:t>sudah</a:t>
            </a:r>
            <a:r>
              <a:rPr lang="en-US" dirty="0"/>
              <a:t> </a:t>
            </a:r>
            <a:r>
              <a:rPr lang="en-US" dirty="0" err="1"/>
              <a:t>dijelaskan</a:t>
            </a:r>
            <a:r>
              <a:rPr lang="en-US" dirty="0"/>
              <a:t> pada </a:t>
            </a:r>
            <a:r>
              <a:rPr lang="en-US" dirty="0" err="1"/>
              <a:t>bab</a:t>
            </a:r>
            <a:r>
              <a:rPr lang="en-US" dirty="0"/>
              <a:t> </a:t>
            </a:r>
            <a:r>
              <a:rPr lang="en-US" dirty="0" err="1"/>
              <a:t>sebelumnya</a:t>
            </a:r>
            <a:r>
              <a:rPr lang="en-US" dirty="0"/>
              <a:t>, </a:t>
            </a:r>
            <a:r>
              <a:rPr lang="en-US" dirty="0" err="1"/>
              <a:t>posisi</a:t>
            </a:r>
            <a:r>
              <a:rPr lang="en-US" dirty="0"/>
              <a:t> </a:t>
            </a:r>
            <a:r>
              <a:rPr lang="en-US" dirty="0" err="1"/>
              <a:t>geografis</a:t>
            </a:r>
            <a:r>
              <a:rPr lang="en-US" dirty="0"/>
              <a:t> Indonesia </a:t>
            </a:r>
            <a:r>
              <a:rPr lang="en-US" dirty="0" err="1"/>
              <a:t>menyebabkan</a:t>
            </a:r>
            <a:r>
              <a:rPr lang="en-US" dirty="0"/>
              <a:t> Indonesia </a:t>
            </a:r>
            <a:r>
              <a:rPr lang="en-US" dirty="0" err="1"/>
              <a:t>memiliki</a:t>
            </a:r>
            <a:r>
              <a:rPr lang="en-US" dirty="0"/>
              <a:t> </a:t>
            </a:r>
            <a:r>
              <a:rPr lang="en-US" dirty="0" err="1"/>
              <a:t>iklim</a:t>
            </a:r>
            <a:r>
              <a:rPr lang="en-US" dirty="0"/>
              <a:t> </a:t>
            </a:r>
            <a:r>
              <a:rPr lang="en-US" dirty="0" err="1"/>
              <a:t>musim</a:t>
            </a:r>
            <a:r>
              <a:rPr lang="en-US" dirty="0"/>
              <a:t>, </a:t>
            </a:r>
            <a:r>
              <a:rPr lang="en-US" dirty="0" err="1"/>
              <a:t>iklim</a:t>
            </a:r>
            <a:r>
              <a:rPr lang="en-US" dirty="0"/>
              <a:t> </a:t>
            </a:r>
            <a:r>
              <a:rPr lang="en-US" dirty="0" err="1"/>
              <a:t>tropis</a:t>
            </a:r>
            <a:r>
              <a:rPr lang="en-US" dirty="0"/>
              <a:t>, dan </a:t>
            </a:r>
            <a:r>
              <a:rPr lang="en-US" dirty="0" err="1"/>
              <a:t>iklim</a:t>
            </a:r>
            <a:r>
              <a:rPr lang="en-US" dirty="0"/>
              <a:t> </a:t>
            </a:r>
            <a:r>
              <a:rPr lang="en-US" dirty="0" err="1"/>
              <a:t>laut</a:t>
            </a:r>
            <a:r>
              <a:rPr lang="en-US" dirty="0"/>
              <a:t>. </a:t>
            </a:r>
            <a:r>
              <a:rPr lang="en-US" dirty="0" err="1"/>
              <a:t>Iklim</a:t>
            </a:r>
            <a:r>
              <a:rPr lang="en-US" dirty="0"/>
              <a:t> dan </a:t>
            </a:r>
            <a:r>
              <a:rPr lang="en-US" dirty="0" err="1"/>
              <a:t>cuaca</a:t>
            </a:r>
            <a:r>
              <a:rPr lang="en-US" dirty="0"/>
              <a:t> </a:t>
            </a:r>
            <a:r>
              <a:rPr lang="en-US" dirty="0" err="1"/>
              <a:t>akan</a:t>
            </a:r>
            <a:r>
              <a:rPr lang="en-US" dirty="0"/>
              <a:t> </a:t>
            </a:r>
            <a:r>
              <a:rPr lang="en-US" dirty="0" err="1"/>
              <a:t>berpengaruh</a:t>
            </a:r>
            <a:r>
              <a:rPr lang="en-US" dirty="0"/>
              <a:t> </a:t>
            </a:r>
            <a:r>
              <a:rPr lang="en-US" dirty="0" err="1"/>
              <a:t>terhadap</a:t>
            </a:r>
            <a:r>
              <a:rPr lang="en-US" dirty="0"/>
              <a:t> </a:t>
            </a:r>
            <a:r>
              <a:rPr lang="en-US" dirty="0" err="1"/>
              <a:t>berbagai</a:t>
            </a:r>
            <a:r>
              <a:rPr lang="en-US" dirty="0"/>
              <a:t> </a:t>
            </a:r>
            <a:r>
              <a:rPr lang="en-US" dirty="0" err="1"/>
              <a:t>bidang</a:t>
            </a:r>
            <a:r>
              <a:rPr lang="en-US" dirty="0"/>
              <a:t> </a:t>
            </a:r>
            <a:r>
              <a:rPr lang="en-US" dirty="0" err="1"/>
              <a:t>ekonomi</a:t>
            </a:r>
            <a:r>
              <a:rPr lang="en-US" dirty="0"/>
              <a:t> yang </a:t>
            </a:r>
            <a:r>
              <a:rPr lang="en-US" dirty="0" err="1"/>
              <a:t>dilakukan</a:t>
            </a:r>
            <a:r>
              <a:rPr lang="en-US" dirty="0"/>
              <a:t> oleh </a:t>
            </a:r>
            <a:r>
              <a:rPr lang="en-US" dirty="0" err="1"/>
              <a:t>penduduk</a:t>
            </a:r>
            <a:r>
              <a:rPr lang="en-US" dirty="0"/>
              <a:t> di wilayah Indonesia.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9115CA1-04B8-93D4-78CF-BD8D14FD7067}"/>
              </a:ext>
            </a:extLst>
          </p:cNvPr>
          <p:cNvSpPr txBox="1"/>
          <p:nvPr/>
        </p:nvSpPr>
        <p:spPr>
          <a:xfrm>
            <a:off x="521926" y="2070625"/>
            <a:ext cx="7358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err="1"/>
              <a:t>Pengaruh</a:t>
            </a:r>
            <a:r>
              <a:rPr lang="en-US" b="1" dirty="0"/>
              <a:t> </a:t>
            </a:r>
            <a:r>
              <a:rPr lang="en-US" b="1" dirty="0" err="1"/>
              <a:t>iklim</a:t>
            </a:r>
            <a:r>
              <a:rPr lang="en-US" b="1" dirty="0"/>
              <a:t> dan </a:t>
            </a:r>
            <a:r>
              <a:rPr lang="en-US" b="1" dirty="0" err="1"/>
              <a:t>cuaca</a:t>
            </a:r>
            <a:r>
              <a:rPr lang="en-US" b="1" dirty="0"/>
              <a:t> di </a:t>
            </a:r>
            <a:r>
              <a:rPr lang="en-US" b="1" dirty="0" err="1"/>
              <a:t>bidang</a:t>
            </a:r>
            <a:r>
              <a:rPr lang="en-US" b="1" dirty="0"/>
              <a:t> </a:t>
            </a:r>
            <a:r>
              <a:rPr lang="en-US" b="1" dirty="0" err="1"/>
              <a:t>pertanian</a:t>
            </a:r>
            <a:r>
              <a:rPr lang="en-US" b="1" dirty="0"/>
              <a:t> dan </a:t>
            </a:r>
            <a:r>
              <a:rPr lang="en-US" b="1" dirty="0" err="1"/>
              <a:t>perikanan</a:t>
            </a:r>
            <a:endParaRPr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54F1213-5842-382F-0282-734003EFBC9B}"/>
              </a:ext>
            </a:extLst>
          </p:cNvPr>
          <p:cNvSpPr txBox="1"/>
          <p:nvPr/>
        </p:nvSpPr>
        <p:spPr>
          <a:xfrm>
            <a:off x="809865" y="2332828"/>
            <a:ext cx="1106388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/>
              <a:t>Sebagian </a:t>
            </a:r>
            <a:r>
              <a:rPr lang="en-US" dirty="0" err="1"/>
              <a:t>besar</a:t>
            </a:r>
            <a:r>
              <a:rPr lang="en-US" dirty="0"/>
              <a:t> </a:t>
            </a:r>
            <a:r>
              <a:rPr lang="en-US" dirty="0" err="1"/>
              <a:t>penduduk</a:t>
            </a:r>
            <a:r>
              <a:rPr lang="en-US" dirty="0"/>
              <a:t> Indonesia </a:t>
            </a:r>
            <a:r>
              <a:rPr lang="en-US" dirty="0" err="1"/>
              <a:t>menggantungkan</a:t>
            </a:r>
            <a:r>
              <a:rPr lang="en-US" dirty="0"/>
              <a:t> </a:t>
            </a:r>
            <a:r>
              <a:rPr lang="en-US" dirty="0" err="1"/>
              <a:t>hidupnya</a:t>
            </a:r>
            <a:r>
              <a:rPr lang="en-US" dirty="0"/>
              <a:t> pada </a:t>
            </a:r>
            <a:r>
              <a:rPr lang="en-US" dirty="0" err="1"/>
              <a:t>sektor</a:t>
            </a:r>
            <a:r>
              <a:rPr lang="en-US" dirty="0"/>
              <a:t> </a:t>
            </a:r>
            <a:r>
              <a:rPr lang="en-US" dirty="0" err="1"/>
              <a:t>agraris</a:t>
            </a:r>
            <a:r>
              <a:rPr lang="en-US" dirty="0"/>
              <a:t>. </a:t>
            </a:r>
            <a:r>
              <a:rPr lang="en-US" dirty="0" err="1"/>
              <a:t>Iklim</a:t>
            </a:r>
            <a:r>
              <a:rPr lang="en-US" dirty="0"/>
              <a:t>, </a:t>
            </a:r>
            <a:r>
              <a:rPr lang="en-US" dirty="0" err="1"/>
              <a:t>terutama</a:t>
            </a:r>
            <a:r>
              <a:rPr lang="en-US" dirty="0"/>
              <a:t> </a:t>
            </a:r>
            <a:r>
              <a:rPr lang="en-US" dirty="0" err="1"/>
              <a:t>suhu</a:t>
            </a:r>
            <a:r>
              <a:rPr lang="en-US" dirty="0"/>
              <a:t> </a:t>
            </a:r>
            <a:r>
              <a:rPr lang="en-US" dirty="0" err="1"/>
              <a:t>udara</a:t>
            </a:r>
            <a:r>
              <a:rPr lang="en-US" dirty="0"/>
              <a:t> dan </a:t>
            </a:r>
            <a:r>
              <a:rPr lang="en-US" dirty="0" err="1"/>
              <a:t>curah</a:t>
            </a:r>
            <a:r>
              <a:rPr lang="en-US" dirty="0"/>
              <a:t> </a:t>
            </a:r>
            <a:r>
              <a:rPr lang="en-US" dirty="0" err="1"/>
              <a:t>hujan</a:t>
            </a:r>
            <a:r>
              <a:rPr lang="en-US" dirty="0"/>
              <a:t> </a:t>
            </a:r>
            <a:r>
              <a:rPr lang="en-US" dirty="0" err="1"/>
              <a:t>memengaruhi</a:t>
            </a:r>
            <a:r>
              <a:rPr lang="en-US" dirty="0"/>
              <a:t> proses </a:t>
            </a:r>
            <a:r>
              <a:rPr lang="en-US" dirty="0" err="1"/>
              <a:t>pengolahan</a:t>
            </a:r>
            <a:r>
              <a:rPr lang="en-US" dirty="0"/>
              <a:t> </a:t>
            </a:r>
            <a:r>
              <a:rPr lang="en-US" dirty="0" err="1"/>
              <a:t>lahan</a:t>
            </a:r>
            <a:r>
              <a:rPr lang="en-US" dirty="0"/>
              <a:t> dan </a:t>
            </a:r>
            <a:r>
              <a:rPr lang="en-US" dirty="0" err="1"/>
              <a:t>jenis</a:t>
            </a:r>
            <a:r>
              <a:rPr lang="en-US" dirty="0"/>
              <a:t> </a:t>
            </a:r>
            <a:r>
              <a:rPr lang="en-US" dirty="0" err="1"/>
              <a:t>tanaman</a:t>
            </a:r>
            <a:r>
              <a:rPr lang="en-US" dirty="0"/>
              <a:t> yang </a:t>
            </a:r>
            <a:r>
              <a:rPr lang="en-US" dirty="0" err="1"/>
              <a:t>akan</a:t>
            </a:r>
            <a:r>
              <a:rPr lang="en-US" dirty="0"/>
              <a:t> </a:t>
            </a:r>
            <a:r>
              <a:rPr lang="en-US" dirty="0" err="1"/>
              <a:t>ditanam</a:t>
            </a:r>
            <a:r>
              <a:rPr lang="en-US" dirty="0"/>
              <a:t> di </a:t>
            </a:r>
            <a:r>
              <a:rPr lang="en-US" dirty="0" err="1"/>
              <a:t>suatu</a:t>
            </a:r>
            <a:r>
              <a:rPr lang="en-US" dirty="0"/>
              <a:t> </a:t>
            </a:r>
            <a:r>
              <a:rPr lang="en-US" dirty="0" err="1"/>
              <a:t>daerah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wilayah.</a:t>
            </a:r>
          </a:p>
          <a:p>
            <a:pPr algn="just"/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bidang</a:t>
            </a:r>
            <a:r>
              <a:rPr lang="en-US" dirty="0"/>
              <a:t> </a:t>
            </a:r>
            <a:r>
              <a:rPr lang="en-US" dirty="0" err="1"/>
              <a:t>perikanan</a:t>
            </a:r>
            <a:r>
              <a:rPr lang="en-US" dirty="0"/>
              <a:t>, para </a:t>
            </a:r>
            <a:r>
              <a:rPr lang="en-US" dirty="0" err="1"/>
              <a:t>nelayan</a:t>
            </a:r>
            <a:r>
              <a:rPr lang="en-US" dirty="0"/>
              <a:t> </a:t>
            </a:r>
            <a:r>
              <a:rPr lang="en-US" dirty="0" err="1"/>
              <a:t>akan</a:t>
            </a:r>
            <a:r>
              <a:rPr lang="en-US" dirty="0"/>
              <a:t> </a:t>
            </a:r>
            <a:r>
              <a:rPr lang="en-US" dirty="0" err="1"/>
              <a:t>memanfaatkan</a:t>
            </a:r>
            <a:r>
              <a:rPr lang="en-US" dirty="0"/>
              <a:t> </a:t>
            </a:r>
            <a:r>
              <a:rPr lang="en-US" dirty="0" err="1"/>
              <a:t>pola</a:t>
            </a:r>
            <a:r>
              <a:rPr lang="en-US" dirty="0"/>
              <a:t> </a:t>
            </a:r>
            <a:r>
              <a:rPr lang="en-US" dirty="0" err="1"/>
              <a:t>angin</a:t>
            </a:r>
            <a:r>
              <a:rPr lang="en-US" dirty="0"/>
              <a:t> dan </a:t>
            </a:r>
            <a:r>
              <a:rPr lang="en-US" dirty="0" err="1"/>
              <a:t>musim</a:t>
            </a:r>
            <a:r>
              <a:rPr lang="en-US" dirty="0"/>
              <a:t> untuk </a:t>
            </a:r>
            <a:r>
              <a:rPr lang="en-US" dirty="0" err="1"/>
              <a:t>aktivitas</a:t>
            </a:r>
            <a:r>
              <a:rPr lang="en-US" dirty="0"/>
              <a:t> </a:t>
            </a:r>
            <a:r>
              <a:rPr lang="en-US" dirty="0" err="1"/>
              <a:t>mencari</a:t>
            </a:r>
            <a:r>
              <a:rPr lang="en-US" dirty="0"/>
              <a:t> ikan. </a:t>
            </a:r>
            <a:r>
              <a:rPr lang="en-US" dirty="0" err="1"/>
              <a:t>Nelayan</a:t>
            </a:r>
            <a:r>
              <a:rPr lang="en-US" dirty="0"/>
              <a:t> </a:t>
            </a:r>
            <a:r>
              <a:rPr lang="en-US" dirty="0" err="1"/>
              <a:t>memanfaatkan</a:t>
            </a:r>
            <a:r>
              <a:rPr lang="en-US" dirty="0"/>
              <a:t> </a:t>
            </a:r>
            <a:r>
              <a:rPr lang="en-US" dirty="0" err="1"/>
              <a:t>angin</a:t>
            </a:r>
            <a:r>
              <a:rPr lang="en-US" dirty="0"/>
              <a:t> </a:t>
            </a:r>
            <a:r>
              <a:rPr lang="en-US" dirty="0" err="1"/>
              <a:t>darat</a:t>
            </a:r>
            <a:r>
              <a:rPr lang="en-US" dirty="0"/>
              <a:t> pada </a:t>
            </a:r>
            <a:r>
              <a:rPr lang="en-US" dirty="0" err="1"/>
              <a:t>malam</a:t>
            </a:r>
            <a:r>
              <a:rPr lang="en-US" dirty="0"/>
              <a:t> </a:t>
            </a:r>
            <a:r>
              <a:rPr lang="en-US" dirty="0" err="1"/>
              <a:t>hari</a:t>
            </a:r>
            <a:r>
              <a:rPr lang="en-US" dirty="0"/>
              <a:t> untuk </a:t>
            </a:r>
            <a:r>
              <a:rPr lang="en-US" dirty="0" err="1"/>
              <a:t>pergi</a:t>
            </a:r>
            <a:r>
              <a:rPr lang="en-US" dirty="0"/>
              <a:t> </a:t>
            </a:r>
            <a:r>
              <a:rPr lang="en-US" dirty="0" err="1"/>
              <a:t>menangkap</a:t>
            </a:r>
            <a:r>
              <a:rPr lang="en-US" dirty="0"/>
              <a:t> ikan di </a:t>
            </a:r>
            <a:r>
              <a:rPr lang="en-US" dirty="0" err="1"/>
              <a:t>laut</a:t>
            </a:r>
            <a:r>
              <a:rPr lang="en-US" dirty="0"/>
              <a:t> dan </a:t>
            </a:r>
            <a:r>
              <a:rPr lang="en-US" dirty="0" err="1"/>
              <a:t>angin</a:t>
            </a:r>
            <a:r>
              <a:rPr lang="en-US" dirty="0"/>
              <a:t> </a:t>
            </a:r>
            <a:r>
              <a:rPr lang="en-US" dirty="0" err="1"/>
              <a:t>laut</a:t>
            </a:r>
            <a:r>
              <a:rPr lang="en-US" dirty="0"/>
              <a:t> pada </a:t>
            </a:r>
            <a:r>
              <a:rPr lang="en-US" dirty="0" err="1"/>
              <a:t>siang</a:t>
            </a:r>
            <a:r>
              <a:rPr lang="en-US" dirty="0"/>
              <a:t> </a:t>
            </a:r>
            <a:r>
              <a:rPr lang="en-US" dirty="0" err="1"/>
              <a:t>hari</a:t>
            </a:r>
            <a:r>
              <a:rPr lang="en-US" dirty="0"/>
              <a:t> untuk </a:t>
            </a:r>
            <a:r>
              <a:rPr lang="en-US" dirty="0" err="1"/>
              <a:t>pulang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068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LEGO, toy&#10;&#10;Description automatically generated">
            <a:extLst>
              <a:ext uri="{FF2B5EF4-FFF2-40B4-BE49-F238E27FC236}">
                <a16:creationId xmlns:a16="http://schemas.microsoft.com/office/drawing/2014/main" id="{F7CA1650-E618-401B-B39E-69C5C4685D8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3119" y="589934"/>
            <a:ext cx="3547515" cy="3217148"/>
          </a:xfrm>
          <a:prstGeom prst="rect">
            <a:avLst/>
          </a:prstGeom>
        </p:spPr>
      </p:pic>
      <p:grpSp>
        <p:nvGrpSpPr>
          <p:cNvPr id="98" name="Google Shape;98;p14"/>
          <p:cNvGrpSpPr/>
          <p:nvPr/>
        </p:nvGrpSpPr>
        <p:grpSpPr>
          <a:xfrm>
            <a:off x="0" y="5736168"/>
            <a:ext cx="12192000" cy="1121833"/>
            <a:chOff x="0" y="4302125"/>
            <a:chExt cx="9144000" cy="841375"/>
          </a:xfrm>
        </p:grpSpPr>
        <p:grpSp>
          <p:nvGrpSpPr>
            <p:cNvPr id="99" name="Google Shape;99;p1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pic>
            <p:nvPicPr>
              <p:cNvPr id="100" name="Google Shape;100;p14" descr="E:\ELISA\ERLANGGA LISA\2017\TEMPLATE PPT\SMP PPKN kelas X kelompok wajib\SMP PPKN kelas X kelompok wajib.png"/>
              <p:cNvPicPr preferRelativeResize="0"/>
              <p:nvPr/>
            </p:nvPicPr>
            <p:blipFill rotWithShape="1">
              <a:blip r:embed="rId4">
                <a:alphaModFix/>
              </a:blip>
              <a:srcRect/>
              <a:stretch/>
            </p:blipFill>
            <p:spPr>
              <a:xfrm>
                <a:off x="0" y="4302125"/>
                <a:ext cx="9144000" cy="84137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01" name="Google Shape;101;p14"/>
              <p:cNvSpPr txBox="1"/>
              <p:nvPr/>
            </p:nvSpPr>
            <p:spPr>
              <a:xfrm>
                <a:off x="2057400" y="4732407"/>
                <a:ext cx="5334000" cy="35395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txBody>
              <a:bodyPr spcFirstLastPara="1" wrap="square" lIns="121900" tIns="60933" rIns="121900" bIns="60933" anchor="t" anchorCtr="0">
                <a:spAutoFit/>
              </a:bodyPr>
              <a:lstStyle/>
              <a:p>
                <a:r>
                  <a:rPr lang="en-US" sz="2267" b="1" dirty="0">
                    <a:solidFill>
                      <a:srgbClr val="002060"/>
                    </a:solidFill>
                    <a:latin typeface="Arial"/>
                    <a:ea typeface="Arial"/>
                    <a:cs typeface="Arial"/>
                    <a:sym typeface="Arial"/>
                  </a:rPr>
                  <a:t>ILMU PENGETAHUAN SOSIAL</a:t>
                </a:r>
                <a:endParaRPr sz="2267" dirty="0">
                  <a:solidFill>
                    <a:srgbClr val="00206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102" name="Google Shape;102;p14" descr="A picture containing text&#10;&#10;Description automatically generated"/>
            <p:cNvPicPr preferRelativeResize="0"/>
            <p:nvPr/>
          </p:nvPicPr>
          <p:blipFill rotWithShape="1">
            <a:blip r:embed="rId5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172200" y="4734224"/>
              <a:ext cx="2743200" cy="3503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91F1EC22-6977-D748-36B7-B77E18A1C09F}"/>
              </a:ext>
            </a:extLst>
          </p:cNvPr>
          <p:cNvSpPr txBox="1"/>
          <p:nvPr/>
        </p:nvSpPr>
        <p:spPr>
          <a:xfrm>
            <a:off x="167767" y="470425"/>
            <a:ext cx="54121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err="1"/>
              <a:t>Pengaruh</a:t>
            </a:r>
            <a:r>
              <a:rPr lang="en-US" b="1" dirty="0"/>
              <a:t> </a:t>
            </a:r>
            <a:r>
              <a:rPr lang="en-US" b="1" dirty="0" err="1"/>
              <a:t>iklim</a:t>
            </a:r>
            <a:r>
              <a:rPr lang="en-US" b="1" dirty="0"/>
              <a:t> dan </a:t>
            </a:r>
            <a:r>
              <a:rPr lang="en-US" b="1" dirty="0" err="1"/>
              <a:t>cuaca</a:t>
            </a:r>
            <a:r>
              <a:rPr lang="en-US" b="1" dirty="0"/>
              <a:t> di </a:t>
            </a:r>
            <a:r>
              <a:rPr lang="en-US" b="1" dirty="0" err="1"/>
              <a:t>bidang</a:t>
            </a:r>
            <a:r>
              <a:rPr lang="en-US" b="1" dirty="0"/>
              <a:t> </a:t>
            </a:r>
            <a:r>
              <a:rPr lang="en-US" b="1" dirty="0" err="1"/>
              <a:t>perhubungan</a:t>
            </a:r>
            <a:endParaRPr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1D96814-8262-6CE1-9B70-278D98958E8F}"/>
              </a:ext>
            </a:extLst>
          </p:cNvPr>
          <p:cNvSpPr txBox="1"/>
          <p:nvPr/>
        </p:nvSpPr>
        <p:spPr>
          <a:xfrm>
            <a:off x="465551" y="3558729"/>
            <a:ext cx="5560626" cy="258532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US" dirty="0" err="1"/>
              <a:t>Faktor-faktor</a:t>
            </a:r>
            <a:r>
              <a:rPr lang="en-US" dirty="0"/>
              <a:t> </a:t>
            </a:r>
            <a:r>
              <a:rPr lang="en-US" dirty="0" err="1"/>
              <a:t>cuaca</a:t>
            </a:r>
            <a:r>
              <a:rPr lang="en-US" dirty="0"/>
              <a:t> dan </a:t>
            </a:r>
            <a:r>
              <a:rPr lang="en-US" dirty="0" err="1"/>
              <a:t>iklim</a:t>
            </a:r>
            <a:r>
              <a:rPr lang="en-US" dirty="0"/>
              <a:t>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memengaruhi</a:t>
            </a:r>
            <a:r>
              <a:rPr lang="en-US" dirty="0"/>
              <a:t> </a:t>
            </a:r>
            <a:r>
              <a:rPr lang="en-US" dirty="0" err="1"/>
              <a:t>kelancaran</a:t>
            </a:r>
            <a:r>
              <a:rPr lang="en-US" dirty="0"/>
              <a:t> </a:t>
            </a:r>
            <a:r>
              <a:rPr lang="en-US" dirty="0" err="1"/>
              <a:t>transportasi</a:t>
            </a:r>
            <a:r>
              <a:rPr lang="en-US" dirty="0"/>
              <a:t>. Pada </a:t>
            </a:r>
            <a:r>
              <a:rPr lang="en-US" dirty="0" err="1"/>
              <a:t>transportasi</a:t>
            </a:r>
            <a:r>
              <a:rPr lang="en-US" dirty="0"/>
              <a:t> </a:t>
            </a:r>
            <a:r>
              <a:rPr lang="en-US" dirty="0" err="1"/>
              <a:t>darat</a:t>
            </a:r>
            <a:r>
              <a:rPr lang="en-US" dirty="0"/>
              <a:t>, </a:t>
            </a:r>
            <a:r>
              <a:rPr lang="en-US" dirty="0" err="1"/>
              <a:t>temperatur</a:t>
            </a:r>
            <a:r>
              <a:rPr lang="en-US" dirty="0"/>
              <a:t> </a:t>
            </a:r>
            <a:r>
              <a:rPr lang="en-US" dirty="0" err="1"/>
              <a:t>tinggi</a:t>
            </a:r>
            <a:r>
              <a:rPr lang="en-US" dirty="0"/>
              <a:t>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menyebabkan</a:t>
            </a:r>
            <a:r>
              <a:rPr lang="en-US" dirty="0"/>
              <a:t> </a:t>
            </a:r>
            <a:r>
              <a:rPr lang="en-US" dirty="0" err="1"/>
              <a:t>jalan</a:t>
            </a:r>
            <a:r>
              <a:rPr lang="en-US" dirty="0"/>
              <a:t> </a:t>
            </a:r>
            <a:r>
              <a:rPr lang="en-US" dirty="0" err="1"/>
              <a:t>aspal</a:t>
            </a:r>
            <a:r>
              <a:rPr lang="en-US" dirty="0"/>
              <a:t> </a:t>
            </a:r>
            <a:r>
              <a:rPr lang="en-US" dirty="0" err="1"/>
              <a:t>rusak</a:t>
            </a:r>
            <a:r>
              <a:rPr lang="en-US" dirty="0"/>
              <a:t> dan </a:t>
            </a:r>
            <a:r>
              <a:rPr lang="en-US" dirty="0" err="1"/>
              <a:t>terjadi</a:t>
            </a:r>
            <a:r>
              <a:rPr lang="en-US" dirty="0"/>
              <a:t> </a:t>
            </a:r>
            <a:r>
              <a:rPr lang="en-US" dirty="0" err="1"/>
              <a:t>tekanan</a:t>
            </a:r>
            <a:r>
              <a:rPr lang="en-US" dirty="0"/>
              <a:t> pada </a:t>
            </a:r>
            <a:r>
              <a:rPr lang="en-US" dirty="0" err="1"/>
              <a:t>sambungan</a:t>
            </a:r>
            <a:r>
              <a:rPr lang="en-US" dirty="0"/>
              <a:t> </a:t>
            </a:r>
            <a:r>
              <a:rPr lang="en-US" dirty="0" err="1"/>
              <a:t>jempatan</a:t>
            </a:r>
            <a:r>
              <a:rPr lang="en-US" dirty="0"/>
              <a:t>. </a:t>
            </a:r>
            <a:r>
              <a:rPr lang="en-US" dirty="0" err="1"/>
              <a:t>Hujan</a:t>
            </a:r>
            <a:r>
              <a:rPr lang="en-US" dirty="0"/>
              <a:t> </a:t>
            </a:r>
            <a:r>
              <a:rPr lang="en-US" dirty="0" err="1"/>
              <a:t>lebat</a:t>
            </a:r>
            <a:r>
              <a:rPr lang="en-US" dirty="0"/>
              <a:t> yang </a:t>
            </a:r>
            <a:r>
              <a:rPr lang="en-US" dirty="0" err="1"/>
              <a:t>menyebabkan</a:t>
            </a:r>
            <a:r>
              <a:rPr lang="en-US" dirty="0"/>
              <a:t> </a:t>
            </a:r>
            <a:r>
              <a:rPr lang="en-US" dirty="0" err="1"/>
              <a:t>banjir</a:t>
            </a:r>
            <a:r>
              <a:rPr lang="en-US" dirty="0"/>
              <a:t>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memutus</a:t>
            </a:r>
            <a:r>
              <a:rPr lang="en-US" dirty="0"/>
              <a:t> </a:t>
            </a:r>
            <a:r>
              <a:rPr lang="en-US" dirty="0" err="1"/>
              <a:t>transportasi</a:t>
            </a:r>
            <a:r>
              <a:rPr lang="en-US" dirty="0"/>
              <a:t> </a:t>
            </a:r>
            <a:r>
              <a:rPr lang="en-US" dirty="0" err="1"/>
              <a:t>antarwilayah</a:t>
            </a:r>
            <a:r>
              <a:rPr lang="en-US" dirty="0"/>
              <a:t>.</a:t>
            </a:r>
          </a:p>
          <a:p>
            <a:pPr algn="just"/>
            <a:r>
              <a:rPr lang="en-US" dirty="0"/>
              <a:t>Pada </a:t>
            </a:r>
            <a:r>
              <a:rPr lang="en-US" dirty="0" err="1"/>
              <a:t>transportasi</a:t>
            </a:r>
            <a:r>
              <a:rPr lang="en-US" dirty="0"/>
              <a:t> </a:t>
            </a:r>
            <a:r>
              <a:rPr lang="en-US" dirty="0" err="1"/>
              <a:t>laut</a:t>
            </a:r>
            <a:r>
              <a:rPr lang="en-US" dirty="0"/>
              <a:t>, </a:t>
            </a:r>
            <a:r>
              <a:rPr lang="en-US" dirty="0" err="1"/>
              <a:t>angin</a:t>
            </a:r>
            <a:r>
              <a:rPr lang="en-US" dirty="0"/>
              <a:t> </a:t>
            </a:r>
            <a:r>
              <a:rPr lang="en-US" dirty="0" err="1"/>
              <a:t>disertai</a:t>
            </a:r>
            <a:r>
              <a:rPr lang="en-US" dirty="0"/>
              <a:t> </a:t>
            </a:r>
            <a:r>
              <a:rPr lang="en-US" dirty="0" err="1"/>
              <a:t>hujan</a:t>
            </a:r>
            <a:r>
              <a:rPr lang="en-US" dirty="0"/>
              <a:t> </a:t>
            </a:r>
            <a:r>
              <a:rPr lang="en-US" dirty="0" err="1"/>
              <a:t>lebat</a:t>
            </a:r>
            <a:r>
              <a:rPr lang="en-US" dirty="0"/>
              <a:t> </a:t>
            </a:r>
            <a:r>
              <a:rPr lang="en-US" dirty="0" err="1"/>
              <a:t>akan</a:t>
            </a:r>
            <a:r>
              <a:rPr lang="en-US" dirty="0"/>
              <a:t> </a:t>
            </a:r>
            <a:r>
              <a:rPr lang="en-US" dirty="0" err="1"/>
              <a:t>mengganggu</a:t>
            </a:r>
            <a:r>
              <a:rPr lang="en-US" dirty="0"/>
              <a:t> </a:t>
            </a:r>
            <a:r>
              <a:rPr lang="en-US" dirty="0" err="1"/>
              <a:t>jalannya</a:t>
            </a:r>
            <a:r>
              <a:rPr lang="en-US" dirty="0"/>
              <a:t> </a:t>
            </a:r>
            <a:r>
              <a:rPr lang="en-US" dirty="0" err="1"/>
              <a:t>pelayaran</a:t>
            </a:r>
            <a:r>
              <a:rPr lang="en-US" dirty="0"/>
              <a:t> </a:t>
            </a:r>
            <a:r>
              <a:rPr lang="en-US" dirty="0" err="1"/>
              <a:t>kapal</a:t>
            </a:r>
            <a:r>
              <a:rPr lang="en-US" dirty="0"/>
              <a:t> dan </a:t>
            </a:r>
            <a:r>
              <a:rPr lang="en-US" dirty="0" err="1"/>
              <a:t>penerbangan</a:t>
            </a:r>
            <a:r>
              <a:rPr lang="en-US" dirty="0"/>
              <a:t> </a:t>
            </a:r>
            <a:r>
              <a:rPr lang="en-US" dirty="0" err="1"/>
              <a:t>pesawat</a:t>
            </a:r>
            <a:r>
              <a:rPr lang="en-US" dirty="0"/>
              <a:t>.</a:t>
            </a:r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83A7CAC1-B017-6ACA-71EF-0754ABF38374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38942" y="838288"/>
            <a:ext cx="3073089" cy="272044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2C9CCB8-0E4E-078F-487C-C1A66750A683}"/>
              </a:ext>
            </a:extLst>
          </p:cNvPr>
          <p:cNvSpPr txBox="1"/>
          <p:nvPr/>
        </p:nvSpPr>
        <p:spPr>
          <a:xfrm>
            <a:off x="6483456" y="470425"/>
            <a:ext cx="5173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err="1"/>
              <a:t>Pengaruh</a:t>
            </a:r>
            <a:r>
              <a:rPr lang="en-US" b="1" dirty="0"/>
              <a:t> </a:t>
            </a:r>
            <a:r>
              <a:rPr lang="en-US" b="1" dirty="0" err="1"/>
              <a:t>iklim</a:t>
            </a:r>
            <a:r>
              <a:rPr lang="en-US" b="1" dirty="0"/>
              <a:t> dan </a:t>
            </a:r>
            <a:r>
              <a:rPr lang="en-US" b="1" dirty="0" err="1"/>
              <a:t>cuaca</a:t>
            </a:r>
            <a:r>
              <a:rPr lang="en-US" b="1" dirty="0"/>
              <a:t> di </a:t>
            </a:r>
            <a:r>
              <a:rPr lang="en-US" b="1" dirty="0" err="1"/>
              <a:t>bidang</a:t>
            </a:r>
            <a:r>
              <a:rPr lang="en-US" b="1" dirty="0"/>
              <a:t> </a:t>
            </a:r>
            <a:r>
              <a:rPr lang="en-US" b="1" dirty="0" err="1"/>
              <a:t>industri</a:t>
            </a:r>
            <a:endParaRPr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967C9B2-D178-A343-DE34-A62A51ABD370}"/>
              </a:ext>
            </a:extLst>
          </p:cNvPr>
          <p:cNvSpPr txBox="1"/>
          <p:nvPr/>
        </p:nvSpPr>
        <p:spPr>
          <a:xfrm>
            <a:off x="6790151" y="3558729"/>
            <a:ext cx="4936298" cy="203132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US" dirty="0"/>
              <a:t>Banyak </a:t>
            </a:r>
            <a:r>
              <a:rPr lang="en-US" dirty="0" err="1"/>
              <a:t>industri</a:t>
            </a:r>
            <a:r>
              <a:rPr lang="en-US" dirty="0"/>
              <a:t> </a:t>
            </a:r>
            <a:r>
              <a:rPr lang="en-US" dirty="0" err="1"/>
              <a:t>tradisional</a:t>
            </a:r>
            <a:r>
              <a:rPr lang="en-US" dirty="0"/>
              <a:t> yang </a:t>
            </a:r>
            <a:r>
              <a:rPr lang="en-US" dirty="0" err="1"/>
              <a:t>masih</a:t>
            </a:r>
            <a:r>
              <a:rPr lang="en-US" dirty="0"/>
              <a:t> </a:t>
            </a:r>
            <a:r>
              <a:rPr lang="en-US" dirty="0" err="1"/>
              <a:t>bergantung</a:t>
            </a:r>
            <a:r>
              <a:rPr lang="en-US" dirty="0"/>
              <a:t> pada </a:t>
            </a:r>
            <a:r>
              <a:rPr lang="en-US" dirty="0" err="1"/>
              <a:t>kondisi</a:t>
            </a:r>
            <a:r>
              <a:rPr lang="en-US" dirty="0"/>
              <a:t> </a:t>
            </a:r>
            <a:r>
              <a:rPr lang="en-US" dirty="0" err="1"/>
              <a:t>cuaca</a:t>
            </a:r>
            <a:r>
              <a:rPr lang="en-US" dirty="0"/>
              <a:t>, </a:t>
            </a:r>
            <a:r>
              <a:rPr lang="en-US" dirty="0" err="1"/>
              <a:t>seperti</a:t>
            </a:r>
            <a:r>
              <a:rPr lang="en-US" dirty="0"/>
              <a:t> </a:t>
            </a:r>
            <a:r>
              <a:rPr lang="en-US" dirty="0" err="1"/>
              <a:t>industri</a:t>
            </a:r>
            <a:r>
              <a:rPr lang="en-US" dirty="0"/>
              <a:t> batu </a:t>
            </a:r>
            <a:r>
              <a:rPr lang="en-US" dirty="0" err="1"/>
              <a:t>bata</a:t>
            </a:r>
            <a:r>
              <a:rPr lang="en-US" dirty="0"/>
              <a:t> dan </a:t>
            </a:r>
            <a:r>
              <a:rPr lang="en-US" dirty="0" err="1"/>
              <a:t>kerupuk</a:t>
            </a:r>
            <a:r>
              <a:rPr lang="en-US" dirty="0"/>
              <a:t>. </a:t>
            </a:r>
            <a:r>
              <a:rPr lang="en-US" dirty="0" err="1"/>
              <a:t>Saat</a:t>
            </a:r>
            <a:r>
              <a:rPr lang="en-US" dirty="0"/>
              <a:t> </a:t>
            </a:r>
            <a:r>
              <a:rPr lang="en-US" dirty="0" err="1"/>
              <a:t>musim</a:t>
            </a:r>
            <a:r>
              <a:rPr lang="en-US" dirty="0"/>
              <a:t> </a:t>
            </a:r>
            <a:r>
              <a:rPr lang="en-US" dirty="0" err="1"/>
              <a:t>hujam</a:t>
            </a:r>
            <a:r>
              <a:rPr lang="en-US" dirty="0"/>
              <a:t>, proses </a:t>
            </a:r>
            <a:r>
              <a:rPr lang="en-US" dirty="0" err="1"/>
              <a:t>produksi</a:t>
            </a:r>
            <a:r>
              <a:rPr lang="en-US" dirty="0"/>
              <a:t> yang </a:t>
            </a:r>
            <a:r>
              <a:rPr lang="en-US" dirty="0" err="1"/>
              <a:t>membutuhkan</a:t>
            </a:r>
            <a:r>
              <a:rPr lang="en-US" dirty="0"/>
              <a:t> </a:t>
            </a:r>
            <a:r>
              <a:rPr lang="en-US" dirty="0" err="1"/>
              <a:t>tahap</a:t>
            </a:r>
            <a:r>
              <a:rPr lang="en-US" dirty="0"/>
              <a:t> </a:t>
            </a:r>
            <a:r>
              <a:rPr lang="en-US" dirty="0" err="1"/>
              <a:t>penjemuran</a:t>
            </a:r>
            <a:r>
              <a:rPr lang="en-US" dirty="0"/>
              <a:t> </a:t>
            </a:r>
            <a:r>
              <a:rPr lang="en-US" dirty="0" err="1"/>
              <a:t>akan</a:t>
            </a:r>
            <a:r>
              <a:rPr lang="en-US" dirty="0"/>
              <a:t> </a:t>
            </a:r>
            <a:r>
              <a:rPr lang="en-US" dirty="0" err="1"/>
              <a:t>terhambat</a:t>
            </a:r>
            <a:r>
              <a:rPr lang="en-US" dirty="0"/>
              <a:t> </a:t>
            </a:r>
            <a:r>
              <a:rPr lang="en-US" dirty="0" err="1"/>
              <a:t>karena</a:t>
            </a:r>
            <a:r>
              <a:rPr lang="en-US" dirty="0"/>
              <a:t>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adanya</a:t>
            </a:r>
            <a:r>
              <a:rPr lang="en-US" dirty="0"/>
              <a:t> </a:t>
            </a:r>
            <a:r>
              <a:rPr lang="en-US" dirty="0" err="1"/>
              <a:t>sinar</a:t>
            </a:r>
            <a:r>
              <a:rPr lang="en-US" dirty="0"/>
              <a:t> </a:t>
            </a:r>
            <a:r>
              <a:rPr lang="en-US" dirty="0" err="1"/>
              <a:t>matahari</a:t>
            </a:r>
            <a:r>
              <a:rPr lang="en-US" dirty="0"/>
              <a:t> </a:t>
            </a:r>
            <a:r>
              <a:rPr lang="en-US" dirty="0" err="1"/>
              <a:t>sehingga</a:t>
            </a:r>
            <a:r>
              <a:rPr lang="en-US" dirty="0"/>
              <a:t> </a:t>
            </a:r>
            <a:r>
              <a:rPr lang="en-US" dirty="0" err="1"/>
              <a:t>membutuhkan</a:t>
            </a:r>
            <a:r>
              <a:rPr lang="en-US" dirty="0"/>
              <a:t> </a:t>
            </a:r>
            <a:r>
              <a:rPr lang="en-US" dirty="0" err="1"/>
              <a:t>waktu</a:t>
            </a:r>
            <a:r>
              <a:rPr lang="en-US" dirty="0"/>
              <a:t> yang </a:t>
            </a:r>
            <a:r>
              <a:rPr lang="en-US" dirty="0" err="1"/>
              <a:t>lebih</a:t>
            </a:r>
            <a:r>
              <a:rPr lang="en-US" dirty="0"/>
              <a:t> lama </a:t>
            </a:r>
            <a:r>
              <a:rPr lang="en-US" dirty="0" err="1"/>
              <a:t>dibandingkan</a:t>
            </a:r>
            <a:r>
              <a:rPr lang="en-US" dirty="0"/>
              <a:t> </a:t>
            </a:r>
            <a:r>
              <a:rPr lang="en-US" dirty="0" err="1"/>
              <a:t>saat</a:t>
            </a:r>
            <a:r>
              <a:rPr lang="en-US" dirty="0"/>
              <a:t> </a:t>
            </a:r>
            <a:r>
              <a:rPr lang="en-US" dirty="0" err="1"/>
              <a:t>musim</a:t>
            </a:r>
            <a:r>
              <a:rPr lang="en-US" dirty="0"/>
              <a:t> </a:t>
            </a:r>
            <a:r>
              <a:rPr lang="en-US" dirty="0" err="1"/>
              <a:t>kemarau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31039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A1DC71D-F28F-531E-9A2C-E1B1278F22B2}"/>
              </a:ext>
            </a:extLst>
          </p:cNvPr>
          <p:cNvSpPr txBox="1"/>
          <p:nvPr/>
        </p:nvSpPr>
        <p:spPr>
          <a:xfrm>
            <a:off x="5681061" y="268072"/>
            <a:ext cx="54121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err="1"/>
              <a:t>Pengaruh</a:t>
            </a:r>
            <a:r>
              <a:rPr lang="en-US" b="1" dirty="0"/>
              <a:t> </a:t>
            </a:r>
            <a:r>
              <a:rPr lang="en-US" b="1" dirty="0" err="1"/>
              <a:t>iklim</a:t>
            </a:r>
            <a:r>
              <a:rPr lang="en-US" b="1" dirty="0"/>
              <a:t> dan </a:t>
            </a:r>
            <a:r>
              <a:rPr lang="en-US" b="1" dirty="0" err="1"/>
              <a:t>cuaca</a:t>
            </a:r>
            <a:r>
              <a:rPr lang="en-US" b="1" dirty="0"/>
              <a:t> di </a:t>
            </a:r>
            <a:r>
              <a:rPr lang="en-US" b="1" dirty="0" err="1"/>
              <a:t>bidang</a:t>
            </a:r>
            <a:r>
              <a:rPr lang="en-US" b="1" dirty="0"/>
              <a:t> </a:t>
            </a:r>
            <a:r>
              <a:rPr lang="en-US" b="1" dirty="0" err="1"/>
              <a:t>kesehatan</a:t>
            </a:r>
            <a:endParaRPr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DBEEFA5-299F-E0A7-0656-F7E82693A41D}"/>
              </a:ext>
            </a:extLst>
          </p:cNvPr>
          <p:cNvSpPr txBox="1"/>
          <p:nvPr/>
        </p:nvSpPr>
        <p:spPr>
          <a:xfrm>
            <a:off x="5681061" y="3148542"/>
            <a:ext cx="6219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err="1"/>
              <a:t>Pengaruh</a:t>
            </a:r>
            <a:r>
              <a:rPr lang="en-US" b="1" dirty="0"/>
              <a:t> </a:t>
            </a:r>
            <a:r>
              <a:rPr lang="en-US" b="1" dirty="0" err="1"/>
              <a:t>iklim</a:t>
            </a:r>
            <a:r>
              <a:rPr lang="en-US" b="1" dirty="0"/>
              <a:t> dan </a:t>
            </a:r>
            <a:r>
              <a:rPr lang="en-US" b="1" dirty="0" err="1"/>
              <a:t>cuaca</a:t>
            </a:r>
            <a:r>
              <a:rPr lang="en-US" b="1" dirty="0"/>
              <a:t> di </a:t>
            </a:r>
            <a:r>
              <a:rPr lang="en-US" b="1" dirty="0" err="1"/>
              <a:t>bidang</a:t>
            </a:r>
            <a:r>
              <a:rPr lang="en-US" b="1" dirty="0"/>
              <a:t> </a:t>
            </a:r>
            <a:r>
              <a:rPr lang="en-US" b="1" dirty="0" err="1"/>
              <a:t>lingkungan</a:t>
            </a:r>
            <a:r>
              <a:rPr lang="en-US" b="1" dirty="0"/>
              <a:t> </a:t>
            </a:r>
            <a:r>
              <a:rPr lang="en-US" b="1" dirty="0" err="1"/>
              <a:t>hidup</a:t>
            </a:r>
            <a:endParaRPr b="1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A79F8F7-9B70-CC46-0735-8811490E955B}"/>
              </a:ext>
            </a:extLst>
          </p:cNvPr>
          <p:cNvSpPr/>
          <p:nvPr/>
        </p:nvSpPr>
        <p:spPr>
          <a:xfrm>
            <a:off x="6096000" y="739588"/>
            <a:ext cx="5441576" cy="2218765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dirty="0" err="1">
                <a:solidFill>
                  <a:schemeClr val="tx1"/>
                </a:solidFill>
              </a:rPr>
              <a:t>Unsur-unsur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iklim</a:t>
            </a:r>
            <a:r>
              <a:rPr lang="en-US" dirty="0">
                <a:solidFill>
                  <a:schemeClr val="tx1"/>
                </a:solidFill>
              </a:rPr>
              <a:t> dan </a:t>
            </a:r>
            <a:r>
              <a:rPr lang="en-US" dirty="0" err="1">
                <a:solidFill>
                  <a:schemeClr val="tx1"/>
                </a:solidFill>
              </a:rPr>
              <a:t>cuaca</a:t>
            </a:r>
            <a:r>
              <a:rPr lang="en-US" dirty="0">
                <a:solidFill>
                  <a:schemeClr val="tx1"/>
                </a:solidFill>
              </a:rPr>
              <a:t> sangat </a:t>
            </a:r>
            <a:r>
              <a:rPr lang="en-US" dirty="0" err="1">
                <a:solidFill>
                  <a:schemeClr val="tx1"/>
                </a:solidFill>
              </a:rPr>
              <a:t>berpengaruh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terhadap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kesehatan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manusia</a:t>
            </a:r>
            <a:r>
              <a:rPr lang="en-US" dirty="0">
                <a:solidFill>
                  <a:schemeClr val="tx1"/>
                </a:solidFill>
              </a:rPr>
              <a:t>. </a:t>
            </a:r>
            <a:r>
              <a:rPr lang="en-US" dirty="0" err="1">
                <a:solidFill>
                  <a:schemeClr val="tx1"/>
                </a:solidFill>
              </a:rPr>
              <a:t>Misalnya</a:t>
            </a:r>
            <a:r>
              <a:rPr lang="en-US" dirty="0">
                <a:solidFill>
                  <a:schemeClr val="tx1"/>
                </a:solidFill>
              </a:rPr>
              <a:t>, pada </a:t>
            </a:r>
            <a:r>
              <a:rPr lang="en-US" dirty="0" err="1">
                <a:solidFill>
                  <a:schemeClr val="tx1"/>
                </a:solidFill>
              </a:rPr>
              <a:t>musim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kemarau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penyakit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infeksi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saluran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pernapasan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akut</a:t>
            </a:r>
            <a:r>
              <a:rPr lang="en-US" dirty="0">
                <a:solidFill>
                  <a:schemeClr val="tx1"/>
                </a:solidFill>
              </a:rPr>
              <a:t> (ISPA) </a:t>
            </a:r>
            <a:r>
              <a:rPr lang="en-US" dirty="0" err="1">
                <a:solidFill>
                  <a:schemeClr val="tx1"/>
                </a:solidFill>
              </a:rPr>
              <a:t>merebak</a:t>
            </a:r>
            <a:r>
              <a:rPr lang="en-US" dirty="0">
                <a:solidFill>
                  <a:schemeClr val="tx1"/>
                </a:solidFill>
              </a:rPr>
              <a:t>. Pada </a:t>
            </a:r>
            <a:r>
              <a:rPr lang="en-US" dirty="0" err="1">
                <a:solidFill>
                  <a:schemeClr val="tx1"/>
                </a:solidFill>
              </a:rPr>
              <a:t>musim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hujan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muncul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penyakit</a:t>
            </a:r>
            <a:r>
              <a:rPr lang="en-US" dirty="0">
                <a:solidFill>
                  <a:schemeClr val="tx1"/>
                </a:solidFill>
              </a:rPr>
              <a:t> influenza. Pada </a:t>
            </a:r>
            <a:r>
              <a:rPr lang="en-US" dirty="0" err="1">
                <a:solidFill>
                  <a:schemeClr val="tx1"/>
                </a:solidFill>
              </a:rPr>
              <a:t>saat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pergantian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musim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terjadi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beberapa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penyakit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seperti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batuk</a:t>
            </a:r>
            <a:r>
              <a:rPr lang="en-US" dirty="0">
                <a:solidFill>
                  <a:schemeClr val="tx1"/>
                </a:solidFill>
              </a:rPr>
              <a:t> dan </a:t>
            </a:r>
            <a:r>
              <a:rPr lang="en-US" dirty="0" err="1">
                <a:solidFill>
                  <a:schemeClr val="tx1"/>
                </a:solidFill>
              </a:rPr>
              <a:t>pilek</a:t>
            </a:r>
            <a:r>
              <a:rPr lang="en-US" dirty="0">
                <a:solidFill>
                  <a:schemeClr val="tx1"/>
                </a:solidFill>
              </a:rPr>
              <a:t>, DBD, dan </a:t>
            </a:r>
            <a:r>
              <a:rPr lang="en-US" dirty="0" err="1">
                <a:solidFill>
                  <a:schemeClr val="tx1"/>
                </a:solidFill>
              </a:rPr>
              <a:t>diare</a:t>
            </a:r>
            <a:r>
              <a:rPr lang="en-US" dirty="0">
                <a:solidFill>
                  <a:schemeClr val="tx1"/>
                </a:solidFill>
              </a:rPr>
              <a:t>.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21FB7C4-22A5-64CB-6762-B5E02B8443C4}"/>
              </a:ext>
            </a:extLst>
          </p:cNvPr>
          <p:cNvSpPr/>
          <p:nvPr/>
        </p:nvSpPr>
        <p:spPr>
          <a:xfrm>
            <a:off x="6070066" y="3697942"/>
            <a:ext cx="5441576" cy="2218765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dirty="0" err="1">
                <a:solidFill>
                  <a:schemeClr val="tx1"/>
                </a:solidFill>
              </a:rPr>
              <a:t>Pengaruh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iklim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terhadap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kehidupan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makin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terasa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akibat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adanya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perubahan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iklim</a:t>
            </a:r>
            <a:r>
              <a:rPr lang="en-US" dirty="0">
                <a:solidFill>
                  <a:schemeClr val="tx1"/>
                </a:solidFill>
              </a:rPr>
              <a:t>. </a:t>
            </a:r>
            <a:r>
              <a:rPr lang="en-US" dirty="0" err="1">
                <a:solidFill>
                  <a:schemeClr val="tx1"/>
                </a:solidFill>
              </a:rPr>
              <a:t>Perubahan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iklim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dapat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dilihat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dari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adanya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fenomena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i="1" dirty="0" err="1">
                <a:solidFill>
                  <a:schemeClr val="tx1"/>
                </a:solidFill>
              </a:rPr>
              <a:t>el</a:t>
            </a:r>
            <a:r>
              <a:rPr lang="en-US" i="1" dirty="0">
                <a:solidFill>
                  <a:schemeClr val="tx1"/>
                </a:solidFill>
              </a:rPr>
              <a:t> </a:t>
            </a:r>
            <a:r>
              <a:rPr lang="en-US" i="1" dirty="0" err="1">
                <a:solidFill>
                  <a:schemeClr val="tx1"/>
                </a:solidFill>
              </a:rPr>
              <a:t>nino</a:t>
            </a:r>
            <a:r>
              <a:rPr lang="en-US" i="1" dirty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dan </a:t>
            </a:r>
            <a:r>
              <a:rPr lang="en-US" i="1" dirty="0">
                <a:solidFill>
                  <a:schemeClr val="tx1"/>
                </a:solidFill>
              </a:rPr>
              <a:t>la </a:t>
            </a:r>
            <a:r>
              <a:rPr lang="en-US" i="1" dirty="0" err="1">
                <a:solidFill>
                  <a:schemeClr val="tx1"/>
                </a:solidFill>
              </a:rPr>
              <a:t>nina</a:t>
            </a:r>
            <a:r>
              <a:rPr lang="en-US" i="1" dirty="0">
                <a:solidFill>
                  <a:schemeClr val="tx1"/>
                </a:solidFill>
              </a:rPr>
              <a:t>. El </a:t>
            </a:r>
            <a:r>
              <a:rPr lang="en-US" i="1" dirty="0" err="1">
                <a:solidFill>
                  <a:schemeClr val="tx1"/>
                </a:solidFill>
              </a:rPr>
              <a:t>nino</a:t>
            </a:r>
            <a:r>
              <a:rPr lang="en-US" i="1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menyebabkan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terjadinya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kemarau</a:t>
            </a:r>
            <a:r>
              <a:rPr lang="en-US" dirty="0">
                <a:solidFill>
                  <a:schemeClr val="tx1"/>
                </a:solidFill>
              </a:rPr>
              <a:t> yang sangat </a:t>
            </a:r>
            <a:r>
              <a:rPr lang="en-US" dirty="0" err="1">
                <a:solidFill>
                  <a:schemeClr val="tx1"/>
                </a:solidFill>
              </a:rPr>
              <a:t>panjang</a:t>
            </a:r>
            <a:r>
              <a:rPr lang="en-US" dirty="0">
                <a:solidFill>
                  <a:schemeClr val="tx1"/>
                </a:solidFill>
              </a:rPr>
              <a:t>. </a:t>
            </a:r>
            <a:r>
              <a:rPr lang="en-US" i="1" dirty="0">
                <a:solidFill>
                  <a:schemeClr val="tx1"/>
                </a:solidFill>
              </a:rPr>
              <a:t>La </a:t>
            </a:r>
            <a:r>
              <a:rPr lang="en-US" i="1" dirty="0" err="1">
                <a:solidFill>
                  <a:schemeClr val="tx1"/>
                </a:solidFill>
              </a:rPr>
              <a:t>nina</a:t>
            </a:r>
            <a:r>
              <a:rPr lang="en-US" i="1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menyebabkan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peningkatan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curah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hujan</a:t>
            </a:r>
            <a:r>
              <a:rPr lang="en-US" dirty="0">
                <a:solidFill>
                  <a:schemeClr val="tx1"/>
                </a:solidFill>
              </a:rPr>
              <a:t>. </a:t>
            </a:r>
            <a:r>
              <a:rPr lang="en-US" dirty="0" err="1">
                <a:solidFill>
                  <a:schemeClr val="tx1"/>
                </a:solidFill>
              </a:rPr>
              <a:t>Perubahan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iklim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akan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berdampak</a:t>
            </a:r>
            <a:r>
              <a:rPr lang="en-US" dirty="0">
                <a:solidFill>
                  <a:schemeClr val="tx1"/>
                </a:solidFill>
              </a:rPr>
              <a:t> pada </a:t>
            </a:r>
            <a:r>
              <a:rPr lang="en-US" dirty="0" err="1">
                <a:solidFill>
                  <a:schemeClr val="tx1"/>
                </a:solidFill>
              </a:rPr>
              <a:t>lingkungan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hidup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seperti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naiknya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permukaan</a:t>
            </a:r>
            <a:r>
              <a:rPr lang="en-US" dirty="0">
                <a:solidFill>
                  <a:schemeClr val="tx1"/>
                </a:solidFill>
              </a:rPr>
              <a:t> air </a:t>
            </a:r>
            <a:r>
              <a:rPr lang="en-US" dirty="0" err="1">
                <a:solidFill>
                  <a:schemeClr val="tx1"/>
                </a:solidFill>
              </a:rPr>
              <a:t>laut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mengancam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komunitas</a:t>
            </a:r>
            <a:r>
              <a:rPr lang="en-US" dirty="0">
                <a:solidFill>
                  <a:schemeClr val="tx1"/>
                </a:solidFill>
              </a:rPr>
              <a:t> dan </a:t>
            </a:r>
            <a:r>
              <a:rPr lang="en-US" dirty="0" err="1">
                <a:solidFill>
                  <a:schemeClr val="tx1"/>
                </a:solidFill>
              </a:rPr>
              <a:t>ekosistem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pesisir</a:t>
            </a:r>
            <a:r>
              <a:rPr lang="en-US" dirty="0">
                <a:solidFill>
                  <a:schemeClr val="tx1"/>
                </a:solidFill>
              </a:rPr>
              <a:t>.</a:t>
            </a:r>
          </a:p>
        </p:txBody>
      </p:sp>
      <p:pic>
        <p:nvPicPr>
          <p:cNvPr id="15" name="Picture 14" descr="Diagram&#10;&#10;Description automatically generated with low confidence">
            <a:extLst>
              <a:ext uri="{FF2B5EF4-FFF2-40B4-BE49-F238E27FC236}">
                <a16:creationId xmlns:a16="http://schemas.microsoft.com/office/drawing/2014/main" id="{CB4FD79E-EC31-C59C-85A0-D27731B93A3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51650"/>
            <a:ext cx="5681061" cy="5681061"/>
          </a:xfrm>
          <a:prstGeom prst="rect">
            <a:avLst/>
          </a:prstGeom>
        </p:spPr>
      </p:pic>
      <p:grpSp>
        <p:nvGrpSpPr>
          <p:cNvPr id="98" name="Google Shape;98;p14"/>
          <p:cNvGrpSpPr/>
          <p:nvPr/>
        </p:nvGrpSpPr>
        <p:grpSpPr>
          <a:xfrm>
            <a:off x="0" y="5736168"/>
            <a:ext cx="12192000" cy="1121833"/>
            <a:chOff x="0" y="4302125"/>
            <a:chExt cx="9144000" cy="841375"/>
          </a:xfrm>
        </p:grpSpPr>
        <p:grpSp>
          <p:nvGrpSpPr>
            <p:cNvPr id="99" name="Google Shape;99;p1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pic>
            <p:nvPicPr>
              <p:cNvPr id="100" name="Google Shape;100;p14" descr="E:\ELISA\ERLANGGA LISA\2017\TEMPLATE PPT\SMP PPKN kelas X kelompok wajib\SMP PPKN kelas X kelompok wajib.png"/>
              <p:cNvPicPr preferRelativeResize="0"/>
              <p:nvPr/>
            </p:nvPicPr>
            <p:blipFill rotWithShape="1">
              <a:blip r:embed="rId4">
                <a:alphaModFix/>
              </a:blip>
              <a:srcRect/>
              <a:stretch/>
            </p:blipFill>
            <p:spPr>
              <a:xfrm>
                <a:off x="0" y="4302125"/>
                <a:ext cx="9144000" cy="84137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01" name="Google Shape;101;p14"/>
              <p:cNvSpPr txBox="1"/>
              <p:nvPr/>
            </p:nvSpPr>
            <p:spPr>
              <a:xfrm>
                <a:off x="2057400" y="4732407"/>
                <a:ext cx="5334000" cy="35395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txBody>
              <a:bodyPr spcFirstLastPara="1" wrap="square" lIns="121900" tIns="60933" rIns="121900" bIns="60933" anchor="t" anchorCtr="0">
                <a:spAutoFit/>
              </a:bodyPr>
              <a:lstStyle/>
              <a:p>
                <a:r>
                  <a:rPr lang="en-US" sz="2267" b="1" dirty="0">
                    <a:solidFill>
                      <a:srgbClr val="002060"/>
                    </a:solidFill>
                    <a:latin typeface="Arial"/>
                    <a:ea typeface="Arial"/>
                    <a:cs typeface="Arial"/>
                    <a:sym typeface="Arial"/>
                  </a:rPr>
                  <a:t>ILMU PENGETAHUAN SOSIAL</a:t>
                </a:r>
                <a:endParaRPr sz="2267" dirty="0">
                  <a:solidFill>
                    <a:srgbClr val="00206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102" name="Google Shape;102;p14" descr="A picture containing text&#10;&#10;Description automatically generated"/>
            <p:cNvPicPr preferRelativeResize="0"/>
            <p:nvPr/>
          </p:nvPicPr>
          <p:blipFill rotWithShape="1">
            <a:blip r:embed="rId5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172200" y="4734224"/>
              <a:ext cx="2743200" cy="350308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2673651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8" name="Google Shape;98;p14"/>
          <p:cNvGrpSpPr/>
          <p:nvPr/>
        </p:nvGrpSpPr>
        <p:grpSpPr>
          <a:xfrm>
            <a:off x="0" y="5736168"/>
            <a:ext cx="12192000" cy="1121833"/>
            <a:chOff x="0" y="4302125"/>
            <a:chExt cx="9144000" cy="841375"/>
          </a:xfrm>
        </p:grpSpPr>
        <p:grpSp>
          <p:nvGrpSpPr>
            <p:cNvPr id="99" name="Google Shape;99;p1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pic>
            <p:nvPicPr>
              <p:cNvPr id="100" name="Google Shape;100;p14" descr="E:\ELISA\ERLANGGA LISA\2017\TEMPLATE PPT\SMP PPKN kelas X kelompok wajib\SMP PPKN kelas X kelompok wajib.png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0" y="4302125"/>
                <a:ext cx="9144000" cy="84137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01" name="Google Shape;101;p14"/>
              <p:cNvSpPr txBox="1"/>
              <p:nvPr/>
            </p:nvSpPr>
            <p:spPr>
              <a:xfrm>
                <a:off x="2057400" y="4732407"/>
                <a:ext cx="5334000" cy="35395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txBody>
              <a:bodyPr spcFirstLastPara="1" wrap="square" lIns="121900" tIns="60933" rIns="121900" bIns="60933" anchor="t" anchorCtr="0">
                <a:spAutoFit/>
              </a:bodyPr>
              <a:lstStyle/>
              <a:p>
                <a:r>
                  <a:rPr lang="en-US" sz="2267" b="1" dirty="0">
                    <a:solidFill>
                      <a:srgbClr val="002060"/>
                    </a:solidFill>
                    <a:latin typeface="Arial"/>
                    <a:ea typeface="Arial"/>
                    <a:cs typeface="Arial"/>
                    <a:sym typeface="Arial"/>
                  </a:rPr>
                  <a:t>ILMU PENGETAHUAN SOSIAL</a:t>
                </a:r>
                <a:endParaRPr sz="2267" dirty="0">
                  <a:solidFill>
                    <a:srgbClr val="00206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102" name="Google Shape;102;p14" descr="A picture containing text&#10;&#10;Description automatically generated"/>
            <p:cNvPicPr preferRelativeResize="0"/>
            <p:nvPr/>
          </p:nvPicPr>
          <p:blipFill rotWithShape="1">
            <a:blip r:embed="rId4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172200" y="4734224"/>
              <a:ext cx="2743200" cy="3503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10D83E7F-31B3-894B-3E13-1415A744585E}"/>
              </a:ext>
            </a:extLst>
          </p:cNvPr>
          <p:cNvSpPr txBox="1"/>
          <p:nvPr/>
        </p:nvSpPr>
        <p:spPr>
          <a:xfrm>
            <a:off x="303712" y="518215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b. </a:t>
            </a:r>
            <a:r>
              <a:rPr lang="en-US" b="1" dirty="0" err="1"/>
              <a:t>Bentuk</a:t>
            </a:r>
            <a:r>
              <a:rPr lang="en-US" b="1" dirty="0"/>
              <a:t> </a:t>
            </a:r>
            <a:r>
              <a:rPr lang="en-US" b="1" dirty="0" err="1"/>
              <a:t>Muka</a:t>
            </a:r>
            <a:r>
              <a:rPr lang="en-US" b="1" dirty="0"/>
              <a:t> </a:t>
            </a:r>
            <a:r>
              <a:rPr lang="en-US" b="1" dirty="0" err="1"/>
              <a:t>Bumi</a:t>
            </a:r>
            <a:r>
              <a:rPr lang="en-US" b="1" dirty="0"/>
              <a:t> di Indonesia </a:t>
            </a:r>
            <a:endParaRPr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47D03DC-0B14-EF33-BB88-21AD67112DF5}"/>
              </a:ext>
            </a:extLst>
          </p:cNvPr>
          <p:cNvSpPr txBox="1"/>
          <p:nvPr/>
        </p:nvSpPr>
        <p:spPr>
          <a:xfrm>
            <a:off x="300893" y="227826"/>
            <a:ext cx="56683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1. </a:t>
            </a:r>
            <a:r>
              <a:rPr lang="en-US" b="1" dirty="0" err="1"/>
              <a:t>Pengaruh</a:t>
            </a:r>
            <a:r>
              <a:rPr lang="en-US" b="1" dirty="0"/>
              <a:t> Proses </a:t>
            </a:r>
            <a:r>
              <a:rPr lang="en-US" b="1" dirty="0" err="1"/>
              <a:t>Geografis</a:t>
            </a:r>
            <a:r>
              <a:rPr lang="en-US" b="1" dirty="0"/>
              <a:t> </a:t>
            </a:r>
            <a:r>
              <a:rPr lang="en-US" b="1" dirty="0" err="1"/>
              <a:t>Terhadap</a:t>
            </a:r>
            <a:r>
              <a:rPr lang="en-US" b="1" dirty="0"/>
              <a:t> </a:t>
            </a:r>
            <a:r>
              <a:rPr lang="en-US" b="1" dirty="0" err="1"/>
              <a:t>Aktivitas</a:t>
            </a:r>
            <a:r>
              <a:rPr lang="en-US" b="1" dirty="0"/>
              <a:t> Ekonomi</a:t>
            </a:r>
          </a:p>
        </p:txBody>
      </p:sp>
      <p:pic>
        <p:nvPicPr>
          <p:cNvPr id="7" name="Picture 6" descr="A map of a country&#10;&#10;Description automatically generated with low confidence">
            <a:extLst>
              <a:ext uri="{FF2B5EF4-FFF2-40B4-BE49-F238E27FC236}">
                <a16:creationId xmlns:a16="http://schemas.microsoft.com/office/drawing/2014/main" id="{57B4EA2A-E358-E814-209C-98DC9DE2C08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55050">
            <a:off x="254197" y="1739454"/>
            <a:ext cx="6528700" cy="4425494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0499209-ED3A-F64C-595E-69CD586314AF}"/>
              </a:ext>
            </a:extLst>
          </p:cNvPr>
          <p:cNvCxnSpPr>
            <a:cxnSpLocks/>
          </p:cNvCxnSpPr>
          <p:nvPr/>
        </p:nvCxnSpPr>
        <p:spPr>
          <a:xfrm>
            <a:off x="1139672" y="2937137"/>
            <a:ext cx="605117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3E467E1-DED1-8E4D-FA1F-303E85AB7AA8}"/>
              </a:ext>
            </a:extLst>
          </p:cNvPr>
          <p:cNvCxnSpPr>
            <a:cxnSpLocks/>
          </p:cNvCxnSpPr>
          <p:nvPr/>
        </p:nvCxnSpPr>
        <p:spPr>
          <a:xfrm>
            <a:off x="823666" y="4057726"/>
            <a:ext cx="605117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Elbow Connector 11">
            <a:extLst>
              <a:ext uri="{FF2B5EF4-FFF2-40B4-BE49-F238E27FC236}">
                <a16:creationId xmlns:a16="http://schemas.microsoft.com/office/drawing/2014/main" id="{51C48A1E-C81B-F1CA-705D-3C3A63CC5653}"/>
              </a:ext>
            </a:extLst>
          </p:cNvPr>
          <p:cNvCxnSpPr>
            <a:cxnSpLocks/>
          </p:cNvCxnSpPr>
          <p:nvPr/>
        </p:nvCxnSpPr>
        <p:spPr>
          <a:xfrm>
            <a:off x="1314483" y="2332019"/>
            <a:ext cx="632012" cy="510988"/>
          </a:xfrm>
          <a:prstGeom prst="bentConnector3">
            <a:avLst>
              <a:gd name="adj1" fmla="val 103191"/>
            </a:avLst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Elbow Connector 14">
            <a:extLst>
              <a:ext uri="{FF2B5EF4-FFF2-40B4-BE49-F238E27FC236}">
                <a16:creationId xmlns:a16="http://schemas.microsoft.com/office/drawing/2014/main" id="{015382B8-6812-D254-C2F9-FD0FC0BDC33F}"/>
              </a:ext>
            </a:extLst>
          </p:cNvPr>
          <p:cNvCxnSpPr>
            <a:cxnSpLocks/>
          </p:cNvCxnSpPr>
          <p:nvPr/>
        </p:nvCxnSpPr>
        <p:spPr>
          <a:xfrm rot="16200000" flipH="1">
            <a:off x="2900610" y="1983022"/>
            <a:ext cx="699247" cy="509734"/>
          </a:xfrm>
          <a:prstGeom prst="bentConnector3">
            <a:avLst>
              <a:gd name="adj1" fmla="val 0"/>
            </a:avLst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0DF11EC-6DAB-4AD4-8A9F-F4B63C916DE7}"/>
              </a:ext>
            </a:extLst>
          </p:cNvPr>
          <p:cNvCxnSpPr>
            <a:cxnSpLocks/>
          </p:cNvCxnSpPr>
          <p:nvPr/>
        </p:nvCxnSpPr>
        <p:spPr>
          <a:xfrm>
            <a:off x="4487989" y="1888265"/>
            <a:ext cx="1196789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Elbow Connector 21">
            <a:extLst>
              <a:ext uri="{FF2B5EF4-FFF2-40B4-BE49-F238E27FC236}">
                <a16:creationId xmlns:a16="http://schemas.microsoft.com/office/drawing/2014/main" id="{D5D7BEC4-DDDE-C8B0-05D5-9B073E2FE8E5}"/>
              </a:ext>
            </a:extLst>
          </p:cNvPr>
          <p:cNvCxnSpPr>
            <a:cxnSpLocks/>
          </p:cNvCxnSpPr>
          <p:nvPr/>
        </p:nvCxnSpPr>
        <p:spPr>
          <a:xfrm flipV="1">
            <a:off x="5113277" y="2283895"/>
            <a:ext cx="571501" cy="411195"/>
          </a:xfrm>
          <a:prstGeom prst="bentConnector3">
            <a:avLst>
              <a:gd name="adj1" fmla="val -11176"/>
            </a:avLst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D40E4CE-BD4A-CECC-BFC5-02908B63DEE3}"/>
              </a:ext>
            </a:extLst>
          </p:cNvPr>
          <p:cNvCxnSpPr>
            <a:cxnSpLocks/>
          </p:cNvCxnSpPr>
          <p:nvPr/>
        </p:nvCxnSpPr>
        <p:spPr>
          <a:xfrm>
            <a:off x="4862265" y="2901279"/>
            <a:ext cx="605117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795CDF0-B5FC-4ED1-4303-BB2BC9FC0CB4}"/>
              </a:ext>
            </a:extLst>
          </p:cNvPr>
          <p:cNvCxnSpPr>
            <a:cxnSpLocks/>
          </p:cNvCxnSpPr>
          <p:nvPr/>
        </p:nvCxnSpPr>
        <p:spPr>
          <a:xfrm>
            <a:off x="5467382" y="3564667"/>
            <a:ext cx="707093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2C7CDBB0-4DC8-B464-95B8-76AD7E268383}"/>
              </a:ext>
            </a:extLst>
          </p:cNvPr>
          <p:cNvCxnSpPr>
            <a:cxnSpLocks/>
          </p:cNvCxnSpPr>
          <p:nvPr/>
        </p:nvCxnSpPr>
        <p:spPr>
          <a:xfrm>
            <a:off x="4955272" y="4111514"/>
            <a:ext cx="1024219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82289F12-07E6-A38F-CF3A-22D45472960D}"/>
              </a:ext>
            </a:extLst>
          </p:cNvPr>
          <p:cNvSpPr txBox="1"/>
          <p:nvPr/>
        </p:nvSpPr>
        <p:spPr>
          <a:xfrm>
            <a:off x="2075399" y="1703599"/>
            <a:ext cx="9364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Lembah</a:t>
            </a:r>
            <a:endParaRPr sz="14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0C463D0-43D6-F2B1-396B-3D07D21FFF56}"/>
              </a:ext>
            </a:extLst>
          </p:cNvPr>
          <p:cNvSpPr txBox="1"/>
          <p:nvPr/>
        </p:nvSpPr>
        <p:spPr>
          <a:xfrm>
            <a:off x="534552" y="2097781"/>
            <a:ext cx="7879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/>
              <a:t>Ngarai</a:t>
            </a:r>
            <a:endParaRPr sz="14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E572D1A-D896-CE35-9B09-F6D2B414B887}"/>
              </a:ext>
            </a:extLst>
          </p:cNvPr>
          <p:cNvSpPr txBox="1"/>
          <p:nvPr/>
        </p:nvSpPr>
        <p:spPr>
          <a:xfrm>
            <a:off x="200937" y="2614408"/>
            <a:ext cx="10597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Dataran </a:t>
            </a:r>
            <a:r>
              <a:rPr lang="en-US" sz="1400" dirty="0" err="1"/>
              <a:t>tinggi</a:t>
            </a:r>
            <a:endParaRPr sz="14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72F638E-E05B-5302-BCD5-7DBDED573470}"/>
              </a:ext>
            </a:extLst>
          </p:cNvPr>
          <p:cNvSpPr txBox="1"/>
          <p:nvPr/>
        </p:nvSpPr>
        <p:spPr>
          <a:xfrm>
            <a:off x="35693" y="3823512"/>
            <a:ext cx="7663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Pantai</a:t>
            </a:r>
            <a:endParaRPr sz="14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673EE02-4422-49BB-BF59-EFC86F9E16D9}"/>
              </a:ext>
            </a:extLst>
          </p:cNvPr>
          <p:cNvSpPr txBox="1"/>
          <p:nvPr/>
        </p:nvSpPr>
        <p:spPr>
          <a:xfrm>
            <a:off x="5711047" y="1689264"/>
            <a:ext cx="9268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/>
              <a:t>Gunung</a:t>
            </a:r>
            <a:endParaRPr sz="14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10E6003-1831-A105-327D-9EC1E84D3A9B}"/>
              </a:ext>
            </a:extLst>
          </p:cNvPr>
          <p:cNvSpPr txBox="1"/>
          <p:nvPr/>
        </p:nvSpPr>
        <p:spPr>
          <a:xfrm>
            <a:off x="5734200" y="1848305"/>
            <a:ext cx="13475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/>
              <a:t>Pegunungan</a:t>
            </a:r>
            <a:endParaRPr sz="14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C69B85D-760A-E018-59AD-EF03E381CD61}"/>
              </a:ext>
            </a:extLst>
          </p:cNvPr>
          <p:cNvSpPr txBox="1"/>
          <p:nvPr/>
        </p:nvSpPr>
        <p:spPr>
          <a:xfrm>
            <a:off x="5465159" y="2695090"/>
            <a:ext cx="11055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/>
              <a:t>Cekungan</a:t>
            </a:r>
            <a:endParaRPr sz="1400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13444F0-1474-3EBD-C7BA-D8912E78E069}"/>
              </a:ext>
            </a:extLst>
          </p:cNvPr>
          <p:cNvSpPr txBox="1"/>
          <p:nvPr/>
        </p:nvSpPr>
        <p:spPr>
          <a:xfrm>
            <a:off x="6183070" y="3422687"/>
            <a:ext cx="6655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Bukit</a:t>
            </a:r>
            <a:endParaRPr sz="140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7EF2AD9-717A-8F31-1BFF-00BBAE9D7C94}"/>
              </a:ext>
            </a:extLst>
          </p:cNvPr>
          <p:cNvSpPr txBox="1"/>
          <p:nvPr/>
        </p:nvSpPr>
        <p:spPr>
          <a:xfrm>
            <a:off x="6047284" y="3855134"/>
            <a:ext cx="12702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Dataran </a:t>
            </a:r>
            <a:r>
              <a:rPr lang="en-US" sz="1400" dirty="0" err="1"/>
              <a:t>rendah</a:t>
            </a:r>
            <a:endParaRPr sz="1400" dirty="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6637F52-12A6-3BD3-E2E8-D182BD25BDA0}"/>
              </a:ext>
            </a:extLst>
          </p:cNvPr>
          <p:cNvSpPr txBox="1"/>
          <p:nvPr/>
        </p:nvSpPr>
        <p:spPr>
          <a:xfrm>
            <a:off x="7159151" y="959093"/>
            <a:ext cx="4744352" cy="4939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Dataran </a:t>
            </a:r>
            <a:r>
              <a:rPr lang="en-US" sz="1500" dirty="0" err="1"/>
              <a:t>rendah</a:t>
            </a:r>
            <a:r>
              <a:rPr lang="en-US" sz="1500" dirty="0"/>
              <a:t>: </a:t>
            </a:r>
            <a:r>
              <a:rPr lang="en-US" sz="1500" dirty="0" err="1"/>
              <a:t>daratan</a:t>
            </a:r>
            <a:r>
              <a:rPr lang="en-US" sz="1500" dirty="0"/>
              <a:t> yang </a:t>
            </a:r>
            <a:r>
              <a:rPr lang="en-US" sz="1500" dirty="0" err="1"/>
              <a:t>datar</a:t>
            </a:r>
            <a:r>
              <a:rPr lang="en-US" sz="1500" dirty="0"/>
              <a:t> </a:t>
            </a:r>
            <a:r>
              <a:rPr lang="en-US" sz="1500" dirty="0" err="1"/>
              <a:t>dengan</a:t>
            </a:r>
            <a:r>
              <a:rPr lang="en-US" sz="1500" dirty="0"/>
              <a:t> </a:t>
            </a:r>
            <a:r>
              <a:rPr lang="en-US" sz="1500" dirty="0" err="1"/>
              <a:t>kemiringan</a:t>
            </a:r>
            <a:r>
              <a:rPr lang="en-US" sz="1500" dirty="0"/>
              <a:t> sangat </a:t>
            </a:r>
            <a:r>
              <a:rPr lang="en-US" sz="1500" dirty="0" err="1"/>
              <a:t>landai</a:t>
            </a:r>
            <a:r>
              <a:rPr lang="en-US" sz="1500" dirty="0"/>
              <a:t>. </a:t>
            </a:r>
            <a:r>
              <a:rPr lang="en-US" sz="1500" dirty="0" err="1"/>
              <a:t>Ketinggian</a:t>
            </a:r>
            <a:r>
              <a:rPr lang="en-US" sz="1500" dirty="0"/>
              <a:t> </a:t>
            </a:r>
            <a:r>
              <a:rPr lang="en-US" sz="1500" dirty="0" err="1"/>
              <a:t>kurang</a:t>
            </a:r>
            <a:r>
              <a:rPr lang="en-US" sz="1500" dirty="0"/>
              <a:t> </a:t>
            </a:r>
            <a:r>
              <a:rPr lang="en-US" sz="1500" dirty="0" err="1"/>
              <a:t>dari</a:t>
            </a:r>
            <a:r>
              <a:rPr lang="en-US" sz="1500" dirty="0"/>
              <a:t> 200 </a:t>
            </a:r>
            <a:r>
              <a:rPr lang="en-US" sz="1500" dirty="0" err="1"/>
              <a:t>mdpl</a:t>
            </a:r>
            <a:r>
              <a:rPr lang="en-US" sz="15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Dataran </a:t>
            </a:r>
            <a:r>
              <a:rPr lang="en-US" sz="1500" dirty="0" err="1"/>
              <a:t>tinggi</a:t>
            </a:r>
            <a:r>
              <a:rPr lang="en-US" sz="1500" dirty="0"/>
              <a:t>: </a:t>
            </a:r>
            <a:r>
              <a:rPr lang="en-US" sz="1500" dirty="0" err="1"/>
              <a:t>daratan</a:t>
            </a:r>
            <a:r>
              <a:rPr lang="en-US" sz="1500" dirty="0"/>
              <a:t> </a:t>
            </a:r>
            <a:r>
              <a:rPr lang="en-US" sz="1500" dirty="0" err="1"/>
              <a:t>dengan</a:t>
            </a:r>
            <a:r>
              <a:rPr lang="en-US" sz="1500" dirty="0"/>
              <a:t> </a:t>
            </a:r>
            <a:r>
              <a:rPr lang="en-US" sz="1500" dirty="0" err="1"/>
              <a:t>puncak</a:t>
            </a:r>
            <a:r>
              <a:rPr lang="en-US" sz="1500" dirty="0"/>
              <a:t> </a:t>
            </a:r>
            <a:r>
              <a:rPr lang="en-US" sz="1500" dirty="0" err="1"/>
              <a:t>datar</a:t>
            </a:r>
            <a:r>
              <a:rPr lang="en-US" sz="1500" dirty="0"/>
              <a:t> yang </a:t>
            </a:r>
            <a:r>
              <a:rPr lang="en-US" sz="1500" dirty="0" err="1"/>
              <a:t>dipisahkan</a:t>
            </a:r>
            <a:r>
              <a:rPr lang="en-US" sz="1500" dirty="0"/>
              <a:t> </a:t>
            </a:r>
            <a:r>
              <a:rPr lang="en-US" sz="1500" dirty="0" err="1"/>
              <a:t>dari</a:t>
            </a:r>
            <a:r>
              <a:rPr lang="en-US" sz="1500" dirty="0"/>
              <a:t> </a:t>
            </a:r>
            <a:r>
              <a:rPr lang="en-US" sz="1500" dirty="0" err="1"/>
              <a:t>daerah</a:t>
            </a:r>
            <a:r>
              <a:rPr lang="en-US" sz="1500" dirty="0"/>
              <a:t> </a:t>
            </a:r>
            <a:r>
              <a:rPr lang="en-US" sz="1500" dirty="0" err="1"/>
              <a:t>skeitarnya</a:t>
            </a:r>
            <a:r>
              <a:rPr lang="en-US" sz="1500" dirty="0"/>
              <a:t> oleh </a:t>
            </a:r>
            <a:r>
              <a:rPr lang="en-US" sz="1500" dirty="0" err="1"/>
              <a:t>lereng</a:t>
            </a:r>
            <a:r>
              <a:rPr lang="en-US" sz="1500" dirty="0"/>
              <a:t> </a:t>
            </a:r>
            <a:r>
              <a:rPr lang="en-US" sz="1500" dirty="0" err="1"/>
              <a:t>curam</a:t>
            </a:r>
            <a:r>
              <a:rPr lang="en-US" sz="1500" dirty="0"/>
              <a:t>, </a:t>
            </a:r>
            <a:r>
              <a:rPr lang="en-US" sz="1500" dirty="0" err="1"/>
              <a:t>memiliki</a:t>
            </a:r>
            <a:r>
              <a:rPr lang="en-US" sz="1500" dirty="0"/>
              <a:t> </a:t>
            </a:r>
            <a:r>
              <a:rPr lang="en-US" sz="1500" dirty="0" err="1"/>
              <a:t>ketinggian</a:t>
            </a:r>
            <a:r>
              <a:rPr lang="en-US" sz="1500" dirty="0"/>
              <a:t> 200–1.000 </a:t>
            </a:r>
            <a:r>
              <a:rPr lang="en-US" sz="1500" dirty="0" err="1"/>
              <a:t>mdpl</a:t>
            </a:r>
            <a:r>
              <a:rPr lang="en-US" sz="15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 err="1"/>
              <a:t>Gunung</a:t>
            </a:r>
            <a:r>
              <a:rPr lang="en-US" sz="1500" dirty="0"/>
              <a:t>: </a:t>
            </a:r>
            <a:r>
              <a:rPr lang="en-US" sz="1500" dirty="0" err="1"/>
              <a:t>daratan</a:t>
            </a:r>
            <a:r>
              <a:rPr lang="en-US" sz="1500" dirty="0"/>
              <a:t> yang </a:t>
            </a:r>
            <a:r>
              <a:rPr lang="en-US" sz="1500" dirty="0" err="1"/>
              <a:t>menjulang</a:t>
            </a:r>
            <a:r>
              <a:rPr lang="en-US" sz="1500" dirty="0"/>
              <a:t> </a:t>
            </a:r>
            <a:r>
              <a:rPr lang="en-US" sz="1500" dirty="0" err="1"/>
              <a:t>tinggi</a:t>
            </a:r>
            <a:r>
              <a:rPr lang="en-US" sz="1500" dirty="0"/>
              <a:t> </a:t>
            </a:r>
            <a:r>
              <a:rPr lang="en-US" sz="1500" dirty="0" err="1"/>
              <a:t>dengan</a:t>
            </a:r>
            <a:r>
              <a:rPr lang="en-US" sz="1500" dirty="0"/>
              <a:t> </a:t>
            </a:r>
            <a:r>
              <a:rPr lang="en-US" sz="1500" dirty="0" err="1"/>
              <a:t>puncak</a:t>
            </a:r>
            <a:r>
              <a:rPr lang="en-US" sz="1500" dirty="0"/>
              <a:t> yang </a:t>
            </a:r>
            <a:r>
              <a:rPr lang="en-US" sz="1500" dirty="0" err="1"/>
              <a:t>tajam</a:t>
            </a:r>
            <a:r>
              <a:rPr lang="en-US" sz="1500" dirty="0"/>
              <a:t> </a:t>
            </a:r>
            <a:r>
              <a:rPr lang="en-US" sz="1500" dirty="0" err="1"/>
              <a:t>dengan</a:t>
            </a:r>
            <a:r>
              <a:rPr lang="en-US" sz="1500" dirty="0"/>
              <a:t> </a:t>
            </a:r>
            <a:r>
              <a:rPr lang="en-US" sz="1500" dirty="0" err="1"/>
              <a:t>ketinggian</a:t>
            </a:r>
            <a:r>
              <a:rPr lang="en-US" sz="1500" dirty="0"/>
              <a:t> </a:t>
            </a:r>
            <a:r>
              <a:rPr lang="en-US" sz="1500" dirty="0" err="1"/>
              <a:t>lebih</a:t>
            </a:r>
            <a:r>
              <a:rPr lang="en-US" sz="1500" dirty="0"/>
              <a:t> </a:t>
            </a:r>
            <a:r>
              <a:rPr lang="en-US" sz="1500" dirty="0" err="1"/>
              <a:t>dari</a:t>
            </a:r>
            <a:r>
              <a:rPr lang="en-US" sz="1500" dirty="0"/>
              <a:t> 1.000 </a:t>
            </a:r>
            <a:r>
              <a:rPr lang="en-US" sz="1500" dirty="0" err="1"/>
              <a:t>mdpl</a:t>
            </a:r>
            <a:r>
              <a:rPr lang="en-US" sz="15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 err="1"/>
              <a:t>Pegunungan</a:t>
            </a:r>
            <a:r>
              <a:rPr lang="en-US" sz="1500" dirty="0"/>
              <a:t>: </a:t>
            </a:r>
            <a:r>
              <a:rPr lang="en-US" sz="1500" dirty="0" err="1"/>
              <a:t>rangkaian</a:t>
            </a:r>
            <a:r>
              <a:rPr lang="en-US" sz="1500" dirty="0"/>
              <a:t> </a:t>
            </a:r>
            <a:r>
              <a:rPr lang="en-US" sz="1500" dirty="0" err="1"/>
              <a:t>dari</a:t>
            </a:r>
            <a:r>
              <a:rPr lang="en-US" sz="1500" dirty="0"/>
              <a:t> </a:t>
            </a:r>
            <a:r>
              <a:rPr lang="en-US" sz="1500" dirty="0" err="1"/>
              <a:t>beberapa</a:t>
            </a:r>
            <a:r>
              <a:rPr lang="en-US" sz="1500" dirty="0"/>
              <a:t> </a:t>
            </a:r>
            <a:r>
              <a:rPr lang="en-US" sz="1500" dirty="0" err="1"/>
              <a:t>gunung</a:t>
            </a:r>
            <a:r>
              <a:rPr lang="en-US" sz="1500" dirty="0"/>
              <a:t> yang </a:t>
            </a:r>
            <a:r>
              <a:rPr lang="en-US" sz="1500" dirty="0" err="1"/>
              <a:t>memanjang</a:t>
            </a:r>
            <a:r>
              <a:rPr lang="en-US" sz="1500" dirty="0"/>
              <a:t> </a:t>
            </a:r>
            <a:r>
              <a:rPr lang="en-US" sz="1500" dirty="0" err="1"/>
              <a:t>sambung-menyambung</a:t>
            </a:r>
            <a:r>
              <a:rPr lang="en-US" sz="1500" dirty="0"/>
              <a:t> </a:t>
            </a:r>
            <a:r>
              <a:rPr lang="en-US" sz="1500" dirty="0" err="1"/>
              <a:t>dengan</a:t>
            </a:r>
            <a:r>
              <a:rPr lang="en-US" sz="1500" dirty="0"/>
              <a:t> </a:t>
            </a:r>
            <a:r>
              <a:rPr lang="en-US" sz="1500" dirty="0" err="1"/>
              <a:t>ketinggian</a:t>
            </a:r>
            <a:r>
              <a:rPr lang="en-US" sz="1500" dirty="0"/>
              <a:t> </a:t>
            </a:r>
            <a:r>
              <a:rPr lang="en-US" sz="1500" dirty="0" err="1"/>
              <a:t>berbeda</a:t>
            </a:r>
            <a:r>
              <a:rPr lang="en-US" sz="15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Bukit: </a:t>
            </a:r>
            <a:r>
              <a:rPr lang="en-US" sz="1500" dirty="0" err="1"/>
              <a:t>daratan</a:t>
            </a:r>
            <a:r>
              <a:rPr lang="en-US" sz="1500" dirty="0"/>
              <a:t> yang </a:t>
            </a:r>
            <a:r>
              <a:rPr lang="en-US" sz="1500" dirty="0" err="1"/>
              <a:t>bentuknya</a:t>
            </a:r>
            <a:r>
              <a:rPr lang="en-US" sz="1500" dirty="0"/>
              <a:t> </a:t>
            </a:r>
            <a:r>
              <a:rPr lang="en-US" sz="1500" dirty="0" err="1"/>
              <a:t>mirip</a:t>
            </a:r>
            <a:r>
              <a:rPr lang="en-US" sz="1500" dirty="0"/>
              <a:t> </a:t>
            </a:r>
            <a:r>
              <a:rPr lang="en-US" sz="1500" dirty="0" err="1"/>
              <a:t>gunung</a:t>
            </a:r>
            <a:r>
              <a:rPr lang="en-US" sz="1500" dirty="0"/>
              <a:t> </a:t>
            </a:r>
            <a:r>
              <a:rPr lang="en-US" sz="1500" dirty="0" err="1"/>
              <a:t>tetapi</a:t>
            </a:r>
            <a:r>
              <a:rPr lang="en-US" sz="1500" dirty="0"/>
              <a:t> </a:t>
            </a:r>
            <a:r>
              <a:rPr lang="en-US" sz="1500" dirty="0" err="1"/>
              <a:t>ketinggian</a:t>
            </a:r>
            <a:r>
              <a:rPr lang="en-US" sz="1500" dirty="0"/>
              <a:t> di </a:t>
            </a:r>
            <a:r>
              <a:rPr lang="en-US" sz="1500" dirty="0" err="1"/>
              <a:t>bawah</a:t>
            </a:r>
            <a:r>
              <a:rPr lang="en-US" sz="1500" dirty="0"/>
              <a:t> 1.000 </a:t>
            </a:r>
            <a:r>
              <a:rPr lang="en-US" sz="1500" dirty="0" err="1"/>
              <a:t>mdpl</a:t>
            </a:r>
            <a:r>
              <a:rPr lang="en-US" sz="1500" dirty="0"/>
              <a:t> </a:t>
            </a:r>
            <a:r>
              <a:rPr lang="en-US" sz="1500" dirty="0" err="1"/>
              <a:t>dengan</a:t>
            </a:r>
            <a:r>
              <a:rPr lang="en-US" sz="1500" dirty="0"/>
              <a:t> </a:t>
            </a:r>
            <a:r>
              <a:rPr lang="en-US" sz="1500" dirty="0" err="1"/>
              <a:t>puncak</a:t>
            </a:r>
            <a:r>
              <a:rPr lang="en-US" sz="1500" dirty="0"/>
              <a:t> </a:t>
            </a:r>
            <a:r>
              <a:rPr lang="en-US" sz="1500" dirty="0" err="1"/>
              <a:t>tidak</a:t>
            </a:r>
            <a:r>
              <a:rPr lang="en-US" sz="1500" dirty="0"/>
              <a:t> </a:t>
            </a:r>
            <a:r>
              <a:rPr lang="en-US" sz="1500" dirty="0" err="1"/>
              <a:t>terlalu</a:t>
            </a:r>
            <a:r>
              <a:rPr lang="en-US" sz="1500" dirty="0"/>
              <a:t> </a:t>
            </a:r>
            <a:r>
              <a:rPr lang="en-US" sz="1500" dirty="0" err="1"/>
              <a:t>curam</a:t>
            </a:r>
            <a:r>
              <a:rPr lang="en-US" sz="15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Lembah: </a:t>
            </a:r>
            <a:r>
              <a:rPr lang="en-US" sz="1500" dirty="0" err="1"/>
              <a:t>daerah</a:t>
            </a:r>
            <a:r>
              <a:rPr lang="en-US" sz="1500" dirty="0"/>
              <a:t> </a:t>
            </a:r>
            <a:r>
              <a:rPr lang="en-US" sz="1500" dirty="0" err="1"/>
              <a:t>lekukan</a:t>
            </a:r>
            <a:r>
              <a:rPr lang="en-US" sz="1500" dirty="0"/>
              <a:t> yang </a:t>
            </a:r>
            <a:r>
              <a:rPr lang="en-US" sz="1500" dirty="0" err="1"/>
              <a:t>lebih</a:t>
            </a:r>
            <a:r>
              <a:rPr lang="en-US" sz="1500" dirty="0"/>
              <a:t> </a:t>
            </a:r>
            <a:r>
              <a:rPr lang="en-US" sz="1500" dirty="0" err="1"/>
              <a:t>rendah</a:t>
            </a:r>
            <a:r>
              <a:rPr lang="en-US" sz="1500" dirty="0"/>
              <a:t> </a:t>
            </a:r>
            <a:r>
              <a:rPr lang="en-US" sz="1500" dirty="0" err="1"/>
              <a:t>dari</a:t>
            </a:r>
            <a:r>
              <a:rPr lang="en-US" sz="1500" dirty="0"/>
              <a:t> </a:t>
            </a:r>
            <a:r>
              <a:rPr lang="en-US" sz="1500" dirty="0" err="1"/>
              <a:t>sekitarnya</a:t>
            </a:r>
            <a:r>
              <a:rPr lang="en-US" sz="1500" dirty="0"/>
              <a:t>, </a:t>
            </a:r>
            <a:r>
              <a:rPr lang="en-US" sz="1500" dirty="0" err="1"/>
              <a:t>berbentuk</a:t>
            </a:r>
            <a:r>
              <a:rPr lang="en-US" sz="1500" dirty="0"/>
              <a:t> </a:t>
            </a:r>
            <a:r>
              <a:rPr lang="en-US" sz="1500" dirty="0" err="1"/>
              <a:t>memanjang</a:t>
            </a:r>
            <a:r>
              <a:rPr lang="en-US" sz="1500" dirty="0"/>
              <a:t> dan </a:t>
            </a:r>
            <a:r>
              <a:rPr lang="en-US" sz="1500" dirty="0" err="1"/>
              <a:t>dialiri</a:t>
            </a:r>
            <a:r>
              <a:rPr lang="en-US" sz="1500" dirty="0"/>
              <a:t> </a:t>
            </a:r>
            <a:r>
              <a:rPr lang="en-US" sz="1500" dirty="0" err="1"/>
              <a:t>sungai</a:t>
            </a:r>
            <a:r>
              <a:rPr lang="en-US" sz="15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 err="1"/>
              <a:t>Ngarai</a:t>
            </a:r>
            <a:r>
              <a:rPr lang="en-US" sz="1500" dirty="0"/>
              <a:t>: </a:t>
            </a:r>
            <a:r>
              <a:rPr lang="en-US" sz="1500" dirty="0" err="1"/>
              <a:t>lembah</a:t>
            </a:r>
            <a:r>
              <a:rPr lang="en-US" sz="1500" dirty="0"/>
              <a:t> yang </a:t>
            </a:r>
            <a:r>
              <a:rPr lang="en-US" sz="1500" dirty="0" err="1"/>
              <a:t>dalam</a:t>
            </a:r>
            <a:r>
              <a:rPr lang="en-US" sz="1500" dirty="0"/>
              <a:t> dan </a:t>
            </a:r>
            <a:r>
              <a:rPr lang="en-US" sz="1500" dirty="0" err="1"/>
              <a:t>sempit</a:t>
            </a:r>
            <a:r>
              <a:rPr lang="en-US" sz="1500" dirty="0"/>
              <a:t> </a:t>
            </a:r>
            <a:r>
              <a:rPr lang="en-US" sz="1500" dirty="0" err="1"/>
              <a:t>dengan</a:t>
            </a:r>
            <a:r>
              <a:rPr lang="en-US" sz="1500" dirty="0"/>
              <a:t> </a:t>
            </a:r>
            <a:r>
              <a:rPr lang="en-US" sz="1500" dirty="0" err="1"/>
              <a:t>lereng</a:t>
            </a:r>
            <a:r>
              <a:rPr lang="en-US" sz="1500" dirty="0"/>
              <a:t> yang </a:t>
            </a:r>
            <a:r>
              <a:rPr lang="en-US" sz="1500" dirty="0" err="1"/>
              <a:t>curam</a:t>
            </a:r>
            <a:r>
              <a:rPr lang="en-US" sz="15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i="1" dirty="0"/>
              <a:t>Peneplain</a:t>
            </a:r>
            <a:r>
              <a:rPr lang="en-US" sz="1500" dirty="0"/>
              <a:t>: </a:t>
            </a:r>
            <a:r>
              <a:rPr lang="en-US" sz="1500" dirty="0" err="1"/>
              <a:t>daratan</a:t>
            </a:r>
            <a:r>
              <a:rPr lang="en-US" sz="1500" dirty="0"/>
              <a:t> </a:t>
            </a:r>
            <a:r>
              <a:rPr lang="en-US" sz="1500" dirty="0" err="1"/>
              <a:t>rendah</a:t>
            </a:r>
            <a:r>
              <a:rPr lang="en-US" sz="1500" dirty="0"/>
              <a:t> yang </a:t>
            </a:r>
            <a:r>
              <a:rPr lang="en-US" sz="1500" dirty="0" err="1"/>
              <a:t>permukaannya</a:t>
            </a:r>
            <a:r>
              <a:rPr lang="en-US" sz="1500" dirty="0"/>
              <a:t> miring </a:t>
            </a:r>
            <a:r>
              <a:rPr lang="en-US" sz="1500" dirty="0" err="1"/>
              <a:t>atau</a:t>
            </a:r>
            <a:r>
              <a:rPr lang="en-US" sz="1500" dirty="0"/>
              <a:t> </a:t>
            </a:r>
            <a:r>
              <a:rPr lang="en-US" sz="1500" dirty="0" err="1"/>
              <a:t>menurun</a:t>
            </a:r>
            <a:r>
              <a:rPr lang="en-US" sz="1500" dirty="0"/>
              <a:t> </a:t>
            </a:r>
            <a:r>
              <a:rPr lang="en-US" sz="1500" dirty="0" err="1"/>
              <a:t>ke</a:t>
            </a:r>
            <a:r>
              <a:rPr lang="en-US" sz="1500" dirty="0"/>
              <a:t> </a:t>
            </a:r>
            <a:r>
              <a:rPr lang="en-US" sz="1500" dirty="0" err="1"/>
              <a:t>arah</a:t>
            </a:r>
            <a:r>
              <a:rPr lang="en-US" sz="1500" dirty="0"/>
              <a:t> </a:t>
            </a:r>
            <a:r>
              <a:rPr lang="en-US" sz="1500" dirty="0" err="1"/>
              <a:t>laut</a:t>
            </a:r>
            <a:r>
              <a:rPr lang="en-US" sz="15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Pantai: wilayah </a:t>
            </a:r>
            <a:r>
              <a:rPr lang="en-US" sz="1500" dirty="0" err="1"/>
              <a:t>perbatasan</a:t>
            </a:r>
            <a:r>
              <a:rPr lang="en-US" sz="1500" dirty="0"/>
              <a:t> </a:t>
            </a:r>
            <a:r>
              <a:rPr lang="en-US" sz="1500" dirty="0" err="1"/>
              <a:t>antara</a:t>
            </a:r>
            <a:r>
              <a:rPr lang="en-US" sz="1500" dirty="0"/>
              <a:t> </a:t>
            </a:r>
            <a:r>
              <a:rPr lang="en-US" sz="1500" dirty="0" err="1"/>
              <a:t>daratan</a:t>
            </a:r>
            <a:r>
              <a:rPr lang="en-US" sz="1500" dirty="0"/>
              <a:t> dan </a:t>
            </a:r>
            <a:r>
              <a:rPr lang="en-US" sz="1500" dirty="0" err="1"/>
              <a:t>perairan</a:t>
            </a:r>
            <a:r>
              <a:rPr lang="en-US" sz="1500" dirty="0"/>
              <a:t> </a:t>
            </a:r>
            <a:r>
              <a:rPr lang="en-US" sz="1500" dirty="0" err="1"/>
              <a:t>laut</a:t>
            </a:r>
            <a:r>
              <a:rPr lang="en-US" sz="1500" dirty="0"/>
              <a:t>.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9B6CDACA-05AA-354F-7863-C71DA8864C6C}"/>
              </a:ext>
            </a:extLst>
          </p:cNvPr>
          <p:cNvSpPr txBox="1"/>
          <p:nvPr/>
        </p:nvSpPr>
        <p:spPr>
          <a:xfrm>
            <a:off x="534552" y="835925"/>
            <a:ext cx="6219744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err="1"/>
              <a:t>Bentuk</a:t>
            </a:r>
            <a:r>
              <a:rPr lang="en-US" sz="1500" dirty="0"/>
              <a:t>, </a:t>
            </a:r>
            <a:r>
              <a:rPr lang="en-US" sz="1500" dirty="0" err="1"/>
              <a:t>ukuran</a:t>
            </a:r>
            <a:r>
              <a:rPr lang="en-US" sz="1500" dirty="0"/>
              <a:t>, dan </a:t>
            </a:r>
            <a:r>
              <a:rPr lang="en-US" sz="1500" dirty="0" err="1"/>
              <a:t>ketinggian</a:t>
            </a:r>
            <a:r>
              <a:rPr lang="en-US" sz="1500" dirty="0"/>
              <a:t> </a:t>
            </a:r>
            <a:r>
              <a:rPr lang="en-US" sz="1500" dirty="0" err="1"/>
              <a:t>permukaan</a:t>
            </a:r>
            <a:r>
              <a:rPr lang="en-US" sz="1500" dirty="0"/>
              <a:t> </a:t>
            </a:r>
            <a:r>
              <a:rPr lang="en-US" sz="1500" dirty="0" err="1"/>
              <a:t>bumi</a:t>
            </a:r>
            <a:r>
              <a:rPr lang="en-US" sz="1500" dirty="0"/>
              <a:t> </a:t>
            </a:r>
            <a:r>
              <a:rPr lang="en-US" sz="1500" dirty="0" err="1"/>
              <a:t>tidak</a:t>
            </a:r>
            <a:r>
              <a:rPr lang="en-US" sz="1500" dirty="0"/>
              <a:t> </a:t>
            </a:r>
            <a:r>
              <a:rPr lang="en-US" sz="1500" dirty="0" err="1"/>
              <a:t>sama</a:t>
            </a:r>
            <a:r>
              <a:rPr lang="en-US" sz="1500" dirty="0"/>
              <a:t> di </a:t>
            </a:r>
            <a:r>
              <a:rPr lang="en-US" sz="1500" dirty="0" err="1"/>
              <a:t>seluruh</a:t>
            </a:r>
            <a:r>
              <a:rPr lang="en-US" sz="1500" dirty="0"/>
              <a:t> dunia yang </a:t>
            </a:r>
            <a:r>
              <a:rPr lang="en-US" sz="1500" dirty="0" err="1"/>
              <a:t>terbentuk</a:t>
            </a:r>
            <a:r>
              <a:rPr lang="en-US" sz="1500" dirty="0"/>
              <a:t> </a:t>
            </a:r>
            <a:r>
              <a:rPr lang="en-US" sz="1500" dirty="0" err="1"/>
              <a:t>karena</a:t>
            </a:r>
            <a:r>
              <a:rPr lang="en-US" sz="1500" dirty="0"/>
              <a:t> </a:t>
            </a:r>
            <a:r>
              <a:rPr lang="en-US" sz="1500" dirty="0" err="1"/>
              <a:t>adanya</a:t>
            </a:r>
            <a:r>
              <a:rPr lang="en-US" sz="1500" dirty="0"/>
              <a:t> proses </a:t>
            </a:r>
            <a:r>
              <a:rPr lang="en-US" sz="1500" dirty="0" err="1"/>
              <a:t>pengangkatan</a:t>
            </a:r>
            <a:r>
              <a:rPr lang="en-US" sz="1500" dirty="0"/>
              <a:t>, </a:t>
            </a:r>
            <a:r>
              <a:rPr lang="en-US" sz="1500" dirty="0" err="1"/>
              <a:t>penenggelaman</a:t>
            </a:r>
            <a:r>
              <a:rPr lang="en-US" sz="1500" dirty="0"/>
              <a:t>, dan </a:t>
            </a:r>
            <a:r>
              <a:rPr lang="en-US" sz="1500" dirty="0" err="1"/>
              <a:t>penggusuran</a:t>
            </a:r>
            <a:r>
              <a:rPr lang="en-US" sz="1500" dirty="0"/>
              <a:t> yang </a:t>
            </a:r>
            <a:r>
              <a:rPr lang="en-US" sz="1500" dirty="0" err="1"/>
              <a:t>disebabkan</a:t>
            </a:r>
            <a:r>
              <a:rPr lang="en-US" sz="1500" dirty="0"/>
              <a:t> </a:t>
            </a:r>
            <a:r>
              <a:rPr lang="en-US" sz="1500" dirty="0" err="1"/>
              <a:t>tenaga</a:t>
            </a:r>
            <a:r>
              <a:rPr lang="en-US" sz="1500" dirty="0"/>
              <a:t> endogen dan </a:t>
            </a:r>
            <a:r>
              <a:rPr lang="en-US" sz="1500" dirty="0" err="1"/>
              <a:t>eksogen</a:t>
            </a:r>
            <a:r>
              <a:rPr lang="en-US" sz="1500" dirty="0"/>
              <a:t>.</a:t>
            </a:r>
            <a:endParaRPr sz="1500" dirty="0"/>
          </a:p>
        </p:txBody>
      </p:sp>
    </p:spTree>
    <p:extLst>
      <p:ext uri="{BB962C8B-B14F-4D97-AF65-F5344CB8AC3E}">
        <p14:creationId xmlns:p14="http://schemas.microsoft.com/office/powerpoint/2010/main" val="1831692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D221A8B-FE72-7002-C939-57B644669F20}"/>
              </a:ext>
            </a:extLst>
          </p:cNvPr>
          <p:cNvSpPr/>
          <p:nvPr/>
        </p:nvSpPr>
        <p:spPr>
          <a:xfrm>
            <a:off x="1501589" y="2689414"/>
            <a:ext cx="5916706" cy="18153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grpSp>
        <p:nvGrpSpPr>
          <p:cNvPr id="98" name="Google Shape;98;p14"/>
          <p:cNvGrpSpPr/>
          <p:nvPr/>
        </p:nvGrpSpPr>
        <p:grpSpPr>
          <a:xfrm>
            <a:off x="0" y="5736168"/>
            <a:ext cx="12192000" cy="1121833"/>
            <a:chOff x="0" y="4302125"/>
            <a:chExt cx="9144000" cy="841375"/>
          </a:xfrm>
        </p:grpSpPr>
        <p:grpSp>
          <p:nvGrpSpPr>
            <p:cNvPr id="99" name="Google Shape;99;p1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pic>
            <p:nvPicPr>
              <p:cNvPr id="100" name="Google Shape;100;p14" descr="E:\ELISA\ERLANGGA LISA\2017\TEMPLATE PPT\SMP PPKN kelas X kelompok wajib\SMP PPKN kelas X kelompok wajib.png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0" y="4302125"/>
                <a:ext cx="9144000" cy="84137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01" name="Google Shape;101;p14"/>
              <p:cNvSpPr txBox="1"/>
              <p:nvPr/>
            </p:nvSpPr>
            <p:spPr>
              <a:xfrm>
                <a:off x="2057400" y="4732407"/>
                <a:ext cx="5334000" cy="35395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txBody>
              <a:bodyPr spcFirstLastPara="1" wrap="square" lIns="121900" tIns="60933" rIns="121900" bIns="60933" anchor="t" anchorCtr="0">
                <a:sp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en-US" sz="2267" b="1">
                    <a:solidFill>
                      <a:srgbClr val="002060"/>
                    </a:solidFill>
                    <a:latin typeface="Arial"/>
                    <a:ea typeface="Arial"/>
                    <a:cs typeface="Arial"/>
                    <a:sym typeface="Arial"/>
                  </a:rPr>
                  <a:t>ILMU PENGETAHUAN SOSIAL</a:t>
                </a:r>
                <a:endParaRPr sz="2267">
                  <a:solidFill>
                    <a:srgbClr val="00206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102" name="Google Shape;102;p14" descr="A picture containing text&#10;&#10;Description automatically generated"/>
            <p:cNvPicPr preferRelativeResize="0"/>
            <p:nvPr/>
          </p:nvPicPr>
          <p:blipFill rotWithShape="1">
            <a:blip r:embed="rId4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172200" y="4734224"/>
              <a:ext cx="2743200" cy="3503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CC493129-861F-A77C-D393-A7BBC8628662}"/>
              </a:ext>
            </a:extLst>
          </p:cNvPr>
          <p:cNvSpPr txBox="1"/>
          <p:nvPr/>
        </p:nvSpPr>
        <p:spPr>
          <a:xfrm>
            <a:off x="303712" y="585450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b. </a:t>
            </a:r>
            <a:r>
              <a:rPr lang="en-US" b="1" dirty="0" err="1"/>
              <a:t>Bentuk</a:t>
            </a:r>
            <a:r>
              <a:rPr lang="en-US" b="1" dirty="0"/>
              <a:t> </a:t>
            </a:r>
            <a:r>
              <a:rPr lang="en-US" b="1" dirty="0" err="1"/>
              <a:t>Muka</a:t>
            </a:r>
            <a:r>
              <a:rPr lang="en-US" b="1" dirty="0"/>
              <a:t> </a:t>
            </a:r>
            <a:r>
              <a:rPr lang="en-US" b="1" dirty="0" err="1"/>
              <a:t>Bumi</a:t>
            </a:r>
            <a:r>
              <a:rPr lang="en-US" b="1" dirty="0"/>
              <a:t> di Indonesia </a:t>
            </a:r>
            <a:endParaRPr b="1" dirty="0"/>
          </a:p>
        </p:txBody>
      </p:sp>
      <p:pic>
        <p:nvPicPr>
          <p:cNvPr id="8" name="Picture 7" descr="A picture containing text&#10;&#10;Description automatically generated">
            <a:extLst>
              <a:ext uri="{FF2B5EF4-FFF2-40B4-BE49-F238E27FC236}">
                <a16:creationId xmlns:a16="http://schemas.microsoft.com/office/drawing/2014/main" id="{41450694-EC83-89A7-8223-ABDC3F1065F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6790">
            <a:off x="2486128" y="4141548"/>
            <a:ext cx="7219743" cy="218345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D7F0B88-35B5-46AE-12DD-FB5C0D001A83}"/>
              </a:ext>
            </a:extLst>
          </p:cNvPr>
          <p:cNvSpPr txBox="1"/>
          <p:nvPr/>
        </p:nvSpPr>
        <p:spPr>
          <a:xfrm>
            <a:off x="532561" y="985276"/>
            <a:ext cx="10792675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 err="1"/>
              <a:t>Bentuk</a:t>
            </a:r>
            <a:r>
              <a:rPr lang="en-US" sz="1700" dirty="0"/>
              <a:t> </a:t>
            </a:r>
            <a:r>
              <a:rPr lang="en-US" sz="1700" dirty="0" err="1"/>
              <a:t>dasar</a:t>
            </a:r>
            <a:r>
              <a:rPr lang="en-US" sz="1700" dirty="0"/>
              <a:t> </a:t>
            </a:r>
            <a:r>
              <a:rPr lang="en-US" sz="1700" dirty="0" err="1"/>
              <a:t>laut</a:t>
            </a:r>
            <a:r>
              <a:rPr lang="en-US" sz="1700" dirty="0"/>
              <a:t> juga </a:t>
            </a:r>
            <a:r>
              <a:rPr lang="en-US" sz="1700" dirty="0" err="1"/>
              <a:t>beragam</a:t>
            </a:r>
            <a:r>
              <a:rPr lang="en-US" sz="1700" dirty="0"/>
              <a:t> </a:t>
            </a:r>
            <a:r>
              <a:rPr lang="en-US" sz="1700" dirty="0" err="1"/>
              <a:t>seperti</a:t>
            </a:r>
            <a:r>
              <a:rPr lang="en-US" sz="1700" dirty="0"/>
              <a:t> di </a:t>
            </a:r>
            <a:r>
              <a:rPr lang="en-US" sz="1700" dirty="0" err="1"/>
              <a:t>daratan</a:t>
            </a:r>
            <a:r>
              <a:rPr lang="en-US" sz="1700" dirty="0"/>
              <a:t>. Relief </a:t>
            </a:r>
            <a:r>
              <a:rPr lang="en-US" sz="1700" dirty="0" err="1"/>
              <a:t>dasar</a:t>
            </a:r>
            <a:r>
              <a:rPr lang="en-US" sz="1700" dirty="0"/>
              <a:t> </a:t>
            </a:r>
            <a:r>
              <a:rPr lang="en-US" sz="1700" dirty="0" err="1"/>
              <a:t>laut</a:t>
            </a:r>
            <a:r>
              <a:rPr lang="en-US" sz="1700" dirty="0"/>
              <a:t> </a:t>
            </a:r>
            <a:r>
              <a:rPr lang="en-US" sz="1700" dirty="0" err="1"/>
              <a:t>meliputi</a:t>
            </a:r>
            <a:r>
              <a:rPr lang="en-US" sz="1700" dirty="0"/>
              <a:t> </a:t>
            </a:r>
            <a:r>
              <a:rPr lang="en-US" sz="1700" dirty="0" err="1"/>
              <a:t>bentuk-bentuk</a:t>
            </a:r>
            <a:r>
              <a:rPr lang="en-US" sz="1700" dirty="0"/>
              <a:t> </a:t>
            </a:r>
            <a:r>
              <a:rPr lang="en-US" sz="1700" dirty="0" err="1"/>
              <a:t>sebagai</a:t>
            </a:r>
            <a:r>
              <a:rPr lang="en-US" sz="1700" dirty="0"/>
              <a:t> </a:t>
            </a:r>
            <a:r>
              <a:rPr lang="en-US" sz="1700" dirty="0" err="1"/>
              <a:t>berikut</a:t>
            </a:r>
            <a:r>
              <a:rPr lang="en-US" sz="17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 err="1"/>
              <a:t>Dangkalan</a:t>
            </a:r>
            <a:r>
              <a:rPr lang="en-US" sz="1700" dirty="0"/>
              <a:t>: </a:t>
            </a:r>
            <a:r>
              <a:rPr lang="en-US" sz="1700" dirty="0" err="1"/>
              <a:t>dasar</a:t>
            </a:r>
            <a:r>
              <a:rPr lang="en-US" sz="1700" dirty="0"/>
              <a:t> </a:t>
            </a:r>
            <a:r>
              <a:rPr lang="en-US" sz="1700" dirty="0" err="1"/>
              <a:t>laut</a:t>
            </a:r>
            <a:r>
              <a:rPr lang="en-US" sz="1700" dirty="0"/>
              <a:t> yang </a:t>
            </a:r>
            <a:r>
              <a:rPr lang="en-US" sz="1700" dirty="0" err="1"/>
              <a:t>melandai</a:t>
            </a:r>
            <a:r>
              <a:rPr lang="en-US" sz="1700" dirty="0"/>
              <a:t> </a:t>
            </a:r>
            <a:r>
              <a:rPr lang="en-US" sz="1700" dirty="0" err="1"/>
              <a:t>ke</a:t>
            </a:r>
            <a:r>
              <a:rPr lang="en-US" sz="1700" dirty="0"/>
              <a:t> </a:t>
            </a:r>
            <a:r>
              <a:rPr lang="en-US" sz="1700" dirty="0" err="1"/>
              <a:t>arah</a:t>
            </a:r>
            <a:r>
              <a:rPr lang="en-US" sz="1700" dirty="0"/>
              <a:t> </a:t>
            </a:r>
            <a:r>
              <a:rPr lang="en-US" sz="1700" dirty="0" err="1"/>
              <a:t>laut</a:t>
            </a:r>
            <a:r>
              <a:rPr lang="en-US" sz="1700" dirty="0"/>
              <a:t> </a:t>
            </a:r>
            <a:r>
              <a:rPr lang="en-US" sz="1700" dirty="0" err="1"/>
              <a:t>dengan</a:t>
            </a:r>
            <a:r>
              <a:rPr lang="en-US" sz="1700" dirty="0"/>
              <a:t> </a:t>
            </a:r>
            <a:r>
              <a:rPr lang="en-US" sz="1700" dirty="0" err="1"/>
              <a:t>kedalaman</a:t>
            </a:r>
            <a:r>
              <a:rPr lang="en-US" sz="1700" dirty="0"/>
              <a:t> </a:t>
            </a:r>
            <a:r>
              <a:rPr lang="en-US" sz="1700" dirty="0" err="1"/>
              <a:t>antara</a:t>
            </a:r>
            <a:r>
              <a:rPr lang="en-US" sz="1700" dirty="0"/>
              <a:t> 0–200 meter </a:t>
            </a:r>
            <a:r>
              <a:rPr lang="en-US" sz="1700" dirty="0" err="1"/>
              <a:t>atau</a:t>
            </a:r>
            <a:r>
              <a:rPr lang="en-US" sz="1700" dirty="0"/>
              <a:t> rata-rata </a:t>
            </a:r>
            <a:r>
              <a:rPr lang="en-US" sz="1700" dirty="0" err="1"/>
              <a:t>kedalamannya</a:t>
            </a:r>
            <a:r>
              <a:rPr lang="en-US" sz="1700" dirty="0"/>
              <a:t> </a:t>
            </a:r>
            <a:r>
              <a:rPr lang="en-US" sz="1700" dirty="0" err="1"/>
              <a:t>dibawah</a:t>
            </a:r>
            <a:r>
              <a:rPr lang="en-US" sz="1700" dirty="0"/>
              <a:t> 200 meter.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 err="1"/>
              <a:t>Lubuk</a:t>
            </a:r>
            <a:r>
              <a:rPr lang="en-US" sz="1700" dirty="0"/>
              <a:t> </a:t>
            </a:r>
            <a:r>
              <a:rPr lang="en-US" sz="1700" dirty="0" err="1"/>
              <a:t>laut</a:t>
            </a:r>
            <a:r>
              <a:rPr lang="en-US" sz="1700" dirty="0"/>
              <a:t>: </a:t>
            </a:r>
            <a:r>
              <a:rPr lang="en-US" sz="1700" dirty="0" err="1"/>
              <a:t>dasar</a:t>
            </a:r>
            <a:r>
              <a:rPr lang="en-US" sz="1700" dirty="0"/>
              <a:t> </a:t>
            </a:r>
            <a:r>
              <a:rPr lang="en-US" sz="1700" dirty="0" err="1"/>
              <a:t>laut</a:t>
            </a:r>
            <a:r>
              <a:rPr lang="en-US" sz="1700" dirty="0"/>
              <a:t> </a:t>
            </a:r>
            <a:r>
              <a:rPr lang="en-US" sz="1700" dirty="0" err="1"/>
              <a:t>berbentuk</a:t>
            </a:r>
            <a:r>
              <a:rPr lang="en-US" sz="1700" dirty="0"/>
              <a:t> </a:t>
            </a:r>
            <a:r>
              <a:rPr lang="en-US" sz="1700" dirty="0" err="1"/>
              <a:t>bulat</a:t>
            </a:r>
            <a:r>
              <a:rPr lang="en-US" sz="1700" dirty="0"/>
              <a:t> </a:t>
            </a:r>
            <a:r>
              <a:rPr lang="en-US" sz="1700" dirty="0" err="1"/>
              <a:t>seperti</a:t>
            </a:r>
            <a:r>
              <a:rPr lang="en-US" sz="1700" dirty="0"/>
              <a:t> </a:t>
            </a:r>
            <a:r>
              <a:rPr lang="en-US" sz="1700" dirty="0" err="1"/>
              <a:t>mangkuk</a:t>
            </a:r>
            <a:r>
              <a:rPr lang="en-US" sz="17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 err="1"/>
              <a:t>Gunung</a:t>
            </a:r>
            <a:r>
              <a:rPr lang="en-US" sz="1700" dirty="0"/>
              <a:t> </a:t>
            </a:r>
            <a:r>
              <a:rPr lang="en-US" sz="1700" dirty="0" err="1"/>
              <a:t>laut</a:t>
            </a:r>
            <a:r>
              <a:rPr lang="en-US" sz="1700" dirty="0"/>
              <a:t>: </a:t>
            </a:r>
            <a:r>
              <a:rPr lang="en-US" sz="1700" dirty="0" err="1"/>
              <a:t>gunung</a:t>
            </a:r>
            <a:r>
              <a:rPr lang="en-US" sz="1700" dirty="0"/>
              <a:t> yang </a:t>
            </a:r>
            <a:r>
              <a:rPr lang="en-US" sz="1700" dirty="0" err="1"/>
              <a:t>dimulai</a:t>
            </a:r>
            <a:r>
              <a:rPr lang="en-US" sz="1700" dirty="0"/>
              <a:t> </a:t>
            </a:r>
            <a:r>
              <a:rPr lang="en-US" sz="1700" dirty="0" err="1"/>
              <a:t>dari</a:t>
            </a:r>
            <a:r>
              <a:rPr lang="en-US" sz="1700" dirty="0"/>
              <a:t> </a:t>
            </a:r>
            <a:r>
              <a:rPr lang="en-US" sz="1700" dirty="0" err="1"/>
              <a:t>dasar</a:t>
            </a:r>
            <a:r>
              <a:rPr lang="en-US" sz="1700" dirty="0"/>
              <a:t> </a:t>
            </a:r>
            <a:r>
              <a:rPr lang="en-US" sz="1700" dirty="0" err="1"/>
              <a:t>laut</a:t>
            </a:r>
            <a:r>
              <a:rPr lang="en-US" sz="1700" dirty="0"/>
              <a:t> </a:t>
            </a:r>
            <a:r>
              <a:rPr lang="en-US" sz="1700" dirty="0" err="1"/>
              <a:t>dengan</a:t>
            </a:r>
            <a:r>
              <a:rPr lang="en-US" sz="1700" dirty="0"/>
              <a:t> </a:t>
            </a:r>
            <a:r>
              <a:rPr lang="en-US" sz="1700" dirty="0" err="1"/>
              <a:t>puncak</a:t>
            </a:r>
            <a:r>
              <a:rPr lang="en-US" sz="1700" dirty="0"/>
              <a:t> </a:t>
            </a:r>
            <a:r>
              <a:rPr lang="en-US" sz="1700" dirty="0" err="1"/>
              <a:t>menjulang</a:t>
            </a:r>
            <a:r>
              <a:rPr lang="en-US" sz="1700" dirty="0"/>
              <a:t> </a:t>
            </a:r>
            <a:r>
              <a:rPr lang="en-US" sz="1700" dirty="0" err="1"/>
              <a:t>hingga</a:t>
            </a:r>
            <a:r>
              <a:rPr lang="en-US" sz="1700" dirty="0"/>
              <a:t> </a:t>
            </a:r>
            <a:r>
              <a:rPr lang="en-US" sz="1700" dirty="0" err="1"/>
              <a:t>ke</a:t>
            </a:r>
            <a:r>
              <a:rPr lang="en-US" sz="1700" dirty="0"/>
              <a:t> </a:t>
            </a:r>
            <a:r>
              <a:rPr lang="en-US" sz="1700" dirty="0" err="1"/>
              <a:t>permukaan</a:t>
            </a:r>
            <a:r>
              <a:rPr lang="en-US" sz="1700" dirty="0"/>
              <a:t> </a:t>
            </a:r>
            <a:r>
              <a:rPr lang="en-US" sz="1700" dirty="0" err="1"/>
              <a:t>laut</a:t>
            </a:r>
            <a:r>
              <a:rPr lang="en-US" sz="17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 err="1"/>
              <a:t>Palung</a:t>
            </a:r>
            <a:r>
              <a:rPr lang="en-US" sz="1700" dirty="0"/>
              <a:t> </a:t>
            </a:r>
            <a:r>
              <a:rPr lang="en-US" sz="1700" dirty="0" err="1"/>
              <a:t>laut</a:t>
            </a:r>
            <a:r>
              <a:rPr lang="en-US" sz="1700" dirty="0"/>
              <a:t>: </a:t>
            </a:r>
            <a:r>
              <a:rPr lang="en-US" sz="1700" dirty="0" err="1"/>
              <a:t>lembah</a:t>
            </a:r>
            <a:r>
              <a:rPr lang="en-US" sz="1700" dirty="0"/>
              <a:t> yang sangat </a:t>
            </a:r>
            <a:r>
              <a:rPr lang="en-US" sz="1700" dirty="0" err="1"/>
              <a:t>dalam</a:t>
            </a:r>
            <a:r>
              <a:rPr lang="en-US" sz="1700" dirty="0"/>
              <a:t> dan </a:t>
            </a:r>
            <a:r>
              <a:rPr lang="en-US" sz="1700" dirty="0" err="1"/>
              <a:t>memanjang</a:t>
            </a:r>
            <a:r>
              <a:rPr lang="en-US" sz="1700" dirty="0"/>
              <a:t> di </a:t>
            </a:r>
            <a:r>
              <a:rPr lang="en-US" sz="1700" dirty="0" err="1"/>
              <a:t>dasar</a:t>
            </a:r>
            <a:r>
              <a:rPr lang="en-US" sz="1700" dirty="0"/>
              <a:t> </a:t>
            </a:r>
            <a:r>
              <a:rPr lang="en-US" sz="1700" dirty="0" err="1"/>
              <a:t>laut</a:t>
            </a:r>
            <a:r>
              <a:rPr lang="en-US" sz="1700" dirty="0"/>
              <a:t> </a:t>
            </a:r>
            <a:r>
              <a:rPr lang="en-US" sz="1700" dirty="0" err="1"/>
              <a:t>serta</a:t>
            </a:r>
            <a:r>
              <a:rPr lang="en-US" sz="1700" dirty="0"/>
              <a:t> </a:t>
            </a:r>
            <a:r>
              <a:rPr lang="en-US" sz="1700" dirty="0" err="1"/>
              <a:t>memiliki</a:t>
            </a:r>
            <a:r>
              <a:rPr lang="en-US" sz="1700" dirty="0"/>
              <a:t> </a:t>
            </a:r>
            <a:r>
              <a:rPr lang="en-US" sz="1700" dirty="0" err="1"/>
              <a:t>lereng-lereng</a:t>
            </a:r>
            <a:r>
              <a:rPr lang="en-US" sz="1700" dirty="0"/>
              <a:t> yang </a:t>
            </a:r>
            <a:r>
              <a:rPr lang="en-US" sz="1700" dirty="0" err="1"/>
              <a:t>curam</a:t>
            </a:r>
            <a:r>
              <a:rPr lang="en-US" sz="17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 err="1"/>
              <a:t>Ambang</a:t>
            </a:r>
            <a:r>
              <a:rPr lang="en-US" sz="1700" dirty="0"/>
              <a:t> </a:t>
            </a:r>
            <a:r>
              <a:rPr lang="en-US" sz="1700" dirty="0" err="1"/>
              <a:t>laut</a:t>
            </a:r>
            <a:r>
              <a:rPr lang="en-US" sz="1700" dirty="0"/>
              <a:t>: </a:t>
            </a:r>
            <a:r>
              <a:rPr lang="en-US" sz="1700" dirty="0" err="1"/>
              <a:t>dasar</a:t>
            </a:r>
            <a:r>
              <a:rPr lang="en-US" sz="1700" dirty="0"/>
              <a:t> </a:t>
            </a:r>
            <a:r>
              <a:rPr lang="en-US" sz="1700" dirty="0" err="1"/>
              <a:t>laut</a:t>
            </a:r>
            <a:r>
              <a:rPr lang="en-US" sz="1700" dirty="0"/>
              <a:t> yang </a:t>
            </a:r>
            <a:r>
              <a:rPr lang="en-US" sz="1700" dirty="0" err="1"/>
              <a:t>mencuat</a:t>
            </a:r>
            <a:r>
              <a:rPr lang="en-US" sz="1700" dirty="0"/>
              <a:t> </a:t>
            </a:r>
            <a:r>
              <a:rPr lang="en-US" sz="1700" dirty="0" err="1"/>
              <a:t>kemudian</a:t>
            </a:r>
            <a:r>
              <a:rPr lang="en-US" sz="1700" dirty="0"/>
              <a:t> </a:t>
            </a:r>
            <a:r>
              <a:rPr lang="en-US" sz="1700" dirty="0" err="1"/>
              <a:t>memisahkan</a:t>
            </a:r>
            <a:r>
              <a:rPr lang="en-US" sz="1700" dirty="0"/>
              <a:t> </a:t>
            </a:r>
            <a:r>
              <a:rPr lang="en-US" sz="1700" dirty="0" err="1"/>
              <a:t>perairan</a:t>
            </a:r>
            <a:r>
              <a:rPr lang="en-US" sz="1700" dirty="0"/>
              <a:t> yang </a:t>
            </a:r>
            <a:r>
              <a:rPr lang="en-US" sz="1700" dirty="0" err="1"/>
              <a:t>satu</a:t>
            </a:r>
            <a:r>
              <a:rPr lang="en-US" sz="1700" dirty="0"/>
              <a:t> </a:t>
            </a:r>
            <a:r>
              <a:rPr lang="en-US" sz="1700" dirty="0" err="1"/>
              <a:t>dengan</a:t>
            </a:r>
            <a:r>
              <a:rPr lang="en-US" sz="1700" dirty="0"/>
              <a:t> </a:t>
            </a:r>
            <a:r>
              <a:rPr lang="en-US" sz="1700" dirty="0" err="1"/>
              <a:t>perairan</a:t>
            </a:r>
            <a:r>
              <a:rPr lang="en-US" sz="1700" dirty="0"/>
              <a:t> yang lain.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 err="1"/>
              <a:t>Punggung</a:t>
            </a:r>
            <a:r>
              <a:rPr lang="en-US" sz="1700" dirty="0"/>
              <a:t> </a:t>
            </a:r>
            <a:r>
              <a:rPr lang="en-US" sz="1700" dirty="0" err="1"/>
              <a:t>laut</a:t>
            </a:r>
            <a:r>
              <a:rPr lang="en-US" sz="1700" dirty="0"/>
              <a:t>: </a:t>
            </a:r>
            <a:r>
              <a:rPr lang="en-US" sz="1700" dirty="0" err="1"/>
              <a:t>pegunungan</a:t>
            </a:r>
            <a:r>
              <a:rPr lang="en-US" sz="1700" dirty="0"/>
              <a:t> di </a:t>
            </a:r>
            <a:r>
              <a:rPr lang="en-US" sz="1700" dirty="0" err="1"/>
              <a:t>dasar</a:t>
            </a:r>
            <a:r>
              <a:rPr lang="en-US" sz="1700" dirty="0"/>
              <a:t> </a:t>
            </a:r>
            <a:r>
              <a:rPr lang="en-US" sz="1700" dirty="0" err="1"/>
              <a:t>laut</a:t>
            </a:r>
            <a:r>
              <a:rPr lang="en-US" sz="1700" dirty="0"/>
              <a:t> yang </a:t>
            </a:r>
            <a:r>
              <a:rPr lang="en-US" sz="1700" dirty="0" err="1"/>
              <a:t>punggungnya</a:t>
            </a:r>
            <a:r>
              <a:rPr lang="en-US" sz="1700" dirty="0"/>
              <a:t> </a:t>
            </a:r>
            <a:r>
              <a:rPr lang="en-US" sz="1700" dirty="0" err="1"/>
              <a:t>muncul</a:t>
            </a:r>
            <a:r>
              <a:rPr lang="en-US" sz="1700" dirty="0"/>
              <a:t> di </a:t>
            </a:r>
            <a:r>
              <a:rPr lang="en-US" sz="1700" dirty="0" err="1"/>
              <a:t>atas</a:t>
            </a:r>
            <a:r>
              <a:rPr lang="en-US" sz="1700" dirty="0"/>
              <a:t> </a:t>
            </a:r>
            <a:r>
              <a:rPr lang="en-US" sz="1700" dirty="0" err="1"/>
              <a:t>permukaan</a:t>
            </a:r>
            <a:r>
              <a:rPr lang="en-US" sz="1700" dirty="0"/>
              <a:t> air </a:t>
            </a:r>
            <a:r>
              <a:rPr lang="en-US" sz="1700" dirty="0" err="1"/>
              <a:t>laut</a:t>
            </a:r>
            <a:r>
              <a:rPr lang="en-US" sz="1700" dirty="0"/>
              <a:t> </a:t>
            </a:r>
            <a:r>
              <a:rPr lang="en-US" sz="1700" dirty="0" err="1"/>
              <a:t>berbentuk</a:t>
            </a:r>
            <a:r>
              <a:rPr lang="en-US" sz="1700" dirty="0"/>
              <a:t> </a:t>
            </a:r>
            <a:r>
              <a:rPr lang="en-US" sz="1700" dirty="0" err="1"/>
              <a:t>deretan</a:t>
            </a:r>
            <a:r>
              <a:rPr lang="en-US" sz="1700" dirty="0"/>
              <a:t> </a:t>
            </a:r>
            <a:r>
              <a:rPr lang="en-US" sz="1700" dirty="0" err="1"/>
              <a:t>kepulauan</a:t>
            </a:r>
            <a:r>
              <a:rPr lang="en-US" sz="17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/>
              <a:t>Alur-</a:t>
            </a:r>
            <a:r>
              <a:rPr lang="en-US" sz="1700" dirty="0" err="1"/>
              <a:t>alur</a:t>
            </a:r>
            <a:r>
              <a:rPr lang="en-US" sz="1700" dirty="0"/>
              <a:t> </a:t>
            </a:r>
            <a:r>
              <a:rPr lang="en-US" sz="1700" dirty="0" err="1"/>
              <a:t>laut</a:t>
            </a:r>
            <a:r>
              <a:rPr lang="en-US" sz="1700" dirty="0"/>
              <a:t>: relief </a:t>
            </a:r>
            <a:r>
              <a:rPr lang="en-US" sz="1700" dirty="0" err="1"/>
              <a:t>dasar</a:t>
            </a:r>
            <a:r>
              <a:rPr lang="en-US" sz="1700" dirty="0"/>
              <a:t> </a:t>
            </a:r>
            <a:r>
              <a:rPr lang="en-US" sz="1700" dirty="0" err="1"/>
              <a:t>laut</a:t>
            </a:r>
            <a:r>
              <a:rPr lang="en-US" sz="1700" dirty="0"/>
              <a:t> </a:t>
            </a:r>
            <a:r>
              <a:rPr lang="en-US" sz="1700" dirty="0" err="1"/>
              <a:t>berupa</a:t>
            </a:r>
            <a:r>
              <a:rPr lang="en-US" sz="1700" dirty="0"/>
              <a:t> </a:t>
            </a:r>
            <a:r>
              <a:rPr lang="en-US" sz="1700" dirty="0" err="1"/>
              <a:t>lembah-lembah</a:t>
            </a:r>
            <a:r>
              <a:rPr lang="en-US" sz="1700" dirty="0"/>
              <a:t> </a:t>
            </a:r>
            <a:r>
              <a:rPr lang="en-US" sz="1700" dirty="0" err="1"/>
              <a:t>sungai</a:t>
            </a:r>
            <a:r>
              <a:rPr lang="en-US" sz="1700" dirty="0"/>
              <a:t> yang </a:t>
            </a:r>
            <a:r>
              <a:rPr lang="en-US" sz="1700" dirty="0" err="1"/>
              <a:t>mengalami</a:t>
            </a:r>
            <a:r>
              <a:rPr lang="en-US" sz="1700" dirty="0"/>
              <a:t> </a:t>
            </a:r>
            <a:r>
              <a:rPr lang="en-US" sz="1700" dirty="0" err="1"/>
              <a:t>penenggelaman</a:t>
            </a:r>
            <a:r>
              <a:rPr lang="en-US" sz="17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8366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1518</TotalTime>
  <Words>3661</Words>
  <Application>Microsoft Office PowerPoint</Application>
  <PresentationFormat>Widescreen</PresentationFormat>
  <Paragraphs>279</Paragraphs>
  <Slides>33</Slides>
  <Notes>33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5" baseType="lpstr">
      <vt:lpstr>Arial</vt:lpstr>
      <vt:lpstr>Ayuthaya</vt:lpstr>
      <vt:lpstr>Baghdad</vt:lpstr>
      <vt:lpstr>Calibri</vt:lpstr>
      <vt:lpstr>Calibri Light</vt:lpstr>
      <vt:lpstr>Cambria</vt:lpstr>
      <vt:lpstr>Candara</vt:lpstr>
      <vt:lpstr>Cooper Black</vt:lpstr>
      <vt:lpstr>Eras Bold ITC</vt:lpstr>
      <vt:lpstr>Hiragino Kaku Gothic StdN W8</vt:lpstr>
      <vt:lpstr>Oriya MN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Riadhotul Firda Iskandar</dc:creator>
  <cp:lastModifiedBy>ERLNB43</cp:lastModifiedBy>
  <cp:revision>10</cp:revision>
  <dcterms:created xsi:type="dcterms:W3CDTF">2023-05-08T07:34:31Z</dcterms:created>
  <dcterms:modified xsi:type="dcterms:W3CDTF">2023-05-29T05:24:24Z</dcterms:modified>
</cp:coreProperties>
</file>