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86" r:id="rId3"/>
    <p:sldId id="387" r:id="rId4"/>
    <p:sldId id="388" r:id="rId5"/>
    <p:sldId id="389" r:id="rId6"/>
    <p:sldId id="392" r:id="rId7"/>
    <p:sldId id="393" r:id="rId8"/>
    <p:sldId id="394" r:id="rId9"/>
    <p:sldId id="395" r:id="rId10"/>
    <p:sldId id="396" r:id="rId11"/>
    <p:sldId id="397" r:id="rId12"/>
    <p:sldId id="398" r:id="rId13"/>
    <p:sldId id="399" r:id="rId14"/>
    <p:sldId id="403" r:id="rId15"/>
    <p:sldId id="401" r:id="rId16"/>
    <p:sldId id="404" r:id="rId17"/>
    <p:sldId id="40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66" d="100"/>
          <a:sy n="66" d="100"/>
        </p:scale>
        <p:origin x="84"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354720391"/>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73762891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139094221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96325633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E22F4C-B8EE-451C-BB94-135B49F6E734}" type="datetimeFigureOut">
              <a:rPr lang="en-US" smtClean="0"/>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53992244"/>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119308040"/>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E22F4C-B8EE-451C-BB94-135B49F6E734}" type="datetimeFigureOut">
              <a:rPr lang="en-US" smtClean="0"/>
              <a:t>6/29/2022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054283043"/>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E22F4C-B8EE-451C-BB94-135B49F6E734}" type="datetimeFigureOut">
              <a:rPr lang="en-US" smtClean="0"/>
              <a:t>6/29/2022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259970651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22F4C-B8EE-451C-BB94-135B49F6E734}" type="datetimeFigureOut">
              <a:rPr lang="en-US" smtClean="0"/>
              <a:t>6/29/2022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22365762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45980263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E22F4C-B8EE-451C-BB94-135B49F6E734}" type="datetimeFigureOut">
              <a:rPr lang="en-US" smtClean="0"/>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3FA13-21EC-42E1-A201-EB329F776CB3}" type="slidenum">
              <a:rPr lang="en-US" smtClean="0"/>
              <a:t>‹#›</a:t>
            </a:fld>
            <a:endParaRPr lang="en-US"/>
          </a:p>
        </p:txBody>
      </p:sp>
    </p:spTree>
    <p:extLst>
      <p:ext uri="{BB962C8B-B14F-4D97-AF65-F5344CB8AC3E}">
        <p14:creationId xmlns:p14="http://schemas.microsoft.com/office/powerpoint/2010/main" val="315817372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E22F4C-B8EE-451C-BB94-135B49F6E734}" type="datetimeFigureOut">
              <a:rPr lang="en-US" smtClean="0"/>
              <a:t>6/29/2022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3FA13-21EC-42E1-A201-EB329F776CB3}" type="slidenum">
              <a:rPr lang="en-US" smtClean="0"/>
              <a:t>‹#›</a:t>
            </a:fld>
            <a:endParaRPr lang="en-US"/>
          </a:p>
        </p:txBody>
      </p:sp>
    </p:spTree>
    <p:extLst>
      <p:ext uri="{BB962C8B-B14F-4D97-AF65-F5344CB8AC3E}">
        <p14:creationId xmlns:p14="http://schemas.microsoft.com/office/powerpoint/2010/main" val="3632145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C09DC8E8-E537-0427-DFFB-D43A547D8E8E}"/>
              </a:ext>
            </a:extLst>
          </p:cNvPr>
          <p:cNvSpPr/>
          <p:nvPr/>
        </p:nvSpPr>
        <p:spPr>
          <a:xfrm>
            <a:off x="5270703" y="1252332"/>
            <a:ext cx="5513622" cy="779733"/>
          </a:xfrm>
          <a:prstGeom prst="rect">
            <a:avLst/>
          </a:prstGeom>
          <a:noFill/>
        </p:spPr>
        <p:txBody>
          <a:bodyPr wrap="none" lIns="121887" tIns="60944" rIns="121887" bIns="60944">
            <a:spAutoFit/>
          </a:bodyPr>
          <a:lstStyle/>
          <a:p>
            <a:pPr algn="ctr"/>
            <a:r>
              <a:rPr lang="en-US" sz="4267" b="1" dirty="0">
                <a:ln w="0"/>
                <a:solidFill>
                  <a:srgbClr val="002060"/>
                </a:solidFill>
                <a:latin typeface="Arial" panose="020B0604020202020204" pitchFamily="34" charset="0"/>
                <a:cs typeface="Arial" panose="020B0604020202020204" pitchFamily="34" charset="0"/>
              </a:rPr>
              <a:t>Media </a:t>
            </a:r>
            <a:r>
              <a:rPr lang="en-US" sz="4267" b="1" dirty="0" err="1">
                <a:ln w="0"/>
                <a:solidFill>
                  <a:srgbClr val="002060"/>
                </a:solidFill>
                <a:latin typeface="Arial" panose="020B0604020202020204" pitchFamily="34" charset="0"/>
                <a:cs typeface="Arial" panose="020B0604020202020204" pitchFamily="34" charset="0"/>
              </a:rPr>
              <a:t>Pembelajaran</a:t>
            </a:r>
            <a:endParaRPr lang="en-US" sz="4267" b="1" dirty="0">
              <a:ln w="0"/>
              <a:solidFill>
                <a:srgbClr val="002060"/>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64FCCB8F-3B9B-D4FD-1E58-9EAE43377F2A}"/>
              </a:ext>
            </a:extLst>
          </p:cNvPr>
          <p:cNvSpPr/>
          <p:nvPr/>
        </p:nvSpPr>
        <p:spPr>
          <a:xfrm>
            <a:off x="5277650" y="2370312"/>
            <a:ext cx="5615476" cy="2667301"/>
          </a:xfrm>
          <a:prstGeom prst="rect">
            <a:avLst/>
          </a:prstGeom>
          <a:noFill/>
        </p:spPr>
        <p:txBody>
          <a:bodyPr wrap="square" lIns="121887" tIns="60944" rIns="121887" bIns="60944">
            <a:spAutoFit/>
          </a:bodyPr>
          <a:lstStyle/>
          <a:p>
            <a:pPr algn="ctr"/>
            <a:r>
              <a:rPr lang="en-US" sz="3733" b="1" dirty="0" err="1">
                <a:ln w="0"/>
                <a:solidFill>
                  <a:schemeClr val="tx1">
                    <a:lumMod val="65000"/>
                    <a:lumOff val="35000"/>
                  </a:schemeClr>
                </a:solidFill>
                <a:latin typeface="Arial" panose="020B0604020202020204" pitchFamily="34" charset="0"/>
                <a:cs typeface="Arial" panose="020B0604020202020204" pitchFamily="34" charset="0"/>
              </a:rPr>
              <a:t>Pendidikan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Jasmani</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Olahraga</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dan</a:t>
            </a:r>
            <a:r>
              <a:rPr lang="en-US" sz="3733" b="1" dirty="0">
                <a:ln w="0"/>
                <a:solidFill>
                  <a:schemeClr val="tx1">
                    <a:lumMod val="65000"/>
                    <a:lumOff val="35000"/>
                  </a:schemeClr>
                </a:solidFill>
                <a:latin typeface="Arial" panose="020B0604020202020204" pitchFamily="34" charset="0"/>
                <a:cs typeface="Arial" panose="020B0604020202020204" pitchFamily="34" charset="0"/>
              </a:rPr>
              <a:t> </a:t>
            </a:r>
            <a:r>
              <a:rPr lang="en-US" sz="3733" b="1" dirty="0" err="1">
                <a:ln w="0"/>
                <a:solidFill>
                  <a:schemeClr val="tx1">
                    <a:lumMod val="65000"/>
                    <a:lumOff val="35000"/>
                  </a:schemeClr>
                </a:solidFill>
                <a:latin typeface="Arial" panose="020B0604020202020204" pitchFamily="34" charset="0"/>
                <a:cs typeface="Arial" panose="020B0604020202020204" pitchFamily="34" charset="0"/>
              </a:rPr>
              <a:t>Kesehatan</a:t>
            </a:r>
            <a:endParaRPr lang="en-US" sz="3733" b="1" dirty="0">
              <a:ln w="0"/>
              <a:solidFill>
                <a:schemeClr val="tx1">
                  <a:lumMod val="65000"/>
                  <a:lumOff val="35000"/>
                </a:schemeClr>
              </a:solidFill>
              <a:latin typeface="Arial" panose="020B0604020202020204" pitchFamily="34" charset="0"/>
              <a:cs typeface="Arial" panose="020B0604020202020204" pitchFamily="34" charset="0"/>
            </a:endParaRPr>
          </a:p>
          <a:p>
            <a:pPr algn="ctr"/>
            <a:endParaRPr lang="en-US" sz="2667" b="1" dirty="0">
              <a:ln w="0"/>
              <a:solidFill>
                <a:schemeClr val="tx1">
                  <a:lumMod val="65000"/>
                  <a:lumOff val="35000"/>
                </a:schemeClr>
              </a:solidFill>
              <a:latin typeface="Arial" panose="020B0604020202020204" pitchFamily="34" charset="0"/>
              <a:cs typeface="Arial" panose="020B0604020202020204" pitchFamily="34" charset="0"/>
            </a:endParaRPr>
          </a:p>
          <a:p>
            <a:pPr algn="ctr"/>
            <a:r>
              <a:rPr lang="en-US" sz="2667" b="1" dirty="0" err="1">
                <a:ln w="0"/>
                <a:solidFill>
                  <a:schemeClr val="tx1">
                    <a:lumMod val="65000"/>
                    <a:lumOff val="35000"/>
                  </a:schemeClr>
                </a:solidFill>
                <a:latin typeface="Arial" panose="020B0604020202020204" pitchFamily="34" charset="0"/>
                <a:cs typeface="Arial" panose="020B0604020202020204" pitchFamily="34" charset="0"/>
              </a:rPr>
              <a:t>Untuk</a:t>
            </a:r>
            <a:r>
              <a:rPr lang="en-US" sz="2667" b="1" dirty="0">
                <a:ln w="0"/>
                <a:solidFill>
                  <a:schemeClr val="tx1">
                    <a:lumMod val="65000"/>
                    <a:lumOff val="35000"/>
                  </a:schemeClr>
                </a:solidFill>
                <a:latin typeface="Arial" panose="020B0604020202020204" pitchFamily="34" charset="0"/>
                <a:cs typeface="Arial" panose="020B0604020202020204" pitchFamily="34" charset="0"/>
              </a:rPr>
              <a:t> SMP/MTs </a:t>
            </a:r>
            <a:r>
              <a:rPr lang="en-US" sz="2667" b="1" dirty="0" err="1">
                <a:ln w="0"/>
                <a:solidFill>
                  <a:schemeClr val="tx1">
                    <a:lumMod val="65000"/>
                    <a:lumOff val="35000"/>
                  </a:schemeClr>
                </a:solidFill>
                <a:latin typeface="Arial" panose="020B0604020202020204" pitchFamily="34" charset="0"/>
                <a:cs typeface="Arial" panose="020B0604020202020204" pitchFamily="34" charset="0"/>
              </a:rPr>
              <a:t>Kelas</a:t>
            </a:r>
            <a:r>
              <a:rPr lang="en-US" sz="2667" b="1" dirty="0">
                <a:ln w="0"/>
                <a:solidFill>
                  <a:schemeClr val="tx1">
                    <a:lumMod val="65000"/>
                    <a:lumOff val="35000"/>
                  </a:schemeClr>
                </a:solidFill>
                <a:latin typeface="Arial" panose="020B0604020202020204" pitchFamily="34" charset="0"/>
                <a:cs typeface="Arial" panose="020B0604020202020204" pitchFamily="34" charset="0"/>
              </a:rPr>
              <a:t> VII </a:t>
            </a:r>
          </a:p>
        </p:txBody>
      </p:sp>
      <p:grpSp>
        <p:nvGrpSpPr>
          <p:cNvPr id="6" name="Group 5">
            <a:extLst>
              <a:ext uri="{FF2B5EF4-FFF2-40B4-BE49-F238E27FC236}">
                <a16:creationId xmlns:a16="http://schemas.microsoft.com/office/drawing/2014/main" id="{677D3EC2-4A0B-11ED-E86D-B668CE326471}"/>
              </a:ext>
            </a:extLst>
          </p:cNvPr>
          <p:cNvGrpSpPr/>
          <p:nvPr/>
        </p:nvGrpSpPr>
        <p:grpSpPr>
          <a:xfrm>
            <a:off x="864760" y="542637"/>
            <a:ext cx="3860800" cy="5105036"/>
            <a:chOff x="648570" y="438150"/>
            <a:chExt cx="2895600" cy="3828777"/>
          </a:xfrm>
        </p:grpSpPr>
        <p:sp>
          <p:nvSpPr>
            <p:cNvPr id="7" name="Cube 6">
              <a:extLst>
                <a:ext uri="{FF2B5EF4-FFF2-40B4-BE49-F238E27FC236}">
                  <a16:creationId xmlns:a16="http://schemas.microsoft.com/office/drawing/2014/main" id="{98160949-CF98-7040-1529-8D42B690ED18}"/>
                </a:ext>
              </a:extLst>
            </p:cNvPr>
            <p:cNvSpPr/>
            <p:nvPr/>
          </p:nvSpPr>
          <p:spPr>
            <a:xfrm>
              <a:off x="648570" y="438150"/>
              <a:ext cx="2895600" cy="382877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algn="ctr"/>
              <a:endParaRPr lang="en-US" sz="2400" dirty="0"/>
            </a:p>
          </p:txBody>
        </p:sp>
        <p:pic>
          <p:nvPicPr>
            <p:cNvPr id="8" name="Picture 7">
              <a:extLst>
                <a:ext uri="{FF2B5EF4-FFF2-40B4-BE49-F238E27FC236}">
                  <a16:creationId xmlns:a16="http://schemas.microsoft.com/office/drawing/2014/main" id="{75D098C4-3AAB-121D-74F3-780220DE74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1546" y="559525"/>
              <a:ext cx="2674476" cy="3696304"/>
            </a:xfrm>
            <a:prstGeom prst="rect">
              <a:avLst/>
            </a:prstGeom>
          </p:spPr>
        </p:pic>
      </p:grpSp>
    </p:spTree>
    <p:extLst>
      <p:ext uri="{BB962C8B-B14F-4D97-AF65-F5344CB8AC3E}">
        <p14:creationId xmlns:p14="http://schemas.microsoft.com/office/powerpoint/2010/main" val="1279180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2557A6D4-3F1D-49F4-60AE-4B1187F970D7}"/>
              </a:ext>
            </a:extLst>
          </p:cNvPr>
          <p:cNvSpPr/>
          <p:nvPr/>
        </p:nvSpPr>
        <p:spPr>
          <a:xfrm>
            <a:off x="148936" y="978573"/>
            <a:ext cx="860991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1. </a:t>
            </a:r>
            <a:r>
              <a:rPr lang="nb-NO" sz="2400" b="1" dirty="0">
                <a:solidFill>
                  <a:srgbClr val="7030A0"/>
                </a:solidFill>
                <a:latin typeface="Arial" panose="020B0604020202020204" pitchFamily="34" charset="0"/>
                <a:cs typeface="Arial" panose="020B0604020202020204" pitchFamily="34" charset="0"/>
              </a:rPr>
              <a:t>Keterampilan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252D1DCE-3990-AE09-A22B-E3C4D9E4F689}"/>
              </a:ext>
            </a:extLst>
          </p:cNvPr>
          <p:cNvSpPr txBox="1"/>
          <p:nvPr/>
        </p:nvSpPr>
        <p:spPr>
          <a:xfrm>
            <a:off x="1302859" y="4842013"/>
            <a:ext cx="10043427" cy="1429622"/>
          </a:xfrm>
          <a:prstGeom prst="rect">
            <a:avLst/>
          </a:prstGeom>
          <a:noFill/>
        </p:spPr>
        <p:txBody>
          <a:bodyPr wrap="square">
            <a:spAutoFit/>
          </a:bodyPr>
          <a:lstStyle/>
          <a:p>
            <a:pPr>
              <a:lnSpc>
                <a:spcPct val="150000"/>
              </a:lnSpc>
            </a:pPr>
            <a:r>
              <a:rPr lang="id-ID" sz="2000" dirty="0"/>
              <a:t>Tahap akhir dari semua gerak lari tersebut adalah bagaimana seorang pelari dapat memasuki garis finis sebagai yang pertama. Untuk memasuki garis finis, dapat dilakukan dengan lari biasa, badan condong ke depan dan memutar lengan.</a:t>
            </a:r>
            <a:endParaRPr lang="en-ID" sz="2000" dirty="0"/>
          </a:p>
        </p:txBody>
      </p:sp>
      <p:pic>
        <p:nvPicPr>
          <p:cNvPr id="7" name="Picture 6">
            <a:extLst>
              <a:ext uri="{FF2B5EF4-FFF2-40B4-BE49-F238E27FC236}">
                <a16:creationId xmlns:a16="http://schemas.microsoft.com/office/drawing/2014/main" id="{C9902B60-D48D-D8DA-FDE0-882A997A4471}"/>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24958" b="32223"/>
          <a:stretch/>
        </p:blipFill>
        <p:spPr>
          <a:xfrm>
            <a:off x="240111" y="1889670"/>
            <a:ext cx="11376633" cy="2790846"/>
          </a:xfrm>
          <a:prstGeom prst="rect">
            <a:avLst/>
          </a:prstGeom>
        </p:spPr>
      </p:pic>
      <p:sp>
        <p:nvSpPr>
          <p:cNvPr id="8" name="TextBox 7">
            <a:extLst>
              <a:ext uri="{FF2B5EF4-FFF2-40B4-BE49-F238E27FC236}">
                <a16:creationId xmlns:a16="http://schemas.microsoft.com/office/drawing/2014/main" id="{877B3E3D-E73F-5AAE-CBE0-62774A9E9EF1}"/>
              </a:ext>
            </a:extLst>
          </p:cNvPr>
          <p:cNvSpPr txBox="1"/>
          <p:nvPr/>
        </p:nvSpPr>
        <p:spPr>
          <a:xfrm>
            <a:off x="8758846" y="4419700"/>
            <a:ext cx="2133600" cy="369332"/>
          </a:xfrm>
          <a:prstGeom prst="rect">
            <a:avLst/>
          </a:prstGeom>
          <a:noFill/>
        </p:spPr>
        <p:txBody>
          <a:bodyPr wrap="square">
            <a:spAutoFit/>
          </a:bodyPr>
          <a:lstStyle/>
          <a:p>
            <a:r>
              <a:rPr lang="id-ID" sz="1800" b="1" i="0" u="none" strike="noStrike" baseline="0" dirty="0">
                <a:solidFill>
                  <a:srgbClr val="000000"/>
                </a:solidFill>
                <a:latin typeface="UVUDE Y+ Museo Sans"/>
              </a:rPr>
              <a:t>Memasuki garis finis</a:t>
            </a:r>
            <a:endParaRPr lang="en-ID" b="1" dirty="0"/>
          </a:p>
        </p:txBody>
      </p:sp>
    </p:spTree>
    <p:extLst>
      <p:ext uri="{BB962C8B-B14F-4D97-AF65-F5344CB8AC3E}">
        <p14:creationId xmlns:p14="http://schemas.microsoft.com/office/powerpoint/2010/main" val="2859029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529B862D-9B4C-7902-4E26-AADAE6B7623A}"/>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035" t="7037" r="29775" b="5127"/>
          <a:stretch/>
        </p:blipFill>
        <p:spPr>
          <a:xfrm>
            <a:off x="2152545" y="4099349"/>
            <a:ext cx="2478088" cy="2101770"/>
          </a:xfrm>
          <a:prstGeom prst="rect">
            <a:avLst/>
          </a:prstGeom>
        </p:spPr>
      </p:pic>
      <p:sp>
        <p:nvSpPr>
          <p:cNvPr id="5" name="Rectangle 4">
            <a:extLst>
              <a:ext uri="{FF2B5EF4-FFF2-40B4-BE49-F238E27FC236}">
                <a16:creationId xmlns:a16="http://schemas.microsoft.com/office/drawing/2014/main" id="{6BC22B69-801F-123D-BCFB-AC1AD42D886A}"/>
              </a:ext>
            </a:extLst>
          </p:cNvPr>
          <p:cNvSpPr/>
          <p:nvPr/>
        </p:nvSpPr>
        <p:spPr>
          <a:xfrm>
            <a:off x="172499" y="623389"/>
            <a:ext cx="784860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673AB405-EBC4-0F66-C2A6-5BF2460DB3D1}"/>
              </a:ext>
            </a:extLst>
          </p:cNvPr>
          <p:cNvSpPr txBox="1"/>
          <p:nvPr/>
        </p:nvSpPr>
        <p:spPr>
          <a:xfrm>
            <a:off x="5688052" y="2077775"/>
            <a:ext cx="5380369" cy="1631216"/>
          </a:xfrm>
          <a:prstGeom prst="rect">
            <a:avLst/>
          </a:prstGeom>
          <a:noFill/>
        </p:spPr>
        <p:txBody>
          <a:bodyPr wrap="square">
            <a:spAutoFit/>
          </a:bodyPr>
          <a:lstStyle/>
          <a:p>
            <a:r>
              <a:rPr lang="id-ID" sz="2000" dirty="0"/>
              <a:t>Cara melakukan gerak start lari jarak pendek:</a:t>
            </a:r>
          </a:p>
          <a:p>
            <a:pPr marL="285750" indent="-285750">
              <a:buFont typeface="Arial" panose="020B0604020202020204" pitchFamily="34" charset="0"/>
              <a:buChar char="•"/>
            </a:pPr>
            <a:r>
              <a:rPr lang="id-ID" sz="2000" dirty="0"/>
              <a:t>Berdiri di belakang garis start. Pada aba-aba "Bersedia", pelari mengambil posisi jongkok.</a:t>
            </a:r>
          </a:p>
          <a:p>
            <a:pPr marL="285750" indent="-285750">
              <a:buFont typeface="Arial" panose="020B0604020202020204" pitchFamily="34" charset="0"/>
              <a:buChar char="•"/>
            </a:pPr>
            <a:r>
              <a:rPr lang="en-ID" sz="2000" dirty="0" err="1"/>
              <a:t>Posisi</a:t>
            </a:r>
            <a:r>
              <a:rPr lang="en-ID" sz="2000" dirty="0"/>
              <a:t> </a:t>
            </a:r>
            <a:r>
              <a:rPr lang="en-ID" sz="2000" dirty="0" err="1"/>
              <a:t>lutut</a:t>
            </a:r>
            <a:r>
              <a:rPr lang="en-ID" sz="2000" dirty="0"/>
              <a:t> kaki </a:t>
            </a:r>
            <a:r>
              <a:rPr lang="en-ID" sz="2000" dirty="0" err="1"/>
              <a:t>belakang</a:t>
            </a:r>
            <a:r>
              <a:rPr lang="en-ID" sz="2000" dirty="0"/>
              <a:t> </a:t>
            </a:r>
            <a:r>
              <a:rPr lang="en-ID" sz="2000" dirty="0" err="1"/>
              <a:t>diletakkan</a:t>
            </a:r>
            <a:r>
              <a:rPr lang="en-ID" sz="2000" dirty="0"/>
              <a:t> pada </a:t>
            </a:r>
            <a:r>
              <a:rPr lang="en-ID" sz="2000" dirty="0" err="1"/>
              <a:t>ujung</a:t>
            </a:r>
            <a:r>
              <a:rPr lang="en-ID" sz="2000" dirty="0"/>
              <a:t> kaki </a:t>
            </a:r>
            <a:r>
              <a:rPr lang="en-ID" sz="2000" dirty="0" err="1"/>
              <a:t>depan</a:t>
            </a:r>
            <a:r>
              <a:rPr lang="id-ID" sz="2000" dirty="0"/>
              <a:t> </a:t>
            </a:r>
            <a:r>
              <a:rPr lang="en-ID" sz="2000" dirty="0" err="1"/>
              <a:t>dengan</a:t>
            </a:r>
            <a:r>
              <a:rPr lang="en-ID" sz="2000" dirty="0"/>
              <a:t> </a:t>
            </a:r>
            <a:r>
              <a:rPr lang="en-ID" sz="2000" dirty="0" err="1"/>
              <a:t>jarak</a:t>
            </a:r>
            <a:r>
              <a:rPr lang="en-ID" sz="2000" dirty="0"/>
              <a:t> </a:t>
            </a:r>
            <a:r>
              <a:rPr lang="en-ID" sz="2000" dirty="0" err="1"/>
              <a:t>satu</a:t>
            </a:r>
            <a:r>
              <a:rPr lang="en-ID" sz="2000" dirty="0"/>
              <a:t> </a:t>
            </a:r>
            <a:r>
              <a:rPr lang="en-ID" sz="2000" dirty="0" err="1"/>
              <a:t>kepal</a:t>
            </a:r>
            <a:r>
              <a:rPr lang="en-ID" sz="2000" dirty="0"/>
              <a:t> </a:t>
            </a:r>
            <a:r>
              <a:rPr lang="en-ID" sz="2000" dirty="0" err="1"/>
              <a:t>tangan</a:t>
            </a:r>
            <a:r>
              <a:rPr lang="en-ID" sz="2000" dirty="0"/>
              <a:t>.</a:t>
            </a:r>
          </a:p>
        </p:txBody>
      </p:sp>
      <p:pic>
        <p:nvPicPr>
          <p:cNvPr id="7" name="Picture 6">
            <a:extLst>
              <a:ext uri="{FF2B5EF4-FFF2-40B4-BE49-F238E27FC236}">
                <a16:creationId xmlns:a16="http://schemas.microsoft.com/office/drawing/2014/main" id="{7576B933-EF25-060B-DF23-DF1B276EB9D9}"/>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t="16553" b="26363"/>
          <a:stretch/>
        </p:blipFill>
        <p:spPr>
          <a:xfrm>
            <a:off x="533479" y="1956850"/>
            <a:ext cx="4987259" cy="1818193"/>
          </a:xfrm>
          <a:prstGeom prst="rect">
            <a:avLst/>
          </a:prstGeom>
        </p:spPr>
      </p:pic>
      <p:sp>
        <p:nvSpPr>
          <p:cNvPr id="8" name="TextBox 7">
            <a:extLst>
              <a:ext uri="{FF2B5EF4-FFF2-40B4-BE49-F238E27FC236}">
                <a16:creationId xmlns:a16="http://schemas.microsoft.com/office/drawing/2014/main" id="{1B60A3FB-2123-CFCA-5EC6-CFDB14AF3B12}"/>
              </a:ext>
            </a:extLst>
          </p:cNvPr>
          <p:cNvSpPr txBox="1"/>
          <p:nvPr/>
        </p:nvSpPr>
        <p:spPr>
          <a:xfrm>
            <a:off x="904406" y="3602195"/>
            <a:ext cx="1295400" cy="400110"/>
          </a:xfrm>
          <a:prstGeom prst="rect">
            <a:avLst/>
          </a:prstGeom>
          <a:noFill/>
        </p:spPr>
        <p:txBody>
          <a:bodyPr wrap="square">
            <a:spAutoFit/>
          </a:bodyPr>
          <a:lstStyle/>
          <a:p>
            <a:r>
              <a:rPr lang="id-ID" sz="2000" dirty="0"/>
              <a:t>“Bersedia”</a:t>
            </a:r>
            <a:endParaRPr lang="en-ID" sz="2000" dirty="0"/>
          </a:p>
        </p:txBody>
      </p:sp>
      <p:sp>
        <p:nvSpPr>
          <p:cNvPr id="9" name="TextBox 8">
            <a:extLst>
              <a:ext uri="{FF2B5EF4-FFF2-40B4-BE49-F238E27FC236}">
                <a16:creationId xmlns:a16="http://schemas.microsoft.com/office/drawing/2014/main" id="{86AABBB5-82F5-CF9B-D6D2-AFB6E6EE13B3}"/>
              </a:ext>
            </a:extLst>
          </p:cNvPr>
          <p:cNvSpPr txBox="1"/>
          <p:nvPr/>
        </p:nvSpPr>
        <p:spPr>
          <a:xfrm>
            <a:off x="4020843" y="3590377"/>
            <a:ext cx="870030" cy="400110"/>
          </a:xfrm>
          <a:prstGeom prst="rect">
            <a:avLst/>
          </a:prstGeom>
          <a:noFill/>
        </p:spPr>
        <p:txBody>
          <a:bodyPr wrap="square">
            <a:spAutoFit/>
          </a:bodyPr>
          <a:lstStyle/>
          <a:p>
            <a:r>
              <a:rPr lang="id-ID" sz="2000" dirty="0"/>
              <a:t>“Siap”</a:t>
            </a:r>
            <a:endParaRPr lang="en-ID" sz="2000" dirty="0"/>
          </a:p>
        </p:txBody>
      </p:sp>
      <p:sp>
        <p:nvSpPr>
          <p:cNvPr id="10" name="TextBox 9">
            <a:extLst>
              <a:ext uri="{FF2B5EF4-FFF2-40B4-BE49-F238E27FC236}">
                <a16:creationId xmlns:a16="http://schemas.microsoft.com/office/drawing/2014/main" id="{E7732DA4-48F2-FFB7-702C-C807A7D0DE23}"/>
              </a:ext>
            </a:extLst>
          </p:cNvPr>
          <p:cNvSpPr txBox="1"/>
          <p:nvPr/>
        </p:nvSpPr>
        <p:spPr>
          <a:xfrm>
            <a:off x="2414057" y="6139430"/>
            <a:ext cx="805670" cy="400110"/>
          </a:xfrm>
          <a:prstGeom prst="rect">
            <a:avLst/>
          </a:prstGeom>
          <a:noFill/>
        </p:spPr>
        <p:txBody>
          <a:bodyPr wrap="square">
            <a:spAutoFit/>
          </a:bodyPr>
          <a:lstStyle/>
          <a:p>
            <a:r>
              <a:rPr lang="id-ID" sz="2000" dirty="0"/>
              <a:t>“Ya”</a:t>
            </a:r>
            <a:endParaRPr lang="en-ID" sz="2000" dirty="0"/>
          </a:p>
        </p:txBody>
      </p:sp>
      <p:sp>
        <p:nvSpPr>
          <p:cNvPr id="11" name="TextBox 10">
            <a:extLst>
              <a:ext uri="{FF2B5EF4-FFF2-40B4-BE49-F238E27FC236}">
                <a16:creationId xmlns:a16="http://schemas.microsoft.com/office/drawing/2014/main" id="{499F6954-690A-0F52-2963-08F9FFC99774}"/>
              </a:ext>
            </a:extLst>
          </p:cNvPr>
          <p:cNvSpPr txBox="1"/>
          <p:nvPr/>
        </p:nvSpPr>
        <p:spPr>
          <a:xfrm>
            <a:off x="533479" y="1278712"/>
            <a:ext cx="1619066" cy="400110"/>
          </a:xfrm>
          <a:prstGeom prst="rect">
            <a:avLst/>
          </a:prstGeom>
          <a:noFill/>
        </p:spPr>
        <p:txBody>
          <a:bodyPr wrap="square">
            <a:spAutoFit/>
          </a:bodyPr>
          <a:lstStyle/>
          <a:p>
            <a:r>
              <a:rPr lang="id-ID" sz="2000" b="1" dirty="0">
                <a:solidFill>
                  <a:srgbClr val="7030A0"/>
                </a:solidFill>
              </a:rPr>
              <a:t>Gerak start</a:t>
            </a:r>
            <a:endParaRPr lang="en-ID" sz="2000" b="1" dirty="0">
              <a:solidFill>
                <a:srgbClr val="7030A0"/>
              </a:solidFill>
            </a:endParaRPr>
          </a:p>
        </p:txBody>
      </p:sp>
      <p:sp>
        <p:nvSpPr>
          <p:cNvPr id="12" name="TextBox 11">
            <a:extLst>
              <a:ext uri="{FF2B5EF4-FFF2-40B4-BE49-F238E27FC236}">
                <a16:creationId xmlns:a16="http://schemas.microsoft.com/office/drawing/2014/main" id="{5CF2E6DE-D7CE-64E5-3AB4-307658D14561}"/>
              </a:ext>
            </a:extLst>
          </p:cNvPr>
          <p:cNvSpPr txBox="1"/>
          <p:nvPr/>
        </p:nvSpPr>
        <p:spPr>
          <a:xfrm>
            <a:off x="4890872" y="4514328"/>
            <a:ext cx="5811471" cy="1938992"/>
          </a:xfrm>
          <a:prstGeom prst="rect">
            <a:avLst/>
          </a:prstGeom>
          <a:noFill/>
        </p:spPr>
        <p:txBody>
          <a:bodyPr wrap="square">
            <a:spAutoFit/>
          </a:bodyPr>
          <a:lstStyle/>
          <a:p>
            <a:pPr marL="285750" indent="-285750">
              <a:buFont typeface="Arial" panose="020B0604020202020204" pitchFamily="34" charset="0"/>
              <a:buChar char="•"/>
            </a:pPr>
            <a:r>
              <a:rPr lang="en-ID" sz="2000" dirty="0" err="1"/>
              <a:t>Kedua</a:t>
            </a:r>
            <a:r>
              <a:rPr lang="en-ID" sz="2000" dirty="0"/>
              <a:t> </a:t>
            </a:r>
            <a:r>
              <a:rPr lang="en-ID" sz="2000" dirty="0" err="1"/>
              <a:t>lengan</a:t>
            </a:r>
            <a:r>
              <a:rPr lang="en-ID" sz="2000" dirty="0"/>
              <a:t> </a:t>
            </a:r>
            <a:r>
              <a:rPr lang="en-ID" sz="2000" dirty="0" err="1"/>
              <a:t>lurus</a:t>
            </a:r>
            <a:r>
              <a:rPr lang="en-ID" sz="2000" dirty="0"/>
              <a:t> </a:t>
            </a:r>
            <a:r>
              <a:rPr lang="en-ID" sz="2000" dirty="0" err="1"/>
              <a:t>sejajar</a:t>
            </a:r>
            <a:r>
              <a:rPr lang="en-ID" sz="2000" dirty="0"/>
              <a:t> </a:t>
            </a:r>
            <a:r>
              <a:rPr lang="en-ID" sz="2000" dirty="0" err="1"/>
              <a:t>dengan</a:t>
            </a:r>
            <a:r>
              <a:rPr lang="en-ID" sz="2000" dirty="0"/>
              <a:t> bahu, </a:t>
            </a:r>
            <a:r>
              <a:rPr lang="en-ID" sz="2000" dirty="0" err="1"/>
              <a:t>berat</a:t>
            </a:r>
            <a:r>
              <a:rPr lang="en-ID" sz="2000" dirty="0"/>
              <a:t> badan </a:t>
            </a:r>
            <a:r>
              <a:rPr lang="en-ID" sz="2000" dirty="0" err="1"/>
              <a:t>berada</a:t>
            </a:r>
            <a:r>
              <a:rPr lang="id-ID" sz="2000" dirty="0"/>
              <a:t> </a:t>
            </a:r>
            <a:r>
              <a:rPr lang="en-ID" sz="2000" dirty="0"/>
              <a:t>di </a:t>
            </a:r>
            <a:r>
              <a:rPr lang="en-ID" sz="2000" dirty="0" err="1"/>
              <a:t>kedua</a:t>
            </a:r>
            <a:r>
              <a:rPr lang="en-ID" sz="2000" dirty="0"/>
              <a:t> </a:t>
            </a:r>
            <a:r>
              <a:rPr lang="en-ID" sz="2000" dirty="0" err="1"/>
              <a:t>tangan</a:t>
            </a:r>
            <a:r>
              <a:rPr lang="en-ID" sz="2000" dirty="0"/>
              <a:t>.</a:t>
            </a:r>
          </a:p>
          <a:p>
            <a:pPr marL="285750" indent="-285750">
              <a:buFont typeface="Arial" panose="020B0604020202020204" pitchFamily="34" charset="0"/>
              <a:buChar char="•"/>
            </a:pPr>
            <a:r>
              <a:rPr lang="en-ID" sz="2000" dirty="0"/>
              <a:t>Pada aba-aba "</a:t>
            </a:r>
            <a:r>
              <a:rPr lang="en-ID" sz="2000" dirty="0" err="1"/>
              <a:t>Siap</a:t>
            </a:r>
            <a:r>
              <a:rPr lang="en-ID" sz="2000" dirty="0"/>
              <a:t>", </a:t>
            </a:r>
            <a:r>
              <a:rPr lang="en-ID" sz="2000" dirty="0" err="1"/>
              <a:t>lutut</a:t>
            </a:r>
            <a:r>
              <a:rPr lang="en-ID" sz="2000" dirty="0"/>
              <a:t> </a:t>
            </a:r>
            <a:r>
              <a:rPr lang="en-ID" sz="2000" dirty="0" err="1"/>
              <a:t>agak</a:t>
            </a:r>
            <a:r>
              <a:rPr lang="en-ID" sz="2000" dirty="0"/>
              <a:t> </a:t>
            </a:r>
            <a:r>
              <a:rPr lang="en-ID" sz="2000" dirty="0" err="1"/>
              <a:t>diangkat</a:t>
            </a:r>
            <a:r>
              <a:rPr lang="en-ID" sz="2000" dirty="0"/>
              <a:t> </a:t>
            </a:r>
            <a:r>
              <a:rPr lang="en-ID" sz="2000" dirty="0" err="1"/>
              <a:t>untuk</a:t>
            </a:r>
            <a:r>
              <a:rPr lang="en-ID" sz="2000" dirty="0"/>
              <a:t> </a:t>
            </a:r>
            <a:r>
              <a:rPr lang="en-ID" sz="2000" dirty="0" err="1"/>
              <a:t>memindahkan</a:t>
            </a:r>
            <a:r>
              <a:rPr lang="id-ID" sz="2000" dirty="0"/>
              <a:t> </a:t>
            </a:r>
            <a:r>
              <a:rPr lang="en-ID" sz="2000" dirty="0" err="1"/>
              <a:t>berat</a:t>
            </a:r>
            <a:r>
              <a:rPr lang="en-ID" sz="2000" dirty="0"/>
              <a:t> badan </a:t>
            </a:r>
            <a:r>
              <a:rPr lang="en-ID" sz="2000" dirty="0" err="1"/>
              <a:t>ke</a:t>
            </a:r>
            <a:r>
              <a:rPr lang="en-ID" sz="2000" dirty="0"/>
              <a:t> </a:t>
            </a:r>
            <a:r>
              <a:rPr lang="en-ID" sz="2000" dirty="0" err="1"/>
              <a:t>depan</a:t>
            </a:r>
            <a:r>
              <a:rPr lang="en-ID" sz="2000" dirty="0"/>
              <a:t>.</a:t>
            </a:r>
          </a:p>
          <a:p>
            <a:pPr marL="285750" indent="-285750">
              <a:buFont typeface="Arial" panose="020B0604020202020204" pitchFamily="34" charset="0"/>
              <a:buChar char="•"/>
            </a:pPr>
            <a:r>
              <a:rPr lang="en-ID" sz="2000" dirty="0"/>
              <a:t>Pada aba-aba "</a:t>
            </a:r>
            <a:r>
              <a:rPr lang="en-ID" sz="2000" dirty="0" err="1"/>
              <a:t>Ya</a:t>
            </a:r>
            <a:r>
              <a:rPr lang="en-ID" sz="2000" dirty="0"/>
              <a:t>", </a:t>
            </a:r>
            <a:r>
              <a:rPr lang="en-ID" sz="2000" dirty="0" err="1"/>
              <a:t>secara</a:t>
            </a:r>
            <a:r>
              <a:rPr lang="en-ID" sz="2000" dirty="0"/>
              <a:t> </a:t>
            </a:r>
            <a:r>
              <a:rPr lang="en-ID" sz="2000" dirty="0" err="1"/>
              <a:t>refleks</a:t>
            </a:r>
            <a:r>
              <a:rPr lang="en-ID" sz="2000" dirty="0"/>
              <a:t> dan </a:t>
            </a:r>
            <a:r>
              <a:rPr lang="en-ID" sz="2000" dirty="0" err="1"/>
              <a:t>cepat</a:t>
            </a:r>
            <a:r>
              <a:rPr lang="en-ID" sz="2000" dirty="0"/>
              <a:t>, </a:t>
            </a:r>
            <a:r>
              <a:rPr lang="en-ID" sz="2000" dirty="0" err="1"/>
              <a:t>pelari</a:t>
            </a:r>
            <a:r>
              <a:rPr lang="en-ID" sz="2000" dirty="0"/>
              <a:t> </a:t>
            </a:r>
            <a:r>
              <a:rPr lang="en-ID" sz="2000" dirty="0" err="1"/>
              <a:t>melesat</a:t>
            </a:r>
            <a:r>
              <a:rPr lang="en-ID" sz="2000" dirty="0"/>
              <a:t> </a:t>
            </a:r>
            <a:r>
              <a:rPr lang="en-ID" sz="2000" dirty="0" err="1"/>
              <a:t>ke</a:t>
            </a:r>
            <a:r>
              <a:rPr lang="id-ID" sz="2000" dirty="0"/>
              <a:t> </a:t>
            </a:r>
            <a:r>
              <a:rPr lang="en-ID" sz="2000" dirty="0" err="1"/>
              <a:t>depan</a:t>
            </a:r>
            <a:r>
              <a:rPr lang="en-ID" sz="2000" dirty="0"/>
              <a:t>.</a:t>
            </a:r>
          </a:p>
        </p:txBody>
      </p:sp>
    </p:spTree>
    <p:extLst>
      <p:ext uri="{BB962C8B-B14F-4D97-AF65-F5344CB8AC3E}">
        <p14:creationId xmlns:p14="http://schemas.microsoft.com/office/powerpoint/2010/main" val="1119077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554E2D6-AC84-3EBA-925C-4E775A132F8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035" t="7037" r="29775" b="5127"/>
          <a:stretch/>
        </p:blipFill>
        <p:spPr>
          <a:xfrm>
            <a:off x="656310" y="2084821"/>
            <a:ext cx="3555082" cy="3015213"/>
          </a:xfrm>
          <a:prstGeom prst="rect">
            <a:avLst/>
          </a:prstGeom>
        </p:spPr>
      </p:pic>
      <p:sp>
        <p:nvSpPr>
          <p:cNvPr id="5" name="Rectangle 4">
            <a:extLst>
              <a:ext uri="{FF2B5EF4-FFF2-40B4-BE49-F238E27FC236}">
                <a16:creationId xmlns:a16="http://schemas.microsoft.com/office/drawing/2014/main" id="{910320C0-2814-39E0-88A4-63E6F9A60515}"/>
              </a:ext>
            </a:extLst>
          </p:cNvPr>
          <p:cNvSpPr/>
          <p:nvPr/>
        </p:nvSpPr>
        <p:spPr>
          <a:xfrm>
            <a:off x="165279" y="472124"/>
            <a:ext cx="784860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E69B3B98-B254-E711-EB72-B81BDDD4DB0B}"/>
              </a:ext>
            </a:extLst>
          </p:cNvPr>
          <p:cNvSpPr txBox="1"/>
          <p:nvPr/>
        </p:nvSpPr>
        <p:spPr>
          <a:xfrm>
            <a:off x="4438679" y="2174711"/>
            <a:ext cx="6340938" cy="3170099"/>
          </a:xfrm>
          <a:prstGeom prst="rect">
            <a:avLst/>
          </a:prstGeom>
          <a:noFill/>
        </p:spPr>
        <p:txBody>
          <a:bodyPr wrap="square">
            <a:spAutoFit/>
          </a:bodyPr>
          <a:lstStyle/>
          <a:p>
            <a:r>
              <a:rPr lang="id-ID" sz="2000" dirty="0"/>
              <a:t>Cara melakukan gerak ayunan langkah kaki:</a:t>
            </a:r>
          </a:p>
          <a:p>
            <a:pPr marL="285750" indent="-285750">
              <a:buFont typeface="Arial" panose="020B0604020202020204" pitchFamily="34" charset="0"/>
              <a:buChar char="•"/>
            </a:pPr>
            <a:r>
              <a:rPr lang="id-ID" sz="2000" dirty="0"/>
              <a:t>Ketika aba-aba "Ya", segera langkahkan kakimu sepanjang mungkin pada saat kaki melewati garis start.</a:t>
            </a:r>
          </a:p>
          <a:p>
            <a:pPr marL="285750" indent="-285750">
              <a:buFont typeface="Arial" panose="020B0604020202020204" pitchFamily="34" charset="0"/>
              <a:buChar char="•"/>
            </a:pPr>
            <a:r>
              <a:rPr lang="id-ID" sz="2000" dirty="0"/>
              <a:t>Jaga keseimbangan badan dengan cara langkahkan kaki mulai dari bergerak agak lebih pendek, tetapi dengan frekuensi gerak yang lebih cepat dan tetap.</a:t>
            </a:r>
          </a:p>
          <a:p>
            <a:pPr marL="285750" indent="-285750">
              <a:buFont typeface="Arial" panose="020B0604020202020204" pitchFamily="34" charset="0"/>
              <a:buChar char="•"/>
            </a:pPr>
            <a:r>
              <a:rPr lang="id-ID" sz="2000" dirty="0"/>
              <a:t>Pada saat kaki mendarat ke tanah, bagian yang terkena harus selalu ujung telapak kaki dengan lutut agak dibengkokkan sedikit sehingga lentur pada saat akan melangkah berikutnya.</a:t>
            </a:r>
            <a:endParaRPr lang="en-ID" sz="2000" dirty="0"/>
          </a:p>
        </p:txBody>
      </p:sp>
      <p:sp>
        <p:nvSpPr>
          <p:cNvPr id="7" name="TextBox 6">
            <a:extLst>
              <a:ext uri="{FF2B5EF4-FFF2-40B4-BE49-F238E27FC236}">
                <a16:creationId xmlns:a16="http://schemas.microsoft.com/office/drawing/2014/main" id="{D133DA7C-399F-E7AF-73AD-737D71866557}"/>
              </a:ext>
            </a:extLst>
          </p:cNvPr>
          <p:cNvSpPr txBox="1"/>
          <p:nvPr/>
        </p:nvSpPr>
        <p:spPr>
          <a:xfrm>
            <a:off x="412607" y="1118629"/>
            <a:ext cx="3131735" cy="400110"/>
          </a:xfrm>
          <a:prstGeom prst="rect">
            <a:avLst/>
          </a:prstGeom>
          <a:noFill/>
        </p:spPr>
        <p:txBody>
          <a:bodyPr wrap="square">
            <a:spAutoFit/>
          </a:bodyPr>
          <a:lstStyle/>
          <a:p>
            <a:r>
              <a:rPr lang="id-ID" sz="2000" b="1" dirty="0">
                <a:solidFill>
                  <a:srgbClr val="7030A0"/>
                </a:solidFill>
              </a:rPr>
              <a:t>Gerak ayunan langkah kaki</a:t>
            </a:r>
            <a:endParaRPr lang="en-ID" sz="2000" b="1" dirty="0">
              <a:solidFill>
                <a:srgbClr val="7030A0"/>
              </a:solidFill>
            </a:endParaRPr>
          </a:p>
        </p:txBody>
      </p:sp>
    </p:spTree>
    <p:extLst>
      <p:ext uri="{BB962C8B-B14F-4D97-AF65-F5344CB8AC3E}">
        <p14:creationId xmlns:p14="http://schemas.microsoft.com/office/powerpoint/2010/main" val="2552420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3DBE588-8F60-EA05-5D95-92596EDC51E3}"/>
              </a:ext>
            </a:extLst>
          </p:cNvPr>
          <p:cNvSpPr/>
          <p:nvPr/>
        </p:nvSpPr>
        <p:spPr>
          <a:xfrm>
            <a:off x="165279" y="555933"/>
            <a:ext cx="784860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5" name="TextBox 4">
            <a:extLst>
              <a:ext uri="{FF2B5EF4-FFF2-40B4-BE49-F238E27FC236}">
                <a16:creationId xmlns:a16="http://schemas.microsoft.com/office/drawing/2014/main" id="{2B31C388-A124-805D-AE2C-0EE7C6191A2F}"/>
              </a:ext>
            </a:extLst>
          </p:cNvPr>
          <p:cNvSpPr txBox="1"/>
          <p:nvPr/>
        </p:nvSpPr>
        <p:spPr>
          <a:xfrm>
            <a:off x="4089579" y="2323335"/>
            <a:ext cx="6702917" cy="2246769"/>
          </a:xfrm>
          <a:prstGeom prst="rect">
            <a:avLst/>
          </a:prstGeom>
          <a:noFill/>
        </p:spPr>
        <p:txBody>
          <a:bodyPr wrap="square">
            <a:spAutoFit/>
          </a:bodyPr>
          <a:lstStyle/>
          <a:p>
            <a:r>
              <a:rPr lang="id-ID" sz="2000" dirty="0"/>
              <a:t>Cara melakukan gerak sikap badan:</a:t>
            </a:r>
          </a:p>
          <a:p>
            <a:pPr marL="285750" indent="-285750">
              <a:buFont typeface="Arial" panose="020B0604020202020204" pitchFamily="34" charset="0"/>
              <a:buChar char="•"/>
            </a:pPr>
            <a:r>
              <a:rPr lang="id-ID" sz="2000" dirty="0"/>
              <a:t>Begitu aba-aba "Ya", segera langkahkan kakimu sepanjang mungkin pada saat kaki melewati garis start.</a:t>
            </a:r>
          </a:p>
          <a:p>
            <a:pPr marL="285750" indent="-285750">
              <a:buFont typeface="Arial" panose="020B0604020202020204" pitchFamily="34" charset="0"/>
              <a:buChar char="•"/>
            </a:pPr>
            <a:r>
              <a:rPr lang="id-ID" sz="2000" dirty="0"/>
              <a:t>Pertahankan posisi badan agak condong ke depan secara rileks.</a:t>
            </a:r>
          </a:p>
          <a:p>
            <a:pPr marL="285750" indent="-285750">
              <a:buFont typeface="Arial" panose="020B0604020202020204" pitchFamily="34" charset="0"/>
              <a:buChar char="•"/>
            </a:pPr>
            <a:r>
              <a:rPr lang="id-ID" sz="2000" dirty="0"/>
              <a:t>Otot sekitar leher dan rahang dipertahankan tetap rileks dengan kepala dan punggung dalam posisi segaris.</a:t>
            </a:r>
            <a:endParaRPr lang="en-ID" sz="2000" dirty="0"/>
          </a:p>
        </p:txBody>
      </p:sp>
      <p:sp>
        <p:nvSpPr>
          <p:cNvPr id="6" name="TextBox 5">
            <a:extLst>
              <a:ext uri="{FF2B5EF4-FFF2-40B4-BE49-F238E27FC236}">
                <a16:creationId xmlns:a16="http://schemas.microsoft.com/office/drawing/2014/main" id="{F51FFBAD-462F-1F65-FD6A-4A37E8A3D9C2}"/>
              </a:ext>
            </a:extLst>
          </p:cNvPr>
          <p:cNvSpPr txBox="1"/>
          <p:nvPr/>
        </p:nvSpPr>
        <p:spPr>
          <a:xfrm>
            <a:off x="489881" y="1202264"/>
            <a:ext cx="2656747" cy="400110"/>
          </a:xfrm>
          <a:prstGeom prst="rect">
            <a:avLst/>
          </a:prstGeom>
          <a:noFill/>
        </p:spPr>
        <p:txBody>
          <a:bodyPr wrap="square">
            <a:spAutoFit/>
          </a:bodyPr>
          <a:lstStyle/>
          <a:p>
            <a:r>
              <a:rPr lang="id-ID" sz="2000" b="1" dirty="0">
                <a:solidFill>
                  <a:srgbClr val="7030A0"/>
                </a:solidFill>
              </a:rPr>
              <a:t>Sikap badan</a:t>
            </a:r>
            <a:endParaRPr lang="en-ID" sz="2000" b="1" dirty="0">
              <a:solidFill>
                <a:srgbClr val="7030A0"/>
              </a:solidFill>
            </a:endParaRPr>
          </a:p>
        </p:txBody>
      </p:sp>
      <p:pic>
        <p:nvPicPr>
          <p:cNvPr id="7" name="Picture 6">
            <a:extLst>
              <a:ext uri="{FF2B5EF4-FFF2-40B4-BE49-F238E27FC236}">
                <a16:creationId xmlns:a16="http://schemas.microsoft.com/office/drawing/2014/main" id="{41A08547-22CA-8923-4908-FDF68EA81612}"/>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7794" t="7037" r="30676" b="4074"/>
          <a:stretch/>
        </p:blipFill>
        <p:spPr>
          <a:xfrm>
            <a:off x="1131270" y="2018535"/>
            <a:ext cx="2656747" cy="3320934"/>
          </a:xfrm>
          <a:prstGeom prst="rect">
            <a:avLst/>
          </a:prstGeom>
        </p:spPr>
      </p:pic>
    </p:spTree>
    <p:extLst>
      <p:ext uri="{BB962C8B-B14F-4D97-AF65-F5344CB8AC3E}">
        <p14:creationId xmlns:p14="http://schemas.microsoft.com/office/powerpoint/2010/main" val="2468169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20B59A4B-A77B-6CFD-80CB-DBE44A9271C8}"/>
              </a:ext>
            </a:extLst>
          </p:cNvPr>
          <p:cNvSpPr/>
          <p:nvPr/>
        </p:nvSpPr>
        <p:spPr>
          <a:xfrm>
            <a:off x="178157" y="673668"/>
            <a:ext cx="784860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5" name="TextBox 4">
            <a:extLst>
              <a:ext uri="{FF2B5EF4-FFF2-40B4-BE49-F238E27FC236}">
                <a16:creationId xmlns:a16="http://schemas.microsoft.com/office/drawing/2014/main" id="{057EA075-6B30-F30D-810A-0614C9131A54}"/>
              </a:ext>
            </a:extLst>
          </p:cNvPr>
          <p:cNvSpPr txBox="1"/>
          <p:nvPr/>
        </p:nvSpPr>
        <p:spPr>
          <a:xfrm>
            <a:off x="4785654" y="2445956"/>
            <a:ext cx="6534876" cy="2554545"/>
          </a:xfrm>
          <a:prstGeom prst="rect">
            <a:avLst/>
          </a:prstGeom>
          <a:noFill/>
        </p:spPr>
        <p:txBody>
          <a:bodyPr wrap="square">
            <a:spAutoFit/>
          </a:bodyPr>
          <a:lstStyle/>
          <a:p>
            <a:r>
              <a:rPr lang="id-ID" sz="2000" dirty="0"/>
              <a:t>Cara melakukan gerak ayunan lengan:</a:t>
            </a:r>
          </a:p>
          <a:p>
            <a:pPr marL="285750" indent="-285750">
              <a:buFont typeface="Arial" panose="020B0604020202020204" pitchFamily="34" charset="0"/>
              <a:buChar char="•"/>
            </a:pPr>
            <a:r>
              <a:rPr lang="id-ID" sz="2000" dirty="0"/>
              <a:t>Jari-jari tangan dikepalkan atau dibuka rapat dan rileks.</a:t>
            </a:r>
          </a:p>
          <a:p>
            <a:pPr marL="285750" indent="-285750">
              <a:buFont typeface="Arial" panose="020B0604020202020204" pitchFamily="34" charset="0"/>
              <a:buChar char="•"/>
            </a:pPr>
            <a:r>
              <a:rPr lang="id-ID" sz="2000" dirty="0"/>
              <a:t>Ayunkan tangan ke arah depan dikoordinasikan dengan gerakan kaki.</a:t>
            </a:r>
          </a:p>
          <a:p>
            <a:pPr marL="285750" indent="-285750">
              <a:buFont typeface="Arial" panose="020B0604020202020204" pitchFamily="34" charset="0"/>
              <a:buChar char="•"/>
            </a:pPr>
            <a:r>
              <a:rPr lang="id-ID" sz="2000" dirty="0"/>
              <a:t>Saat kaki kiri melangkah ke depan, tangan kiri harus berada di belakang.</a:t>
            </a:r>
          </a:p>
          <a:p>
            <a:pPr marL="285750" indent="-285750">
              <a:buFont typeface="Arial" panose="020B0604020202020204" pitchFamily="34" charset="0"/>
              <a:buChar char="•"/>
            </a:pPr>
            <a:r>
              <a:rPr lang="id-ID" sz="2000" dirty="0"/>
              <a:t>Demikian sebaliknya, saat kaki kanan melangkah ke depan, tangan kanan harus berada di belakang.</a:t>
            </a:r>
            <a:endParaRPr lang="en-ID" sz="2000" dirty="0"/>
          </a:p>
        </p:txBody>
      </p:sp>
      <p:sp>
        <p:nvSpPr>
          <p:cNvPr id="6" name="TextBox 5">
            <a:extLst>
              <a:ext uri="{FF2B5EF4-FFF2-40B4-BE49-F238E27FC236}">
                <a16:creationId xmlns:a16="http://schemas.microsoft.com/office/drawing/2014/main" id="{5DFFC379-2197-D065-4511-992CF1D208A1}"/>
              </a:ext>
            </a:extLst>
          </p:cNvPr>
          <p:cNvSpPr txBox="1"/>
          <p:nvPr/>
        </p:nvSpPr>
        <p:spPr>
          <a:xfrm>
            <a:off x="464123" y="1319999"/>
            <a:ext cx="2656747" cy="400110"/>
          </a:xfrm>
          <a:prstGeom prst="rect">
            <a:avLst/>
          </a:prstGeom>
          <a:noFill/>
        </p:spPr>
        <p:txBody>
          <a:bodyPr wrap="square">
            <a:spAutoFit/>
          </a:bodyPr>
          <a:lstStyle/>
          <a:p>
            <a:r>
              <a:rPr lang="id-ID" sz="2000" b="1" dirty="0">
                <a:solidFill>
                  <a:srgbClr val="7030A0"/>
                </a:solidFill>
              </a:rPr>
              <a:t>Gerak ayunan lengan</a:t>
            </a:r>
            <a:endParaRPr lang="en-ID" sz="2000" b="1" dirty="0">
              <a:solidFill>
                <a:srgbClr val="7030A0"/>
              </a:solidFill>
            </a:endParaRPr>
          </a:p>
        </p:txBody>
      </p:sp>
      <p:pic>
        <p:nvPicPr>
          <p:cNvPr id="7" name="Picture 6">
            <a:extLst>
              <a:ext uri="{FF2B5EF4-FFF2-40B4-BE49-F238E27FC236}">
                <a16:creationId xmlns:a16="http://schemas.microsoft.com/office/drawing/2014/main" id="{153A8A7F-2802-318D-44B4-C200FA6DAB9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2444" t="8519" r="26394" b="5126"/>
          <a:stretch/>
        </p:blipFill>
        <p:spPr>
          <a:xfrm>
            <a:off x="1491988" y="2093819"/>
            <a:ext cx="3195921" cy="3268241"/>
          </a:xfrm>
          <a:prstGeom prst="rect">
            <a:avLst/>
          </a:prstGeom>
        </p:spPr>
      </p:pic>
    </p:spTree>
    <p:extLst>
      <p:ext uri="{BB962C8B-B14F-4D97-AF65-F5344CB8AC3E}">
        <p14:creationId xmlns:p14="http://schemas.microsoft.com/office/powerpoint/2010/main" val="1256724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80A9554-72E6-CC6E-326C-B379CC73E740}"/>
              </a:ext>
            </a:extLst>
          </p:cNvPr>
          <p:cNvSpPr/>
          <p:nvPr/>
        </p:nvSpPr>
        <p:spPr>
          <a:xfrm>
            <a:off x="203915" y="702989"/>
            <a:ext cx="784860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2. Menganalisis</a:t>
            </a:r>
            <a:r>
              <a:rPr lang="nb-NO" sz="2400" b="1" dirty="0">
                <a:solidFill>
                  <a:srgbClr val="7030A0"/>
                </a:solidFill>
                <a:latin typeface="Arial" panose="020B0604020202020204" pitchFamily="34" charset="0"/>
                <a:cs typeface="Arial" panose="020B0604020202020204" pitchFamily="34" charset="0"/>
              </a:rPr>
              <a:t>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5" name="TextBox 4">
            <a:extLst>
              <a:ext uri="{FF2B5EF4-FFF2-40B4-BE49-F238E27FC236}">
                <a16:creationId xmlns:a16="http://schemas.microsoft.com/office/drawing/2014/main" id="{5BEF95EA-03C7-7C80-7E51-8470F395A5CA}"/>
              </a:ext>
            </a:extLst>
          </p:cNvPr>
          <p:cNvSpPr txBox="1"/>
          <p:nvPr/>
        </p:nvSpPr>
        <p:spPr>
          <a:xfrm>
            <a:off x="4724990" y="2113863"/>
            <a:ext cx="6544024" cy="2554545"/>
          </a:xfrm>
          <a:prstGeom prst="rect">
            <a:avLst/>
          </a:prstGeom>
          <a:noFill/>
        </p:spPr>
        <p:txBody>
          <a:bodyPr wrap="square">
            <a:spAutoFit/>
          </a:bodyPr>
          <a:lstStyle/>
          <a:p>
            <a:r>
              <a:rPr lang="id-ID" sz="2000" dirty="0"/>
              <a:t>Cara melakukan gerak memasuki garis finis:</a:t>
            </a:r>
          </a:p>
          <a:p>
            <a:pPr marL="285750" indent="-285750">
              <a:buFont typeface="Arial" panose="020B0604020202020204" pitchFamily="34" charset="0"/>
              <a:buChar char="•"/>
            </a:pPr>
            <a:r>
              <a:rPr lang="id-ID" sz="2000" dirty="0"/>
              <a:t>Lakukanlah gerakan lari dengan langkah yang panjang, langkahkan kaki untuk melewati garis finis.</a:t>
            </a:r>
          </a:p>
          <a:p>
            <a:pPr marL="285750" indent="-285750">
              <a:buFont typeface="Arial" panose="020B0604020202020204" pitchFamily="34" charset="0"/>
              <a:buChar char="•"/>
            </a:pPr>
            <a:r>
              <a:rPr lang="id-ID" sz="2000" dirty="0"/>
              <a:t>Lakukanlah gerakan memutar dada ke depan saat melewati garis finis.</a:t>
            </a:r>
          </a:p>
          <a:p>
            <a:pPr marL="285750" indent="-285750">
              <a:buFont typeface="Arial" panose="020B0604020202020204" pitchFamily="34" charset="0"/>
              <a:buChar char="•"/>
            </a:pPr>
            <a:r>
              <a:rPr lang="id-ID" sz="2000" dirty="0"/>
              <a:t>Usahakan masuk finis tidak dengan mengurangi lebar langkah kaki. Lakukanlah gerakan memutar dada dengan ayunan tangan ke depan.</a:t>
            </a:r>
            <a:endParaRPr lang="en-ID" sz="2000" dirty="0"/>
          </a:p>
        </p:txBody>
      </p:sp>
      <p:sp>
        <p:nvSpPr>
          <p:cNvPr id="6" name="TextBox 5">
            <a:extLst>
              <a:ext uri="{FF2B5EF4-FFF2-40B4-BE49-F238E27FC236}">
                <a16:creationId xmlns:a16="http://schemas.microsoft.com/office/drawing/2014/main" id="{877976E4-8F6B-B4C9-8540-2CABE38E0C78}"/>
              </a:ext>
            </a:extLst>
          </p:cNvPr>
          <p:cNvSpPr txBox="1"/>
          <p:nvPr/>
        </p:nvSpPr>
        <p:spPr>
          <a:xfrm>
            <a:off x="618670" y="1423814"/>
            <a:ext cx="3055029" cy="400110"/>
          </a:xfrm>
          <a:prstGeom prst="rect">
            <a:avLst/>
          </a:prstGeom>
          <a:noFill/>
        </p:spPr>
        <p:txBody>
          <a:bodyPr wrap="square">
            <a:spAutoFit/>
          </a:bodyPr>
          <a:lstStyle/>
          <a:p>
            <a:r>
              <a:rPr lang="id-ID" sz="2000" b="1" dirty="0">
                <a:solidFill>
                  <a:srgbClr val="7030A0"/>
                </a:solidFill>
              </a:rPr>
              <a:t>Gerak memasuki garis finis</a:t>
            </a:r>
            <a:endParaRPr lang="en-ID" sz="2000" b="1" dirty="0">
              <a:solidFill>
                <a:srgbClr val="7030A0"/>
              </a:solidFill>
            </a:endParaRPr>
          </a:p>
        </p:txBody>
      </p:sp>
      <p:pic>
        <p:nvPicPr>
          <p:cNvPr id="7" name="Picture 6">
            <a:extLst>
              <a:ext uri="{FF2B5EF4-FFF2-40B4-BE49-F238E27FC236}">
                <a16:creationId xmlns:a16="http://schemas.microsoft.com/office/drawing/2014/main" id="{1489CEEE-D384-47CC-959B-20E4FF920DC2}"/>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842" r="19402"/>
          <a:stretch/>
        </p:blipFill>
        <p:spPr>
          <a:xfrm>
            <a:off x="750195" y="1886639"/>
            <a:ext cx="3721271" cy="3394403"/>
          </a:xfrm>
          <a:prstGeom prst="rect">
            <a:avLst/>
          </a:prstGeom>
        </p:spPr>
      </p:pic>
    </p:spTree>
    <p:extLst>
      <p:ext uri="{BB962C8B-B14F-4D97-AF65-F5344CB8AC3E}">
        <p14:creationId xmlns:p14="http://schemas.microsoft.com/office/powerpoint/2010/main" val="3616586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80A9554-72E6-CC6E-326C-B379CC73E740}"/>
              </a:ext>
            </a:extLst>
          </p:cNvPr>
          <p:cNvSpPr/>
          <p:nvPr/>
        </p:nvSpPr>
        <p:spPr>
          <a:xfrm>
            <a:off x="203915" y="702989"/>
            <a:ext cx="7848600" cy="830997"/>
          </a:xfrm>
          <a:prstGeom prst="rect">
            <a:avLst/>
          </a:prstGeom>
        </p:spPr>
        <p:txBody>
          <a:bodyPr wrap="square">
            <a:spAutoFit/>
          </a:bodyPr>
          <a:lstStyle/>
          <a:p>
            <a:r>
              <a:rPr lang="nb-NO" sz="2400" b="1" dirty="0">
                <a:solidFill>
                  <a:srgbClr val="7030A0"/>
                </a:solidFill>
                <a:latin typeface="Arial" panose="020B0604020202020204" pitchFamily="34" charset="0"/>
                <a:cs typeface="Arial" panose="020B0604020202020204" pitchFamily="34" charset="0"/>
              </a:rPr>
              <a:t>Gerak </a:t>
            </a:r>
            <a:r>
              <a:rPr lang="id-ID" sz="2400" b="1" dirty="0">
                <a:solidFill>
                  <a:srgbClr val="7030A0"/>
                </a:solidFill>
                <a:latin typeface="Arial" panose="020B0604020202020204" pitchFamily="34" charset="0"/>
                <a:cs typeface="Arial" panose="020B0604020202020204" pitchFamily="34" charset="0"/>
              </a:rPr>
              <a:t>Lari Jarak Pendek</a:t>
            </a:r>
          </a:p>
          <a:p>
            <a:endParaRPr lang="en-US" sz="2400" b="1" dirty="0">
              <a:solidFill>
                <a:srgbClr val="7030A0"/>
              </a:solidFill>
              <a:latin typeface="Arial" panose="020B0604020202020204" pitchFamily="34" charset="0"/>
              <a:cs typeface="Arial" pitchFamily="34" charset="0"/>
            </a:endParaRPr>
          </a:p>
        </p:txBody>
      </p:sp>
      <p:pic>
        <p:nvPicPr>
          <p:cNvPr id="2" name="0036130190.0133.01">
            <a:hlinkClick r:id="" action="ppaction://media"/>
            <a:extLst>
              <a:ext uri="{FF2B5EF4-FFF2-40B4-BE49-F238E27FC236}">
                <a16:creationId xmlns:a16="http://schemas.microsoft.com/office/drawing/2014/main" id="{439327EA-4B61-C467-ED79-7742DC8C307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509532"/>
            <a:ext cx="8926286" cy="5021036"/>
          </a:xfrm>
          <a:prstGeom prst="rect">
            <a:avLst/>
          </a:prstGeom>
        </p:spPr>
      </p:pic>
    </p:spTree>
    <p:extLst>
      <p:ext uri="{BB962C8B-B14F-4D97-AF65-F5344CB8AC3E}">
        <p14:creationId xmlns:p14="http://schemas.microsoft.com/office/powerpoint/2010/main" val="4159000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0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A5EC01F-D6FE-FE60-87E1-0EEAE2FCF0BC}"/>
              </a:ext>
            </a:extLst>
          </p:cNvPr>
          <p:cNvSpPr/>
          <p:nvPr/>
        </p:nvSpPr>
        <p:spPr>
          <a:xfrm>
            <a:off x="487251" y="632297"/>
            <a:ext cx="7848600" cy="461665"/>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Lari Jarak Pendek dalam Bentuk Perlombaan</a:t>
            </a:r>
            <a:endParaRPr lang="en-US" sz="2400" b="1" dirty="0">
              <a:solidFill>
                <a:srgbClr val="7030A0"/>
              </a:solidFill>
              <a:latin typeface="Arial" panose="020B0604020202020204" pitchFamily="34" charset="0"/>
              <a:cs typeface="Arial" pitchFamily="34" charset="0"/>
            </a:endParaRPr>
          </a:p>
        </p:txBody>
      </p:sp>
      <p:sp>
        <p:nvSpPr>
          <p:cNvPr id="5" name="TextBox 4">
            <a:extLst>
              <a:ext uri="{FF2B5EF4-FFF2-40B4-BE49-F238E27FC236}">
                <a16:creationId xmlns:a16="http://schemas.microsoft.com/office/drawing/2014/main" id="{353CB22B-122A-1676-7D89-F14D63F9D72A}"/>
              </a:ext>
            </a:extLst>
          </p:cNvPr>
          <p:cNvSpPr txBox="1"/>
          <p:nvPr/>
        </p:nvSpPr>
        <p:spPr>
          <a:xfrm>
            <a:off x="3757411" y="1664704"/>
            <a:ext cx="7225377" cy="4093428"/>
          </a:xfrm>
          <a:prstGeom prst="rect">
            <a:avLst/>
          </a:prstGeom>
          <a:noFill/>
        </p:spPr>
        <p:txBody>
          <a:bodyPr wrap="square">
            <a:spAutoFit/>
          </a:bodyPr>
          <a:lstStyle/>
          <a:p>
            <a:r>
              <a:rPr lang="id-ID" sz="2000" dirty="0"/>
              <a:t>Berikut cara melakukan koordinasi gerak lari jarak pendek melalui perlombaan.</a:t>
            </a:r>
          </a:p>
          <a:p>
            <a:pPr marL="285750" indent="-285750">
              <a:buFont typeface="Arial" panose="020B0604020202020204" pitchFamily="34" charset="0"/>
              <a:buChar char="•"/>
            </a:pPr>
            <a:r>
              <a:rPr lang="id-ID" sz="2000" dirty="0"/>
              <a:t>Lari dengan tungkai melangkah panjang.</a:t>
            </a:r>
          </a:p>
          <a:p>
            <a:pPr marL="285750" indent="-285750">
              <a:buFont typeface="Arial" panose="020B0604020202020204" pitchFamily="34" charset="0"/>
              <a:buChar char="•"/>
            </a:pPr>
            <a:r>
              <a:rPr lang="id-ID" sz="2000" dirty="0"/>
              <a:t>Tumpuan/mendarat dengan ujung kaki, dan badan dicondongkan ke depan dengan mengayunkan lengan ke depan secara cepat.</a:t>
            </a:r>
          </a:p>
          <a:p>
            <a:pPr marL="285750" indent="-285750">
              <a:buFont typeface="Arial" panose="020B0604020202020204" pitchFamily="34" charset="0"/>
              <a:buChar char="•"/>
            </a:pPr>
            <a:r>
              <a:rPr lang="id-ID" sz="2000" dirty="0"/>
              <a:t>Lakukanlah gerak lari ini sejauh 25 m.</a:t>
            </a:r>
          </a:p>
          <a:p>
            <a:pPr marL="285750" indent="-285750">
              <a:buFont typeface="Arial" panose="020B0604020202020204" pitchFamily="34" charset="0"/>
              <a:buChar char="•"/>
            </a:pPr>
            <a:r>
              <a:rPr lang="id-ID" sz="2000" dirty="0"/>
              <a:t>Gunakan lintasan lari yang telah disiapkan. Lintasan lari dibuat dalam jumlah yang cukup sehingga bisa ditempati banyak peserta didik.</a:t>
            </a:r>
          </a:p>
          <a:p>
            <a:pPr marL="285750" indent="-285750">
              <a:buFont typeface="Arial" panose="020B0604020202020204" pitchFamily="34" charset="0"/>
              <a:buChar char="•"/>
            </a:pPr>
            <a:r>
              <a:rPr lang="id-ID" sz="2000" dirty="0"/>
              <a:t>Setiap peserta didik mencari pasangan untuk mengamati gerakan larinya dan mencatat hasilnya.</a:t>
            </a:r>
          </a:p>
          <a:p>
            <a:pPr marL="285750" indent="-285750">
              <a:buFont typeface="Arial" panose="020B0604020202020204" pitchFamily="34" charset="0"/>
              <a:buChar char="•"/>
            </a:pPr>
            <a:r>
              <a:rPr lang="id-ID" sz="2000" dirty="0"/>
              <a:t>Lakukanlah secara bergantian dengan temanmu untuk saling mengamati.</a:t>
            </a:r>
            <a:endParaRPr lang="en-ID" sz="2000" dirty="0"/>
          </a:p>
        </p:txBody>
      </p:sp>
      <p:sp>
        <p:nvSpPr>
          <p:cNvPr id="6" name="Rectangle 5">
            <a:extLst>
              <a:ext uri="{FF2B5EF4-FFF2-40B4-BE49-F238E27FC236}">
                <a16:creationId xmlns:a16="http://schemas.microsoft.com/office/drawing/2014/main" id="{480F7E48-02DC-A0BF-D140-5CCB74304B3B}"/>
              </a:ext>
            </a:extLst>
          </p:cNvPr>
          <p:cNvSpPr/>
          <p:nvPr/>
        </p:nvSpPr>
        <p:spPr>
          <a:xfrm>
            <a:off x="1830942" y="4221929"/>
            <a:ext cx="1249061" cy="230832"/>
          </a:xfrm>
          <a:prstGeom prst="rect">
            <a:avLst/>
          </a:prstGeom>
          <a:solidFill>
            <a:schemeClr val="bg1">
              <a:alpha val="54000"/>
            </a:schemeClr>
          </a:solidFill>
        </p:spPr>
        <p:txBody>
          <a:bodyPr wrap="none">
            <a:spAutoFit/>
          </a:bodyPr>
          <a:lstStyle/>
          <a:p>
            <a:pPr algn="r"/>
            <a:r>
              <a:rPr lang="en-US" sz="900" dirty="0" err="1">
                <a:latin typeface="Arial" pitchFamily="34" charset="0"/>
                <a:cs typeface="Arial" pitchFamily="34" charset="0"/>
              </a:rPr>
              <a:t>Sumber</a:t>
            </a:r>
            <a:r>
              <a:rPr lang="en-US" sz="900" dirty="0">
                <a:latin typeface="Arial" pitchFamily="34" charset="0"/>
                <a:cs typeface="Arial" pitchFamily="34" charset="0"/>
              </a:rPr>
              <a:t>: </a:t>
            </a:r>
            <a:r>
              <a:rPr lang="id-ID" sz="900" i="1" dirty="0">
                <a:latin typeface="Arial" pitchFamily="34" charset="0"/>
                <a:cs typeface="Arial" pitchFamily="34" charset="0"/>
              </a:rPr>
              <a:t>freepik.com</a:t>
            </a:r>
            <a:endParaRPr lang="en-US" sz="900" i="1" dirty="0">
              <a:latin typeface="Arial" pitchFamily="34" charset="0"/>
              <a:cs typeface="Arial" pitchFamily="34" charset="0"/>
            </a:endParaRPr>
          </a:p>
        </p:txBody>
      </p:sp>
      <p:pic>
        <p:nvPicPr>
          <p:cNvPr id="7" name="Picture 6">
            <a:extLst>
              <a:ext uri="{FF2B5EF4-FFF2-40B4-BE49-F238E27FC236}">
                <a16:creationId xmlns:a16="http://schemas.microsoft.com/office/drawing/2014/main" id="{DE1F57D7-17D7-F863-524E-A6284AED8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9212" y="2012434"/>
            <a:ext cx="2209495" cy="2209495"/>
          </a:xfrm>
          <a:prstGeom prst="rect">
            <a:avLst/>
          </a:prstGeom>
        </p:spPr>
      </p:pic>
    </p:spTree>
    <p:extLst>
      <p:ext uri="{BB962C8B-B14F-4D97-AF65-F5344CB8AC3E}">
        <p14:creationId xmlns:p14="http://schemas.microsoft.com/office/powerpoint/2010/main" val="4069108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8" name="Group 17">
            <a:extLst>
              <a:ext uri="{FF2B5EF4-FFF2-40B4-BE49-F238E27FC236}">
                <a16:creationId xmlns:a16="http://schemas.microsoft.com/office/drawing/2014/main" id="{E3F6FAEA-0132-A009-ED46-ED113C2DB671}"/>
              </a:ext>
            </a:extLst>
          </p:cNvPr>
          <p:cNvGrpSpPr/>
          <p:nvPr/>
        </p:nvGrpSpPr>
        <p:grpSpPr>
          <a:xfrm>
            <a:off x="0" y="1561823"/>
            <a:ext cx="5689600" cy="3443211"/>
            <a:chOff x="0" y="1847850"/>
            <a:chExt cx="4038600" cy="2582408"/>
          </a:xfrm>
        </p:grpSpPr>
        <p:sp>
          <p:nvSpPr>
            <p:cNvPr id="19" name="Rectangle 18">
              <a:extLst>
                <a:ext uri="{FF2B5EF4-FFF2-40B4-BE49-F238E27FC236}">
                  <a16:creationId xmlns:a16="http://schemas.microsoft.com/office/drawing/2014/main" id="{6CC72A31-61D8-3361-CA1D-C13465408F0E}"/>
                </a:ext>
              </a:extLst>
            </p:cNvPr>
            <p:cNvSpPr/>
            <p:nvPr/>
          </p:nvSpPr>
          <p:spPr>
            <a:xfrm>
              <a:off x="114887" y="2190750"/>
              <a:ext cx="3923713" cy="2239508"/>
            </a:xfrm>
            <a:prstGeom prst="rect">
              <a:avLst/>
            </a:prstGeom>
            <a:noFill/>
          </p:spPr>
          <p:txBody>
            <a:bodyPr wrap="square">
              <a:spAutoFit/>
            </a:bodyPr>
            <a:lstStyle/>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Menunjukkan</a:t>
              </a:r>
              <a:r>
                <a:rPr lang="en-US" sz="1867" dirty="0">
                  <a:latin typeface="Calibri" pitchFamily="34" charset="0"/>
                  <a:cs typeface="Calibri" pitchFamily="34" charset="0"/>
                </a:rPr>
                <a:t> </a:t>
              </a:r>
              <a:r>
                <a:rPr lang="en-US" sz="1867" dirty="0" err="1">
                  <a:latin typeface="Calibri" pitchFamily="34" charset="0"/>
                  <a:cs typeface="Calibri" pitchFamily="34" charset="0"/>
                </a:rPr>
                <a:t>kemampuan</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mempraktikkan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start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Menganalisis</a:t>
              </a:r>
              <a:r>
                <a:rPr lang="en-US" sz="1867" dirty="0">
                  <a:latin typeface="Calibri" pitchFamily="34" charset="0"/>
                  <a:cs typeface="Calibri" pitchFamily="34" charset="0"/>
                </a:rPr>
                <a:t> </a:t>
              </a:r>
              <a:r>
                <a:rPr lang="en-US" sz="1867" dirty="0" err="1">
                  <a:latin typeface="Calibri" pitchFamily="34" charset="0"/>
                  <a:cs typeface="Calibri" pitchFamily="34" charset="0"/>
                </a:rPr>
                <a:t>fakta</a:t>
              </a:r>
              <a:r>
                <a:rPr lang="en-US" sz="1867" dirty="0">
                  <a:latin typeface="Calibri" pitchFamily="34" charset="0"/>
                  <a:cs typeface="Calibri" pitchFamily="34" charset="0"/>
                </a:rPr>
                <a:t>, </a:t>
              </a:r>
              <a:r>
                <a:rPr lang="en-US" sz="1867" dirty="0" err="1">
                  <a:latin typeface="Calibri" pitchFamily="34" charset="0"/>
                  <a:cs typeface="Calibri" pitchFamily="34" charset="0"/>
                </a:rPr>
                <a:t>konsep</a:t>
              </a:r>
              <a:r>
                <a:rPr lang="en-US" sz="1867" dirty="0">
                  <a:latin typeface="Calibri" pitchFamily="34" charset="0"/>
                  <a:cs typeface="Calibri" pitchFamily="34" charset="0"/>
                </a:rPr>
                <a:t>, dan </a:t>
              </a:r>
              <a:r>
                <a:rPr lang="en-US" sz="1867" dirty="0" err="1">
                  <a:latin typeface="Calibri" pitchFamily="34" charset="0"/>
                  <a:cs typeface="Calibri" pitchFamily="34" charset="0"/>
                </a:rPr>
                <a:t>prosedur</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melakukan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start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Menunjukkan</a:t>
              </a:r>
              <a:r>
                <a:rPr lang="en-US" sz="1867" dirty="0">
                  <a:latin typeface="Calibri" pitchFamily="34" charset="0"/>
                  <a:cs typeface="Calibri" pitchFamily="34" charset="0"/>
                </a:rPr>
                <a:t> </a:t>
              </a:r>
              <a:r>
                <a:rPr lang="en-US" sz="1867" dirty="0" err="1">
                  <a:latin typeface="Calibri" pitchFamily="34" charset="0"/>
                  <a:cs typeface="Calibri" pitchFamily="34" charset="0"/>
                </a:rPr>
                <a:t>kemampuan</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mempraktikkan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a:t>
              </a:r>
              <a:r>
                <a:rPr lang="en-US" sz="1867" dirty="0" err="1">
                  <a:latin typeface="Calibri" pitchFamily="34" charset="0"/>
                  <a:cs typeface="Calibri" pitchFamily="34" charset="0"/>
                </a:rPr>
                <a:t>gerakan</a:t>
              </a:r>
              <a:r>
                <a:rPr lang="en-US" sz="1867" dirty="0">
                  <a:latin typeface="Calibri" pitchFamily="34" charset="0"/>
                  <a:cs typeface="Calibri" pitchFamily="34" charset="0"/>
                </a:rPr>
                <a: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Menganalisis</a:t>
              </a:r>
              <a:r>
                <a:rPr lang="en-US" sz="1867" dirty="0">
                  <a:latin typeface="Calibri" pitchFamily="34" charset="0"/>
                  <a:cs typeface="Calibri" pitchFamily="34" charset="0"/>
                </a:rPr>
                <a:t> </a:t>
              </a:r>
              <a:r>
                <a:rPr lang="en-US" sz="1867" dirty="0" err="1">
                  <a:latin typeface="Calibri" pitchFamily="34" charset="0"/>
                  <a:cs typeface="Calibri" pitchFamily="34" charset="0"/>
                </a:rPr>
                <a:t>fakta</a:t>
              </a:r>
              <a:r>
                <a:rPr lang="en-US" sz="1867" dirty="0">
                  <a:latin typeface="Calibri" pitchFamily="34" charset="0"/>
                  <a:cs typeface="Calibri" pitchFamily="34" charset="0"/>
                </a:rPr>
                <a:t>, </a:t>
              </a:r>
              <a:r>
                <a:rPr lang="en-US" sz="1867" dirty="0" err="1">
                  <a:latin typeface="Calibri" pitchFamily="34" charset="0"/>
                  <a:cs typeface="Calibri" pitchFamily="34" charset="0"/>
                </a:rPr>
                <a:t>konsep</a:t>
              </a:r>
              <a:r>
                <a:rPr lang="en-US" sz="1867" dirty="0">
                  <a:latin typeface="Calibri" pitchFamily="34" charset="0"/>
                  <a:cs typeface="Calibri" pitchFamily="34" charset="0"/>
                </a:rPr>
                <a:t>, dan </a:t>
              </a:r>
              <a:r>
                <a:rPr lang="en-US" sz="1867" dirty="0" err="1">
                  <a:latin typeface="Calibri" pitchFamily="34" charset="0"/>
                  <a:cs typeface="Calibri" pitchFamily="34" charset="0"/>
                </a:rPr>
                <a:t>prosedur</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melakukan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a:t>
              </a:r>
              <a:r>
                <a:rPr lang="en-US" sz="1867" dirty="0" err="1">
                  <a:latin typeface="Calibri" pitchFamily="34" charset="0"/>
                  <a:cs typeface="Calibri" pitchFamily="34" charset="0"/>
                </a:rPr>
                <a:t>gerakan</a:t>
              </a:r>
              <a:r>
                <a:rPr lang="en-US" sz="1867" dirty="0">
                  <a:latin typeface="Calibri" pitchFamily="34" charset="0"/>
                  <a:cs typeface="Calibri" pitchFamily="34" charset="0"/>
                </a:rPr>
                <a: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p:txBody>
        </p:sp>
        <p:sp>
          <p:nvSpPr>
            <p:cNvPr id="20" name="Rectangle 19">
              <a:extLst>
                <a:ext uri="{FF2B5EF4-FFF2-40B4-BE49-F238E27FC236}">
                  <a16:creationId xmlns:a16="http://schemas.microsoft.com/office/drawing/2014/main" id="{DFFD2C66-8CEC-CBBE-E0CB-7F6BB10E238A}"/>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1" name="Rectangle 20">
            <a:extLst>
              <a:ext uri="{FF2B5EF4-FFF2-40B4-BE49-F238E27FC236}">
                <a16:creationId xmlns:a16="http://schemas.microsoft.com/office/drawing/2014/main" id="{BA1DE567-DA1C-5C7F-36FE-182B3F68F8C3}"/>
              </a:ext>
            </a:extLst>
          </p:cNvPr>
          <p:cNvSpPr/>
          <p:nvPr/>
        </p:nvSpPr>
        <p:spPr>
          <a:xfrm>
            <a:off x="280816" y="1502400"/>
            <a:ext cx="2352054" cy="379656"/>
          </a:xfrm>
          <a:prstGeom prst="rect">
            <a:avLst/>
          </a:prstGeom>
        </p:spPr>
        <p:txBody>
          <a:bodyPr wrap="none">
            <a:spAutoFit/>
          </a:bodyPr>
          <a:lstStyle/>
          <a:p>
            <a:pPr algn="ctr" eaLnBrk="0" hangingPunct="0"/>
            <a:r>
              <a:rPr lang="en-US" sz="1867" b="1" dirty="0" err="1">
                <a:solidFill>
                  <a:schemeClr val="bg1"/>
                </a:solidFill>
                <a:latin typeface="Calibri" pitchFamily="34" charset="0"/>
                <a:cs typeface="Calibri" pitchFamily="34" charset="0"/>
                <a:sym typeface="Arial" pitchFamily="34" charset="0"/>
              </a:rPr>
              <a:t>Tujuan</a:t>
            </a:r>
            <a:r>
              <a:rPr lang="en-US" sz="1867" b="1" dirty="0">
                <a:solidFill>
                  <a:schemeClr val="bg1"/>
                </a:solidFill>
                <a:latin typeface="Calibri" pitchFamily="34" charset="0"/>
                <a:cs typeface="Calibri" pitchFamily="34" charset="0"/>
                <a:sym typeface="Arial" pitchFamily="34" charset="0"/>
              </a:rPr>
              <a:t> </a:t>
            </a:r>
            <a:r>
              <a:rPr lang="en-US" sz="1867" b="1" dirty="0" err="1">
                <a:solidFill>
                  <a:schemeClr val="bg1"/>
                </a:solidFill>
                <a:latin typeface="Calibri" pitchFamily="34" charset="0"/>
                <a:cs typeface="Calibri" pitchFamily="34" charset="0"/>
                <a:sym typeface="Arial" pitchFamily="34" charset="0"/>
              </a:rPr>
              <a:t>pembelajaran</a:t>
            </a:r>
            <a:r>
              <a:rPr lang="en-US" sz="1867" b="1" dirty="0">
                <a:solidFill>
                  <a:schemeClr val="bg1"/>
                </a:solidFill>
                <a:latin typeface="Calibri" pitchFamily="34" charset="0"/>
                <a:cs typeface="Calibri" pitchFamily="34" charset="0"/>
                <a:sym typeface="Arial" pitchFamily="34" charset="0"/>
              </a:rPr>
              <a:t>:</a:t>
            </a:r>
          </a:p>
        </p:txBody>
      </p:sp>
      <p:grpSp>
        <p:nvGrpSpPr>
          <p:cNvPr id="13" name="Group 12">
            <a:extLst>
              <a:ext uri="{FF2B5EF4-FFF2-40B4-BE49-F238E27FC236}">
                <a16:creationId xmlns:a16="http://schemas.microsoft.com/office/drawing/2014/main" id="{8B48EAA3-157A-0143-F8A2-3FC98965C3AF}"/>
              </a:ext>
            </a:extLst>
          </p:cNvPr>
          <p:cNvGrpSpPr/>
          <p:nvPr/>
        </p:nvGrpSpPr>
        <p:grpSpPr>
          <a:xfrm>
            <a:off x="273596" y="260776"/>
            <a:ext cx="1183247" cy="1160511"/>
            <a:chOff x="4328803" y="1954100"/>
            <a:chExt cx="1440091" cy="1447246"/>
          </a:xfrm>
        </p:grpSpPr>
        <p:pic>
          <p:nvPicPr>
            <p:cNvPr id="14" name="Picture 2" descr="E:\ELISA\ERLANGGA LISA\2017\TEMPLATE PPT\SMP Penjaskes Orkes (K13N)\untuk BAB penjas.png">
              <a:extLst>
                <a:ext uri="{FF2B5EF4-FFF2-40B4-BE49-F238E27FC236}">
                  <a16:creationId xmlns:a16="http://schemas.microsoft.com/office/drawing/2014/main" id="{E7EA96A6-C946-16A5-46EB-FD59706E92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0E70A27F-D83A-079E-66D7-FF19F9EB7B3A}"/>
                </a:ext>
              </a:extLst>
            </p:cNvPr>
            <p:cNvSpPr/>
            <p:nvPr/>
          </p:nvSpPr>
          <p:spPr>
            <a:xfrm>
              <a:off x="4328803" y="2140542"/>
              <a:ext cx="1428752" cy="1036316"/>
            </a:xfrm>
            <a:prstGeom prst="rect">
              <a:avLst/>
            </a:prstGeom>
          </p:spPr>
          <p:txBody>
            <a:bodyPr wrap="square">
              <a:spAutoFit/>
            </a:bodyPr>
            <a:lstStyle/>
            <a:p>
              <a:pPr algn="ctr"/>
              <a:r>
                <a:rPr lang="en-US" sz="2400" b="1" dirty="0">
                  <a:solidFill>
                    <a:schemeClr val="bg1"/>
                  </a:solidFill>
                </a:rPr>
                <a:t>BAB </a:t>
              </a:r>
            </a:p>
            <a:p>
              <a:pPr algn="ctr"/>
              <a:r>
                <a:rPr lang="id-ID" sz="2400" b="1" dirty="0">
                  <a:solidFill>
                    <a:schemeClr val="bg1"/>
                  </a:solidFill>
                </a:rPr>
                <a:t>5</a:t>
              </a:r>
              <a:endParaRPr lang="en-US" sz="2400" b="1" dirty="0">
                <a:solidFill>
                  <a:schemeClr val="bg1"/>
                </a:solidFill>
              </a:endParaRPr>
            </a:p>
          </p:txBody>
        </p:sp>
      </p:grpSp>
      <p:sp>
        <p:nvSpPr>
          <p:cNvPr id="22" name="TextBox 21">
            <a:extLst>
              <a:ext uri="{FF2B5EF4-FFF2-40B4-BE49-F238E27FC236}">
                <a16:creationId xmlns:a16="http://schemas.microsoft.com/office/drawing/2014/main" id="{74BE65CE-486A-79B3-C511-6110682F2D82}"/>
              </a:ext>
            </a:extLst>
          </p:cNvPr>
          <p:cNvSpPr txBox="1"/>
          <p:nvPr/>
        </p:nvSpPr>
        <p:spPr>
          <a:xfrm>
            <a:off x="1456843" y="564581"/>
            <a:ext cx="5376262" cy="647153"/>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2800" b="1" dirty="0">
                <a:solidFill>
                  <a:srgbClr val="7030A0"/>
                </a:solidFill>
                <a:latin typeface="Calibri" pitchFamily="34" charset="0"/>
                <a:cs typeface="Calibri" pitchFamily="34" charset="0"/>
              </a:rPr>
              <a:t>Atletik: Lari Jarak Pendek</a:t>
            </a:r>
          </a:p>
        </p:txBody>
      </p:sp>
      <p:sp>
        <p:nvSpPr>
          <p:cNvPr id="17" name="Rectangle 16">
            <a:extLst>
              <a:ext uri="{FF2B5EF4-FFF2-40B4-BE49-F238E27FC236}">
                <a16:creationId xmlns:a16="http://schemas.microsoft.com/office/drawing/2014/main" id="{BBC04CDC-63A2-9E89-0ABE-7B4F466E9656}"/>
              </a:ext>
            </a:extLst>
          </p:cNvPr>
          <p:cNvSpPr/>
          <p:nvPr/>
        </p:nvSpPr>
        <p:spPr>
          <a:xfrm>
            <a:off x="10135240" y="5433877"/>
            <a:ext cx="1524776" cy="230832"/>
          </a:xfrm>
          <a:prstGeom prst="rect">
            <a:avLst/>
          </a:prstGeom>
          <a:solidFill>
            <a:schemeClr val="bg1">
              <a:alpha val="54000"/>
            </a:schemeClr>
          </a:solidFill>
        </p:spPr>
        <p:txBody>
          <a:bodyPr wrap="none">
            <a:spAutoFit/>
          </a:bodyPr>
          <a:lstStyle/>
          <a:p>
            <a:pPr algn="r"/>
            <a:r>
              <a:rPr lang="en-US" sz="900" dirty="0" err="1">
                <a:latin typeface="Arial" pitchFamily="34" charset="0"/>
                <a:cs typeface="Arial" pitchFamily="34" charset="0"/>
              </a:rPr>
              <a:t>Sumber</a:t>
            </a:r>
            <a:r>
              <a:rPr lang="en-US" sz="900" dirty="0">
                <a:latin typeface="Arial" pitchFamily="34" charset="0"/>
                <a:cs typeface="Arial" pitchFamily="34" charset="0"/>
              </a:rPr>
              <a:t>: </a:t>
            </a:r>
            <a:r>
              <a:rPr lang="id-ID" sz="900" i="1" dirty="0">
                <a:latin typeface="Arial" pitchFamily="34" charset="0"/>
                <a:cs typeface="Arial" pitchFamily="34" charset="0"/>
              </a:rPr>
              <a:t>shutterstock.com</a:t>
            </a:r>
            <a:endParaRPr lang="en-US" sz="900" i="1" dirty="0">
              <a:latin typeface="Arial" pitchFamily="34" charset="0"/>
              <a:cs typeface="Arial" pitchFamily="34" charset="0"/>
            </a:endParaRPr>
          </a:p>
        </p:txBody>
      </p:sp>
      <p:pic>
        <p:nvPicPr>
          <p:cNvPr id="24" name="Picture 23">
            <a:extLst>
              <a:ext uri="{FF2B5EF4-FFF2-40B4-BE49-F238E27FC236}">
                <a16:creationId xmlns:a16="http://schemas.microsoft.com/office/drawing/2014/main" id="{DDBADDAA-8D3D-DCEA-F2D5-60761372E8B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70416" y="1561822"/>
            <a:ext cx="5689600" cy="37924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1622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3" name="Group 12">
            <a:extLst>
              <a:ext uri="{FF2B5EF4-FFF2-40B4-BE49-F238E27FC236}">
                <a16:creationId xmlns:a16="http://schemas.microsoft.com/office/drawing/2014/main" id="{6FEE153B-6BDE-4898-E115-CECE7A7D8DEE}"/>
              </a:ext>
            </a:extLst>
          </p:cNvPr>
          <p:cNvGrpSpPr/>
          <p:nvPr/>
        </p:nvGrpSpPr>
        <p:grpSpPr>
          <a:xfrm>
            <a:off x="1" y="1459547"/>
            <a:ext cx="5689599" cy="3340618"/>
            <a:chOff x="0" y="1847850"/>
            <a:chExt cx="3769359" cy="2505463"/>
          </a:xfrm>
        </p:grpSpPr>
        <p:sp>
          <p:nvSpPr>
            <p:cNvPr id="14" name="Rectangle 13">
              <a:extLst>
                <a:ext uri="{FF2B5EF4-FFF2-40B4-BE49-F238E27FC236}">
                  <a16:creationId xmlns:a16="http://schemas.microsoft.com/office/drawing/2014/main" id="{67F69885-469D-CDB3-1F2B-3EF4A584598A}"/>
                </a:ext>
              </a:extLst>
            </p:cNvPr>
            <p:cNvSpPr/>
            <p:nvPr/>
          </p:nvSpPr>
          <p:spPr>
            <a:xfrm>
              <a:off x="114886" y="2190750"/>
              <a:ext cx="3654473" cy="2162563"/>
            </a:xfrm>
            <a:prstGeom prst="rect">
              <a:avLst/>
            </a:prstGeom>
            <a:noFill/>
          </p:spPr>
          <p:txBody>
            <a:bodyPr wrap="square">
              <a:spAutoFit/>
            </a:bodyPr>
            <a:lstStyle/>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Menunjukkan</a:t>
              </a:r>
              <a:r>
                <a:rPr lang="en-US" sz="1867" dirty="0">
                  <a:latin typeface="Calibri" pitchFamily="34" charset="0"/>
                  <a:cs typeface="Calibri" pitchFamily="34" charset="0"/>
                </a:rPr>
                <a:t> </a:t>
              </a:r>
              <a:r>
                <a:rPr lang="en-US" sz="1867" dirty="0" err="1">
                  <a:latin typeface="Calibri" pitchFamily="34" charset="0"/>
                  <a:cs typeface="Calibri" pitchFamily="34" charset="0"/>
                </a:rPr>
                <a:t>kemampuan</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mempraktikkan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a:t>
              </a:r>
              <a:r>
                <a:rPr lang="en-US" sz="1867" dirty="0" err="1">
                  <a:latin typeface="Calibri" pitchFamily="34" charset="0"/>
                  <a:cs typeface="Calibri" pitchFamily="34" charset="0"/>
                </a:rPr>
                <a:t>memasuki</a:t>
              </a:r>
              <a:r>
                <a:rPr lang="en-US" sz="1867" dirty="0">
                  <a:latin typeface="Calibri" pitchFamily="34" charset="0"/>
                  <a:cs typeface="Calibri" pitchFamily="34" charset="0"/>
                </a:rPr>
                <a:t> garis </a:t>
              </a:r>
              <a:r>
                <a:rPr lang="en-US" sz="1867" dirty="0" err="1">
                  <a:latin typeface="Calibri" pitchFamily="34" charset="0"/>
                  <a:cs typeface="Calibri" pitchFamily="34" charset="0"/>
                </a:rPr>
                <a:t>finis</a:t>
              </a:r>
              <a:r>
                <a:rPr lang="en-US" sz="1867" dirty="0">
                  <a:latin typeface="Calibri" pitchFamily="34" charset="0"/>
                  <a:cs typeface="Calibri" pitchFamily="34" charset="0"/>
                </a:rPr>
                <a: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Menganalisis</a:t>
              </a:r>
              <a:r>
                <a:rPr lang="en-US" sz="1867" dirty="0">
                  <a:latin typeface="Calibri" pitchFamily="34" charset="0"/>
                  <a:cs typeface="Calibri" pitchFamily="34" charset="0"/>
                </a:rPr>
                <a:t> </a:t>
              </a:r>
              <a:r>
                <a:rPr lang="en-US" sz="1867" dirty="0" err="1">
                  <a:latin typeface="Calibri" pitchFamily="34" charset="0"/>
                  <a:cs typeface="Calibri" pitchFamily="34" charset="0"/>
                </a:rPr>
                <a:t>fakta</a:t>
              </a:r>
              <a:r>
                <a:rPr lang="en-US" sz="1867" dirty="0">
                  <a:latin typeface="Calibri" pitchFamily="34" charset="0"/>
                  <a:cs typeface="Calibri" pitchFamily="34" charset="0"/>
                </a:rPr>
                <a:t>, </a:t>
              </a:r>
              <a:r>
                <a:rPr lang="en-US" sz="1867" dirty="0" err="1">
                  <a:latin typeface="Calibri" pitchFamily="34" charset="0"/>
                  <a:cs typeface="Calibri" pitchFamily="34" charset="0"/>
                </a:rPr>
                <a:t>konsep</a:t>
              </a:r>
              <a:r>
                <a:rPr lang="en-US" sz="1867" dirty="0">
                  <a:latin typeface="Calibri" pitchFamily="34" charset="0"/>
                  <a:cs typeface="Calibri" pitchFamily="34" charset="0"/>
                </a:rPr>
                <a:t>, dan </a:t>
              </a:r>
              <a:r>
                <a:rPr lang="en-US" sz="1867" dirty="0" err="1">
                  <a:latin typeface="Calibri" pitchFamily="34" charset="0"/>
                  <a:cs typeface="Calibri" pitchFamily="34" charset="0"/>
                </a:rPr>
                <a:t>prosedur</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melakukan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spesifik</a:t>
              </a:r>
              <a:r>
                <a:rPr lang="en-US" sz="1867" dirty="0">
                  <a:latin typeface="Calibri" pitchFamily="34" charset="0"/>
                  <a:cs typeface="Calibri" pitchFamily="34" charset="0"/>
                </a:rPr>
                <a:t> </a:t>
              </a:r>
              <a:r>
                <a:rPr lang="en-US" sz="1867" dirty="0" err="1">
                  <a:latin typeface="Calibri" pitchFamily="34" charset="0"/>
                  <a:cs typeface="Calibri" pitchFamily="34" charset="0"/>
                </a:rPr>
                <a:t>memasuki</a:t>
              </a:r>
              <a:r>
                <a:rPr lang="en-US" sz="1867" dirty="0">
                  <a:latin typeface="Calibri" pitchFamily="34" charset="0"/>
                  <a:cs typeface="Calibri" pitchFamily="34" charset="0"/>
                </a:rPr>
                <a:t> garis </a:t>
              </a:r>
              <a:r>
                <a:rPr lang="en-US" sz="1867" dirty="0" err="1">
                  <a:latin typeface="Calibri" pitchFamily="34" charset="0"/>
                  <a:cs typeface="Calibri" pitchFamily="34" charset="0"/>
                </a:rPr>
                <a:t>finis</a:t>
              </a:r>
              <a:r>
                <a:rPr lang="en-US" sz="1867" dirty="0">
                  <a:latin typeface="Calibri" pitchFamily="34" charset="0"/>
                  <a:cs typeface="Calibri" pitchFamily="34" charset="0"/>
                </a:rPr>
                <a: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a:t>
              </a:r>
            </a:p>
            <a:p>
              <a:pPr marL="423143" indent="-423143" eaLnBrk="0" hangingPunct="0">
                <a:spcBef>
                  <a:spcPts val="800"/>
                </a:spcBef>
                <a:buFont typeface="Wingdings" pitchFamily="2" charset="2"/>
                <a:buChar char="§"/>
              </a:pPr>
              <a:r>
                <a:rPr lang="en-US" sz="1867" dirty="0" err="1">
                  <a:latin typeface="Calibri" pitchFamily="34" charset="0"/>
                  <a:cs typeface="Calibri" pitchFamily="34" charset="0"/>
                </a:rPr>
                <a:t>Menunjukkan</a:t>
              </a:r>
              <a:r>
                <a:rPr lang="en-US" sz="1867" dirty="0">
                  <a:latin typeface="Calibri" pitchFamily="34" charset="0"/>
                  <a:cs typeface="Calibri" pitchFamily="34" charset="0"/>
                </a:rPr>
                <a:t> </a:t>
              </a:r>
              <a:r>
                <a:rPr lang="en-US" sz="1867" dirty="0" err="1">
                  <a:latin typeface="Calibri" pitchFamily="34" charset="0"/>
                  <a:cs typeface="Calibri" pitchFamily="34" charset="0"/>
                </a:rPr>
                <a:t>kemampuan</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mempraktikkan</a:t>
              </a:r>
              <a:r>
                <a:rPr lang="en-US" sz="1867" dirty="0">
                  <a:latin typeface="Calibri" pitchFamily="34" charset="0"/>
                  <a:cs typeface="Calibri" pitchFamily="34" charset="0"/>
                </a:rPr>
                <a:t> </a:t>
              </a:r>
              <a:r>
                <a:rPr lang="en-US" sz="1867" dirty="0" err="1">
                  <a:latin typeface="Calibri" pitchFamily="34" charset="0"/>
                  <a:cs typeface="Calibri" pitchFamily="34" charset="0"/>
                </a:rPr>
                <a:t>keterampilan</a:t>
              </a:r>
              <a:r>
                <a:rPr lang="en-US" sz="1867" dirty="0">
                  <a:latin typeface="Calibri" pitchFamily="34" charset="0"/>
                  <a:cs typeface="Calibri" pitchFamily="34" charset="0"/>
                </a:rPr>
                <a:t> </a:t>
              </a:r>
              <a:r>
                <a:rPr lang="en-US" sz="1867" dirty="0" err="1">
                  <a:latin typeface="Calibri" pitchFamily="34" charset="0"/>
                  <a:cs typeface="Calibri" pitchFamily="34" charset="0"/>
                </a:rPr>
                <a:t>gerak</a:t>
              </a:r>
              <a:r>
                <a:rPr lang="en-US" sz="1867" dirty="0">
                  <a:latin typeface="Calibri" pitchFamily="34" charset="0"/>
                  <a:cs typeface="Calibri" pitchFamily="34" charset="0"/>
                </a:rPr>
                <a:t> </a:t>
              </a:r>
              <a:r>
                <a:rPr lang="en-US" sz="1867" dirty="0" err="1">
                  <a:latin typeface="Calibri" pitchFamily="34" charset="0"/>
                  <a:cs typeface="Calibri" pitchFamily="34" charset="0"/>
                </a:rPr>
                <a:t>lari</a:t>
              </a:r>
              <a:r>
                <a:rPr lang="en-US" sz="1867" dirty="0">
                  <a:latin typeface="Calibri" pitchFamily="34" charset="0"/>
                  <a:cs typeface="Calibri" pitchFamily="34" charset="0"/>
                </a:rPr>
                <a:t> </a:t>
              </a:r>
              <a:r>
                <a:rPr lang="en-US" sz="1867" dirty="0" err="1">
                  <a:latin typeface="Calibri" pitchFamily="34" charset="0"/>
                  <a:cs typeface="Calibri" pitchFamily="34" charset="0"/>
                </a:rPr>
                <a:t>jarak</a:t>
              </a:r>
              <a:r>
                <a:rPr lang="en-US" sz="1867" dirty="0">
                  <a:latin typeface="Calibri" pitchFamily="34" charset="0"/>
                  <a:cs typeface="Calibri" pitchFamily="34" charset="0"/>
                </a:rPr>
                <a:t> </a:t>
              </a:r>
              <a:r>
                <a:rPr lang="en-US" sz="1867" dirty="0" err="1">
                  <a:latin typeface="Calibri" pitchFamily="34" charset="0"/>
                  <a:cs typeface="Calibri" pitchFamily="34" charset="0"/>
                </a:rPr>
                <a:t>pendek</a:t>
              </a:r>
              <a:r>
                <a:rPr lang="en-US" sz="1867" dirty="0">
                  <a:latin typeface="Calibri" pitchFamily="34" charset="0"/>
                  <a:cs typeface="Calibri" pitchFamily="34" charset="0"/>
                </a:rPr>
                <a:t> </a:t>
              </a:r>
              <a:r>
                <a:rPr lang="en-US" sz="1867" dirty="0" err="1">
                  <a:latin typeface="Calibri" pitchFamily="34" charset="0"/>
                  <a:cs typeface="Calibri" pitchFamily="34" charset="0"/>
                </a:rPr>
                <a:t>dalam</a:t>
              </a:r>
              <a:r>
                <a:rPr lang="en-US" sz="1867" dirty="0">
                  <a:latin typeface="Calibri" pitchFamily="34" charset="0"/>
                  <a:cs typeface="Calibri" pitchFamily="34" charset="0"/>
                </a:rPr>
                <a:t> </a:t>
              </a:r>
              <a:r>
                <a:rPr lang="en-US" sz="1867" dirty="0" err="1">
                  <a:latin typeface="Calibri" pitchFamily="34" charset="0"/>
                  <a:cs typeface="Calibri" pitchFamily="34" charset="0"/>
                </a:rPr>
                <a:t>bentuk</a:t>
              </a:r>
              <a:r>
                <a:rPr lang="en-US" sz="1867" dirty="0">
                  <a:latin typeface="Calibri" pitchFamily="34" charset="0"/>
                  <a:cs typeface="Calibri" pitchFamily="34" charset="0"/>
                </a:rPr>
                <a:t> </a:t>
              </a:r>
              <a:r>
                <a:rPr lang="en-US" sz="1867" dirty="0" err="1">
                  <a:latin typeface="Calibri" pitchFamily="34" charset="0"/>
                  <a:cs typeface="Calibri" pitchFamily="34" charset="0"/>
                </a:rPr>
                <a:t>perlombaan</a:t>
              </a:r>
              <a:r>
                <a:rPr lang="en-US" sz="1867" dirty="0">
                  <a:latin typeface="Calibri" pitchFamily="34" charset="0"/>
                  <a:cs typeface="Calibri" pitchFamily="34" charset="0"/>
                </a:rPr>
                <a:t> </a:t>
              </a:r>
              <a:r>
                <a:rPr lang="en-US" sz="1867" dirty="0" err="1">
                  <a:latin typeface="Calibri" pitchFamily="34" charset="0"/>
                  <a:cs typeface="Calibri" pitchFamily="34" charset="0"/>
                </a:rPr>
                <a:t>secara</a:t>
              </a:r>
              <a:r>
                <a:rPr lang="en-US" sz="1867" dirty="0">
                  <a:latin typeface="Calibri" pitchFamily="34" charset="0"/>
                  <a:cs typeface="Calibri" pitchFamily="34" charset="0"/>
                </a:rPr>
                <a:t> </a:t>
              </a:r>
              <a:r>
                <a:rPr lang="en-US" sz="1867" dirty="0" err="1">
                  <a:latin typeface="Calibri" pitchFamily="34" charset="0"/>
                  <a:cs typeface="Calibri" pitchFamily="34" charset="0"/>
                </a:rPr>
                <a:t>benar</a:t>
              </a:r>
              <a:r>
                <a:rPr lang="en-US" sz="1867" dirty="0">
                  <a:latin typeface="Calibri" pitchFamily="34" charset="0"/>
                  <a:cs typeface="Calibri" pitchFamily="34" charset="0"/>
                </a:rPr>
                <a:t>.</a:t>
              </a:r>
            </a:p>
          </p:txBody>
        </p:sp>
        <p:sp>
          <p:nvSpPr>
            <p:cNvPr id="15" name="Rectangle 14">
              <a:extLst>
                <a:ext uri="{FF2B5EF4-FFF2-40B4-BE49-F238E27FC236}">
                  <a16:creationId xmlns:a16="http://schemas.microsoft.com/office/drawing/2014/main" id="{07FF821C-D3F7-5AEA-DB3A-2F6E74FA2260}"/>
                </a:ext>
              </a:extLst>
            </p:cNvPr>
            <p:cNvSpPr/>
            <p:nvPr/>
          </p:nvSpPr>
          <p:spPr>
            <a:xfrm>
              <a:off x="0" y="1847850"/>
              <a:ext cx="3769359"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8" name="Rectangle 17">
            <a:extLst>
              <a:ext uri="{FF2B5EF4-FFF2-40B4-BE49-F238E27FC236}">
                <a16:creationId xmlns:a16="http://schemas.microsoft.com/office/drawing/2014/main" id="{68897295-FE54-0AEE-AB79-3573DFFCAA8C}"/>
              </a:ext>
            </a:extLst>
          </p:cNvPr>
          <p:cNvSpPr/>
          <p:nvPr/>
        </p:nvSpPr>
        <p:spPr>
          <a:xfrm>
            <a:off x="280816" y="1502400"/>
            <a:ext cx="2352054" cy="379656"/>
          </a:xfrm>
          <a:prstGeom prst="rect">
            <a:avLst/>
          </a:prstGeom>
        </p:spPr>
        <p:txBody>
          <a:bodyPr wrap="none">
            <a:spAutoFit/>
          </a:bodyPr>
          <a:lstStyle/>
          <a:p>
            <a:pPr algn="ctr" eaLnBrk="0" hangingPunct="0"/>
            <a:r>
              <a:rPr lang="en-US" sz="1867" b="1" dirty="0" err="1">
                <a:solidFill>
                  <a:schemeClr val="bg1"/>
                </a:solidFill>
                <a:latin typeface="Calibri" pitchFamily="34" charset="0"/>
                <a:cs typeface="Calibri" pitchFamily="34" charset="0"/>
                <a:sym typeface="Arial" pitchFamily="34" charset="0"/>
              </a:rPr>
              <a:t>Tujuan</a:t>
            </a:r>
            <a:r>
              <a:rPr lang="en-US" sz="1867" b="1" dirty="0">
                <a:solidFill>
                  <a:schemeClr val="bg1"/>
                </a:solidFill>
                <a:latin typeface="Calibri" pitchFamily="34" charset="0"/>
                <a:cs typeface="Calibri" pitchFamily="34" charset="0"/>
                <a:sym typeface="Arial" pitchFamily="34" charset="0"/>
              </a:rPr>
              <a:t> </a:t>
            </a:r>
            <a:r>
              <a:rPr lang="en-US" sz="1867" b="1" dirty="0" err="1">
                <a:solidFill>
                  <a:schemeClr val="bg1"/>
                </a:solidFill>
                <a:latin typeface="Calibri" pitchFamily="34" charset="0"/>
                <a:cs typeface="Calibri" pitchFamily="34" charset="0"/>
                <a:sym typeface="Arial" pitchFamily="34" charset="0"/>
              </a:rPr>
              <a:t>pembelajaran</a:t>
            </a:r>
            <a:r>
              <a:rPr lang="en-US" sz="1867" b="1" dirty="0">
                <a:solidFill>
                  <a:schemeClr val="bg1"/>
                </a:solidFill>
                <a:latin typeface="Calibri" pitchFamily="34" charset="0"/>
                <a:cs typeface="Calibri" pitchFamily="34" charset="0"/>
                <a:sym typeface="Arial" pitchFamily="34" charset="0"/>
              </a:rPr>
              <a:t>:</a:t>
            </a:r>
          </a:p>
        </p:txBody>
      </p:sp>
      <p:grpSp>
        <p:nvGrpSpPr>
          <p:cNvPr id="19" name="Group 18">
            <a:extLst>
              <a:ext uri="{FF2B5EF4-FFF2-40B4-BE49-F238E27FC236}">
                <a16:creationId xmlns:a16="http://schemas.microsoft.com/office/drawing/2014/main" id="{ACE75A51-59C7-7AA5-1AAC-EDD17C9D8720}"/>
              </a:ext>
            </a:extLst>
          </p:cNvPr>
          <p:cNvGrpSpPr/>
          <p:nvPr/>
        </p:nvGrpSpPr>
        <p:grpSpPr>
          <a:xfrm>
            <a:off x="273596" y="260776"/>
            <a:ext cx="1183247" cy="1160511"/>
            <a:chOff x="4328803" y="1954100"/>
            <a:chExt cx="1440091" cy="1447246"/>
          </a:xfrm>
        </p:grpSpPr>
        <p:pic>
          <p:nvPicPr>
            <p:cNvPr id="20" name="Picture 2" descr="E:\ELISA\ERLANGGA LISA\2017\TEMPLATE PPT\SMP Penjaskes Orkes (K13N)\untuk BAB penjas.png">
              <a:extLst>
                <a:ext uri="{FF2B5EF4-FFF2-40B4-BE49-F238E27FC236}">
                  <a16:creationId xmlns:a16="http://schemas.microsoft.com/office/drawing/2014/main" id="{47190605-E626-AF7E-B799-B7A140B99E9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0143" y="1954100"/>
              <a:ext cx="1428751" cy="144724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9AEBC16E-5191-8BCB-425A-FB1450F62CEE}"/>
                </a:ext>
              </a:extLst>
            </p:cNvPr>
            <p:cNvSpPr/>
            <p:nvPr/>
          </p:nvSpPr>
          <p:spPr>
            <a:xfrm>
              <a:off x="4328803" y="2140542"/>
              <a:ext cx="1428752" cy="1036316"/>
            </a:xfrm>
            <a:prstGeom prst="rect">
              <a:avLst/>
            </a:prstGeom>
          </p:spPr>
          <p:txBody>
            <a:bodyPr wrap="square">
              <a:spAutoFit/>
            </a:bodyPr>
            <a:lstStyle/>
            <a:p>
              <a:pPr algn="ctr"/>
              <a:r>
                <a:rPr lang="en-US" sz="2400" b="1" dirty="0">
                  <a:solidFill>
                    <a:schemeClr val="bg1"/>
                  </a:solidFill>
                </a:rPr>
                <a:t>BAB </a:t>
              </a:r>
            </a:p>
            <a:p>
              <a:pPr algn="ctr"/>
              <a:r>
                <a:rPr lang="id-ID" sz="2400" b="1" dirty="0">
                  <a:solidFill>
                    <a:schemeClr val="bg1"/>
                  </a:solidFill>
                </a:rPr>
                <a:t>5</a:t>
              </a:r>
              <a:endParaRPr lang="en-US" sz="2400" b="1" dirty="0">
                <a:solidFill>
                  <a:schemeClr val="bg1"/>
                </a:solidFill>
              </a:endParaRPr>
            </a:p>
          </p:txBody>
        </p:sp>
      </p:grpSp>
      <p:sp>
        <p:nvSpPr>
          <p:cNvPr id="22" name="TextBox 21">
            <a:extLst>
              <a:ext uri="{FF2B5EF4-FFF2-40B4-BE49-F238E27FC236}">
                <a16:creationId xmlns:a16="http://schemas.microsoft.com/office/drawing/2014/main" id="{71CB3F6B-DB49-E76D-7B07-208693582708}"/>
              </a:ext>
            </a:extLst>
          </p:cNvPr>
          <p:cNvSpPr txBox="1"/>
          <p:nvPr/>
        </p:nvSpPr>
        <p:spPr>
          <a:xfrm>
            <a:off x="1438842" y="517524"/>
            <a:ext cx="5376262" cy="647153"/>
          </a:xfrm>
          <a:prstGeom prst="rect">
            <a:avLst/>
          </a:prstGeom>
          <a:noFill/>
          <a:ln>
            <a:noFill/>
          </a:ln>
          <a:effectLst/>
        </p:spPr>
        <p:style>
          <a:lnRef idx="2">
            <a:schemeClr val="accent2"/>
          </a:lnRef>
          <a:fillRef idx="1">
            <a:schemeClr val="lt1"/>
          </a:fillRef>
          <a:effectRef idx="0">
            <a:schemeClr val="accent2"/>
          </a:effectRef>
          <a:fontRef idx="minor">
            <a:schemeClr val="dk1"/>
          </a:fontRef>
        </p:style>
        <p:txBody>
          <a:bodyPr wrap="square" lIns="214176" tIns="107087" rIns="214176" bIns="107087" rtlCol="0">
            <a:spAutoFit/>
          </a:bodyPr>
          <a:lstStyle/>
          <a:p>
            <a:r>
              <a:rPr lang="id-ID" sz="2800" b="1" dirty="0">
                <a:solidFill>
                  <a:srgbClr val="7030A0"/>
                </a:solidFill>
                <a:latin typeface="Calibri" pitchFamily="34" charset="0"/>
                <a:cs typeface="Calibri" pitchFamily="34" charset="0"/>
              </a:rPr>
              <a:t>Atletik: Lari Jarak Pendek</a:t>
            </a:r>
          </a:p>
        </p:txBody>
      </p:sp>
      <p:sp>
        <p:nvSpPr>
          <p:cNvPr id="17" name="Rectangle 16">
            <a:extLst>
              <a:ext uri="{FF2B5EF4-FFF2-40B4-BE49-F238E27FC236}">
                <a16:creationId xmlns:a16="http://schemas.microsoft.com/office/drawing/2014/main" id="{655A18F4-9758-3B26-B8F2-B5DA571A7733}"/>
              </a:ext>
            </a:extLst>
          </p:cNvPr>
          <p:cNvSpPr/>
          <p:nvPr/>
        </p:nvSpPr>
        <p:spPr>
          <a:xfrm>
            <a:off x="10135240" y="5433877"/>
            <a:ext cx="1524776" cy="230832"/>
          </a:xfrm>
          <a:prstGeom prst="rect">
            <a:avLst/>
          </a:prstGeom>
          <a:solidFill>
            <a:schemeClr val="bg1">
              <a:alpha val="54000"/>
            </a:schemeClr>
          </a:solidFill>
        </p:spPr>
        <p:txBody>
          <a:bodyPr wrap="none">
            <a:spAutoFit/>
          </a:bodyPr>
          <a:lstStyle/>
          <a:p>
            <a:pPr algn="r"/>
            <a:r>
              <a:rPr lang="en-US" sz="900" dirty="0" err="1">
                <a:latin typeface="Arial" pitchFamily="34" charset="0"/>
                <a:cs typeface="Arial" pitchFamily="34" charset="0"/>
              </a:rPr>
              <a:t>Sumber</a:t>
            </a:r>
            <a:r>
              <a:rPr lang="en-US" sz="900" dirty="0">
                <a:latin typeface="Arial" pitchFamily="34" charset="0"/>
                <a:cs typeface="Arial" pitchFamily="34" charset="0"/>
              </a:rPr>
              <a:t>: </a:t>
            </a:r>
            <a:r>
              <a:rPr lang="id-ID" sz="900" i="1" dirty="0">
                <a:latin typeface="Arial" pitchFamily="34" charset="0"/>
                <a:cs typeface="Arial" pitchFamily="34" charset="0"/>
              </a:rPr>
              <a:t>shutterstock.com</a:t>
            </a:r>
            <a:endParaRPr lang="en-US" sz="900" i="1" dirty="0">
              <a:latin typeface="Arial" pitchFamily="34" charset="0"/>
              <a:cs typeface="Arial" pitchFamily="34" charset="0"/>
            </a:endParaRPr>
          </a:p>
        </p:txBody>
      </p:sp>
      <p:pic>
        <p:nvPicPr>
          <p:cNvPr id="24" name="Picture 23">
            <a:extLst>
              <a:ext uri="{FF2B5EF4-FFF2-40B4-BE49-F238E27FC236}">
                <a16:creationId xmlns:a16="http://schemas.microsoft.com/office/drawing/2014/main" id="{4118EA1B-3144-5AB9-1C21-191772248E0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70416" y="1561822"/>
            <a:ext cx="5689600" cy="37924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92589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FCEABBF4-5BB8-AEE1-E03D-5EA5284D3407}"/>
              </a:ext>
            </a:extLst>
          </p:cNvPr>
          <p:cNvGrpSpPr/>
          <p:nvPr/>
        </p:nvGrpSpPr>
        <p:grpSpPr>
          <a:xfrm>
            <a:off x="609600" y="889000"/>
            <a:ext cx="10714616" cy="5094432"/>
            <a:chOff x="0" y="1847850"/>
            <a:chExt cx="4038600" cy="3820824"/>
          </a:xfrm>
        </p:grpSpPr>
        <p:sp>
          <p:nvSpPr>
            <p:cNvPr id="20" name="Rectangle 19">
              <a:extLst>
                <a:ext uri="{FF2B5EF4-FFF2-40B4-BE49-F238E27FC236}">
                  <a16:creationId xmlns:a16="http://schemas.microsoft.com/office/drawing/2014/main" id="{52552547-371E-D0BB-3BFD-9FFA8F4A29B7}"/>
                </a:ext>
              </a:extLst>
            </p:cNvPr>
            <p:cNvSpPr/>
            <p:nvPr/>
          </p:nvSpPr>
          <p:spPr>
            <a:xfrm>
              <a:off x="114887" y="2190750"/>
              <a:ext cx="3923713" cy="3477924"/>
            </a:xfrm>
            <a:prstGeom prst="rect">
              <a:avLst/>
            </a:prstGeom>
          </p:spPr>
          <p:txBody>
            <a:bodyPr wrap="square">
              <a:spAutoFit/>
            </a:bodyPr>
            <a:lstStyle/>
            <a:p>
              <a:pPr eaLnBrk="0" hangingPunct="0">
                <a:spcBef>
                  <a:spcPts val="600"/>
                </a:spcBef>
              </a:pPr>
              <a:r>
                <a:rPr lang="en-US" sz="2000" b="1" dirty="0" err="1">
                  <a:latin typeface="Calibri" pitchFamily="34" charset="0"/>
                  <a:cs typeface="Calibri" pitchFamily="34" charset="0"/>
                </a:rPr>
                <a:t>Mandiri</a:t>
              </a:r>
              <a:r>
                <a:rPr lang="en-US" sz="2000" b="1" dirty="0">
                  <a:latin typeface="Calibri" pitchFamily="34" charset="0"/>
                  <a:cs typeface="Calibri" pitchFamily="34" charset="0"/>
                </a:rPr>
                <a:t>:</a:t>
              </a:r>
            </a:p>
            <a:p>
              <a:pPr marL="317365" indent="-317365" eaLnBrk="0" hangingPunct="0">
                <a:spcBef>
                  <a:spcPts val="600"/>
                </a:spcBef>
                <a:buFont typeface="Wingdings" pitchFamily="2" charset="2"/>
                <a:buChar char="§"/>
              </a:pPr>
              <a:r>
                <a:rPr lang="en-US" sz="2000" dirty="0" err="1">
                  <a:latin typeface="Calibri" pitchFamily="34" charset="0"/>
                  <a:cs typeface="Calibri" pitchFamily="34" charset="0"/>
                </a:rPr>
                <a:t>Kesadaran</a:t>
              </a:r>
              <a:r>
                <a:rPr lang="en-US" sz="2000" dirty="0">
                  <a:latin typeface="Calibri" pitchFamily="34" charset="0"/>
                  <a:cs typeface="Calibri" pitchFamily="34" charset="0"/>
                </a:rPr>
                <a:t> </a:t>
              </a:r>
              <a:r>
                <a:rPr lang="en-US" sz="2000" dirty="0" err="1">
                  <a:latin typeface="Calibri" pitchFamily="34" charset="0"/>
                  <a:cs typeface="Calibri" pitchFamily="34" charset="0"/>
                </a:rPr>
                <a:t>akan</a:t>
              </a:r>
              <a:r>
                <a:rPr lang="en-US" sz="2000" dirty="0">
                  <a:latin typeface="Calibri" pitchFamily="34" charset="0"/>
                  <a:cs typeface="Calibri" pitchFamily="34" charset="0"/>
                </a:rPr>
                <a:t> </a:t>
              </a:r>
              <a:r>
                <a:rPr lang="en-US" sz="2000" dirty="0" err="1">
                  <a:latin typeface="Calibri" pitchFamily="34" charset="0"/>
                  <a:cs typeface="Calibri" pitchFamily="34" charset="0"/>
                </a:rPr>
                <a:t>diri</a:t>
              </a:r>
              <a:r>
                <a:rPr lang="en-US" sz="2000" dirty="0">
                  <a:latin typeface="Calibri" pitchFamily="34" charset="0"/>
                  <a:cs typeface="Calibri" pitchFamily="34" charset="0"/>
                </a:rPr>
                <a:t> dan </a:t>
              </a:r>
              <a:r>
                <a:rPr lang="en-US" sz="2000" dirty="0" err="1">
                  <a:latin typeface="Calibri" pitchFamily="34" charset="0"/>
                  <a:cs typeface="Calibri" pitchFamily="34" charset="0"/>
                </a:rPr>
                <a:t>situasi</a:t>
              </a:r>
              <a:r>
                <a:rPr lang="en-US" sz="2000" dirty="0">
                  <a:latin typeface="Calibri" pitchFamily="34" charset="0"/>
                  <a:cs typeface="Calibri" pitchFamily="34" charset="0"/>
                </a:rPr>
                <a:t> yang </a:t>
              </a:r>
              <a:r>
                <a:rPr lang="en-US" sz="2000" dirty="0" err="1">
                  <a:latin typeface="Calibri" pitchFamily="34" charset="0"/>
                  <a:cs typeface="Calibri" pitchFamily="34" charset="0"/>
                </a:rPr>
                <a:t>dihadapi</a:t>
              </a:r>
              <a:r>
                <a:rPr lang="en-US" sz="2000" dirty="0">
                  <a:latin typeface="Calibri" pitchFamily="34" charset="0"/>
                  <a:cs typeface="Calibri" pitchFamily="34" charset="0"/>
                </a:rPr>
                <a:t> (</a:t>
              </a:r>
              <a:r>
                <a:rPr lang="en-US" sz="2000" dirty="0" err="1">
                  <a:latin typeface="Calibri" pitchFamily="34" charset="0"/>
                  <a:cs typeface="Calibri" pitchFamily="34" charset="0"/>
                </a:rPr>
                <a:t>mengontrol</a:t>
              </a:r>
              <a:r>
                <a:rPr lang="en-US" sz="2000" dirty="0">
                  <a:latin typeface="Calibri" pitchFamily="34" charset="0"/>
                  <a:cs typeface="Calibri" pitchFamily="34" charset="0"/>
                </a:rPr>
                <a:t> </a:t>
              </a:r>
              <a:r>
                <a:rPr lang="en-US" sz="2000" dirty="0" err="1">
                  <a:latin typeface="Calibri" pitchFamily="34" charset="0"/>
                  <a:cs typeface="Calibri" pitchFamily="34" charset="0"/>
                </a:rPr>
                <a:t>emosi</a:t>
              </a:r>
              <a:r>
                <a:rPr lang="en-US" sz="2000" dirty="0">
                  <a:latin typeface="Calibri" pitchFamily="34" charset="0"/>
                  <a:cs typeface="Calibri" pitchFamily="34" charset="0"/>
                </a:rPr>
                <a:t> </a:t>
              </a:r>
              <a:r>
                <a:rPr lang="en-US" sz="2000" dirty="0" err="1">
                  <a:latin typeface="Calibri" pitchFamily="34" charset="0"/>
                  <a:cs typeface="Calibri" pitchFamily="34" charset="0"/>
                </a:rPr>
                <a:t>saat</a:t>
              </a:r>
              <a:r>
                <a:rPr lang="en-US" sz="2000" dirty="0">
                  <a:latin typeface="Calibri" pitchFamily="34" charset="0"/>
                  <a:cs typeface="Calibri" pitchFamily="34" charset="0"/>
                </a:rPr>
                <a:t> </a:t>
              </a:r>
              <a:r>
                <a:rPr lang="en-US" sz="2000" dirty="0" err="1">
                  <a:latin typeface="Calibri" pitchFamily="34" charset="0"/>
                  <a:cs typeface="Calibri" pitchFamily="34" charset="0"/>
                </a:rPr>
                <a:t>bermain</a:t>
              </a:r>
              <a:r>
                <a:rPr lang="en-US" sz="2000" dirty="0">
                  <a:latin typeface="Calibri" pitchFamily="34" charset="0"/>
                  <a:cs typeface="Calibri" pitchFamily="34" charset="0"/>
                </a:rPr>
                <a:t> dan</a:t>
              </a:r>
              <a:r>
                <a:rPr lang="id-ID" sz="2000" dirty="0">
                  <a:latin typeface="Calibri" pitchFamily="34" charset="0"/>
                  <a:cs typeface="Calibri" pitchFamily="34" charset="0"/>
                </a:rPr>
                <a:t> </a:t>
              </a:r>
              <a:r>
                <a:rPr lang="en-US" sz="2000" dirty="0" err="1">
                  <a:latin typeface="Calibri" pitchFamily="34" charset="0"/>
                  <a:cs typeface="Calibri" pitchFamily="34" charset="0"/>
                </a:rPr>
                <a:t>berolahraga</a:t>
              </a:r>
              <a:r>
                <a:rPr lang="en-US" sz="2000" dirty="0">
                  <a:latin typeface="Calibri" pitchFamily="34" charset="0"/>
                  <a:cs typeface="Calibri" pitchFamily="34" charset="0"/>
                </a:rPr>
                <a:t>).</a:t>
              </a:r>
            </a:p>
            <a:p>
              <a:pPr marL="317365" indent="-317365" eaLnBrk="0" hangingPunct="0">
                <a:spcBef>
                  <a:spcPts val="600"/>
                </a:spcBef>
                <a:buFont typeface="Wingdings" pitchFamily="2" charset="2"/>
                <a:buChar char="§"/>
              </a:pPr>
              <a:r>
                <a:rPr lang="en-US" sz="2000" dirty="0" err="1">
                  <a:latin typeface="Calibri" pitchFamily="34" charset="0"/>
                  <a:cs typeface="Calibri" pitchFamily="34" charset="0"/>
                </a:rPr>
                <a:t>Regulasi</a:t>
              </a:r>
              <a:r>
                <a:rPr lang="en-US" sz="2000" dirty="0">
                  <a:latin typeface="Calibri" pitchFamily="34" charset="0"/>
                  <a:cs typeface="Calibri" pitchFamily="34" charset="0"/>
                </a:rPr>
                <a:t> </a:t>
              </a:r>
              <a:r>
                <a:rPr lang="en-US" sz="2000" dirty="0" err="1">
                  <a:latin typeface="Calibri" pitchFamily="34" charset="0"/>
                  <a:cs typeface="Calibri" pitchFamily="34" charset="0"/>
                </a:rPr>
                <a:t>diri</a:t>
              </a:r>
              <a:r>
                <a:rPr lang="en-US" sz="2000" dirty="0">
                  <a:latin typeface="Calibri" pitchFamily="34" charset="0"/>
                  <a:cs typeface="Calibri" pitchFamily="34" charset="0"/>
                </a:rPr>
                <a:t>, </a:t>
              </a:r>
              <a:r>
                <a:rPr lang="en-US" sz="2000" dirty="0" err="1">
                  <a:latin typeface="Calibri" pitchFamily="34" charset="0"/>
                  <a:cs typeface="Calibri" pitchFamily="34" charset="0"/>
                </a:rPr>
                <a:t>yaitu</a:t>
              </a:r>
              <a:r>
                <a:rPr lang="en-US" sz="2000" dirty="0">
                  <a:latin typeface="Calibri" pitchFamily="34" charset="0"/>
                  <a:cs typeface="Calibri" pitchFamily="34" charset="0"/>
                </a:rPr>
                <a:t> </a:t>
              </a:r>
              <a:r>
                <a:rPr lang="en-US" sz="2000" dirty="0" err="1">
                  <a:latin typeface="Calibri" pitchFamily="34" charset="0"/>
                  <a:cs typeface="Calibri" pitchFamily="34" charset="0"/>
                </a:rPr>
                <a:t>mengatur</a:t>
              </a:r>
              <a:r>
                <a:rPr lang="en-US" sz="2000" dirty="0">
                  <a:latin typeface="Calibri" pitchFamily="34" charset="0"/>
                  <a:cs typeface="Calibri" pitchFamily="34" charset="0"/>
                </a:rPr>
                <a:t> </a:t>
              </a:r>
              <a:r>
                <a:rPr lang="en-US" sz="2000" dirty="0" err="1">
                  <a:latin typeface="Calibri" pitchFamily="34" charset="0"/>
                  <a:cs typeface="Calibri" pitchFamily="34" charset="0"/>
                </a:rPr>
                <a:t>kegiatan</a:t>
              </a:r>
              <a:r>
                <a:rPr lang="en-US" sz="2000" dirty="0">
                  <a:latin typeface="Calibri" pitchFamily="34" charset="0"/>
                  <a:cs typeface="Calibri" pitchFamily="34" charset="0"/>
                </a:rPr>
                <a:t> dan </a:t>
              </a:r>
              <a:r>
                <a:rPr lang="en-US" sz="2000" dirty="0" err="1">
                  <a:latin typeface="Calibri" pitchFamily="34" charset="0"/>
                  <a:cs typeface="Calibri" pitchFamily="34" charset="0"/>
                </a:rPr>
                <a:t>beristirahat</a:t>
              </a:r>
              <a:r>
                <a:rPr lang="en-US" sz="2000" dirty="0">
                  <a:latin typeface="Calibri" pitchFamily="34" charset="0"/>
                  <a:cs typeface="Calibri" pitchFamily="34" charset="0"/>
                </a:rPr>
                <a:t> </a:t>
              </a:r>
              <a:r>
                <a:rPr lang="en-US" sz="2000" dirty="0" err="1">
                  <a:latin typeface="Calibri" pitchFamily="34" charset="0"/>
                  <a:cs typeface="Calibri" pitchFamily="34" charset="0"/>
                </a:rPr>
                <a:t>serta</a:t>
              </a:r>
              <a:r>
                <a:rPr lang="en-US" sz="2000" dirty="0">
                  <a:latin typeface="Calibri" pitchFamily="34" charset="0"/>
                  <a:cs typeface="Calibri" pitchFamily="34" charset="0"/>
                </a:rPr>
                <a:t> </a:t>
              </a:r>
              <a:r>
                <a:rPr lang="en-US" sz="2000" dirty="0" err="1">
                  <a:latin typeface="Calibri" pitchFamily="34" charset="0"/>
                  <a:cs typeface="Calibri" pitchFamily="34" charset="0"/>
                </a:rPr>
                <a:t>membuat</a:t>
              </a:r>
              <a:r>
                <a:rPr lang="en-US" sz="2000" dirty="0">
                  <a:latin typeface="Calibri" pitchFamily="34" charset="0"/>
                  <a:cs typeface="Calibri" pitchFamily="34" charset="0"/>
                </a:rPr>
                <a:t> </a:t>
              </a:r>
              <a:r>
                <a:rPr lang="en-US" sz="2000" dirty="0" err="1">
                  <a:latin typeface="Calibri" pitchFamily="34" charset="0"/>
                  <a:cs typeface="Calibri" pitchFamily="34" charset="0"/>
                </a:rPr>
                <a:t>jadwal</a:t>
              </a:r>
              <a:r>
                <a:rPr lang="en-US" sz="2000" dirty="0">
                  <a:latin typeface="Calibri" pitchFamily="34" charset="0"/>
                  <a:cs typeface="Calibri" pitchFamily="34" charset="0"/>
                </a:rPr>
                <a:t> </a:t>
              </a:r>
              <a:r>
                <a:rPr lang="en-US" sz="2000" dirty="0" err="1">
                  <a:latin typeface="Calibri" pitchFamily="34" charset="0"/>
                  <a:cs typeface="Calibri" pitchFamily="34" charset="0"/>
                </a:rPr>
                <a:t>kegiatan</a:t>
              </a:r>
              <a:r>
                <a:rPr lang="id-ID" sz="2000" dirty="0">
                  <a:latin typeface="Calibri" pitchFamily="34" charset="0"/>
                  <a:cs typeface="Calibri" pitchFamily="34" charset="0"/>
                </a:rPr>
                <a:t> </a:t>
              </a:r>
              <a:r>
                <a:rPr lang="en-US" sz="2000" dirty="0" err="1">
                  <a:latin typeface="Calibri" pitchFamily="34" charset="0"/>
                  <a:cs typeface="Calibri" pitchFamily="34" charset="0"/>
                </a:rPr>
                <a:t>sehari-hari</a:t>
              </a:r>
              <a:r>
                <a:rPr lang="en-US" sz="2000" dirty="0">
                  <a:latin typeface="Calibri" pitchFamily="34" charset="0"/>
                  <a:cs typeface="Calibri" pitchFamily="34" charset="0"/>
                </a:rPr>
                <a:t>.</a:t>
              </a:r>
            </a:p>
            <a:p>
              <a:pPr eaLnBrk="0" hangingPunct="0">
                <a:spcBef>
                  <a:spcPts val="600"/>
                </a:spcBef>
              </a:pPr>
              <a:r>
                <a:rPr lang="en-US" sz="2000" b="1" dirty="0">
                  <a:latin typeface="Calibri" pitchFamily="34" charset="0"/>
                  <a:cs typeface="Calibri" pitchFamily="34" charset="0"/>
                </a:rPr>
                <a:t>Gotong Royong:</a:t>
              </a:r>
            </a:p>
            <a:p>
              <a:pPr marL="317365" indent="-317365" eaLnBrk="0" hangingPunct="0">
                <a:spcBef>
                  <a:spcPts val="600"/>
                </a:spcBef>
                <a:buFont typeface="Wingdings" pitchFamily="2" charset="2"/>
                <a:buChar char="§"/>
              </a:pPr>
              <a:r>
                <a:rPr lang="en-US" sz="2000" dirty="0" err="1">
                  <a:latin typeface="Calibri" pitchFamily="34" charset="0"/>
                  <a:cs typeface="Calibri" pitchFamily="34" charset="0"/>
                </a:rPr>
                <a:t>Berkolaborasi</a:t>
              </a:r>
              <a:r>
                <a:rPr lang="en-US" sz="2000" dirty="0">
                  <a:latin typeface="Calibri" pitchFamily="34" charset="0"/>
                  <a:cs typeface="Calibri" pitchFamily="34" charset="0"/>
                </a:rPr>
                <a:t> </a:t>
              </a:r>
              <a:r>
                <a:rPr lang="en-US" sz="2000" dirty="0" err="1">
                  <a:latin typeface="Calibri" pitchFamily="34" charset="0"/>
                  <a:cs typeface="Calibri" pitchFamily="34" charset="0"/>
                </a:rPr>
                <a:t>dengan</a:t>
              </a:r>
              <a:r>
                <a:rPr lang="en-US" sz="2000" dirty="0">
                  <a:latin typeface="Calibri" pitchFamily="34" charset="0"/>
                  <a:cs typeface="Calibri" pitchFamily="34" charset="0"/>
                </a:rPr>
                <a:t> </a:t>
              </a:r>
              <a:r>
                <a:rPr lang="en-US" sz="2000" dirty="0" err="1">
                  <a:latin typeface="Calibri" pitchFamily="34" charset="0"/>
                  <a:cs typeface="Calibri" pitchFamily="34" charset="0"/>
                </a:rPr>
                <a:t>baik</a:t>
              </a:r>
              <a:r>
                <a:rPr lang="en-US" sz="2000" dirty="0">
                  <a:latin typeface="Calibri" pitchFamily="34" charset="0"/>
                  <a:cs typeface="Calibri" pitchFamily="34" charset="0"/>
                </a:rPr>
                <a:t>, </a:t>
              </a:r>
              <a:r>
                <a:rPr lang="en-US" sz="2000" dirty="0" err="1">
                  <a:latin typeface="Calibri" pitchFamily="34" charset="0"/>
                  <a:cs typeface="Calibri" pitchFamily="34" charset="0"/>
                </a:rPr>
                <a:t>seperti</a:t>
              </a:r>
              <a:r>
                <a:rPr lang="en-US" sz="2000" dirty="0">
                  <a:latin typeface="Calibri" pitchFamily="34" charset="0"/>
                  <a:cs typeface="Calibri" pitchFamily="34" charset="0"/>
                </a:rPr>
                <a:t> </a:t>
              </a:r>
              <a:r>
                <a:rPr lang="en-US" sz="2000" dirty="0" err="1">
                  <a:latin typeface="Calibri" pitchFamily="34" charset="0"/>
                  <a:cs typeface="Calibri" pitchFamily="34" charset="0"/>
                </a:rPr>
                <a:t>bekerja</a:t>
              </a:r>
              <a:r>
                <a:rPr lang="en-US" sz="2000" dirty="0">
                  <a:latin typeface="Calibri" pitchFamily="34" charset="0"/>
                  <a:cs typeface="Calibri" pitchFamily="34" charset="0"/>
                </a:rPr>
                <a:t> </a:t>
              </a:r>
              <a:r>
                <a:rPr lang="en-US" sz="2000" dirty="0" err="1">
                  <a:latin typeface="Calibri" pitchFamily="34" charset="0"/>
                  <a:cs typeface="Calibri" pitchFamily="34" charset="0"/>
                </a:rPr>
                <a:t>bersama</a:t>
              </a:r>
              <a:r>
                <a:rPr lang="en-US" sz="2000" dirty="0">
                  <a:latin typeface="Calibri" pitchFamily="34" charset="0"/>
                  <a:cs typeface="Calibri" pitchFamily="34" charset="0"/>
                </a:rPr>
                <a:t> </a:t>
              </a:r>
              <a:r>
                <a:rPr lang="en-US" sz="2000" dirty="0" err="1">
                  <a:latin typeface="Calibri" pitchFamily="34" charset="0"/>
                  <a:cs typeface="Calibri" pitchFamily="34" charset="0"/>
                </a:rPr>
                <a:t>dengan</a:t>
              </a:r>
              <a:r>
                <a:rPr lang="en-US" sz="2000" dirty="0">
                  <a:latin typeface="Calibri" pitchFamily="34" charset="0"/>
                  <a:cs typeface="Calibri" pitchFamily="34" charset="0"/>
                </a:rPr>
                <a:t> </a:t>
              </a:r>
              <a:r>
                <a:rPr lang="en-US" sz="2000" dirty="0" err="1">
                  <a:latin typeface="Calibri" pitchFamily="34" charset="0"/>
                  <a:cs typeface="Calibri" pitchFamily="34" charset="0"/>
                </a:rPr>
                <a:t>kelompok</a:t>
              </a:r>
              <a:r>
                <a:rPr lang="en-US" sz="2000" dirty="0">
                  <a:latin typeface="Calibri" pitchFamily="34" charset="0"/>
                  <a:cs typeface="Calibri" pitchFamily="34" charset="0"/>
                </a:rPr>
                <a:t> </a:t>
              </a:r>
              <a:r>
                <a:rPr lang="en-US" sz="2000" dirty="0" err="1">
                  <a:latin typeface="Calibri" pitchFamily="34" charset="0"/>
                  <a:cs typeface="Calibri" pitchFamily="34" charset="0"/>
                </a:rPr>
                <a:t>saat</a:t>
              </a:r>
              <a:r>
                <a:rPr lang="en-US" sz="2000" dirty="0">
                  <a:latin typeface="Calibri" pitchFamily="34" charset="0"/>
                  <a:cs typeface="Calibri" pitchFamily="34" charset="0"/>
                </a:rPr>
                <a:t> </a:t>
              </a:r>
              <a:r>
                <a:rPr lang="en-US" sz="2000" dirty="0" err="1">
                  <a:latin typeface="Calibri" pitchFamily="34" charset="0"/>
                  <a:cs typeface="Calibri" pitchFamily="34" charset="0"/>
                </a:rPr>
                <a:t>pembelajaran</a:t>
              </a:r>
              <a:r>
                <a:rPr lang="id-ID" sz="2000" dirty="0">
                  <a:latin typeface="Calibri" pitchFamily="34" charset="0"/>
                  <a:cs typeface="Calibri" pitchFamily="34" charset="0"/>
                </a:rPr>
                <a:t> </a:t>
              </a:r>
              <a:r>
                <a:rPr lang="en-US" sz="2000" dirty="0" err="1">
                  <a:latin typeface="Calibri" pitchFamily="34" charset="0"/>
                  <a:cs typeface="Calibri" pitchFamily="34" charset="0"/>
                </a:rPr>
                <a:t>atau</a:t>
              </a:r>
              <a:r>
                <a:rPr lang="en-US" sz="2000" dirty="0">
                  <a:latin typeface="Calibri" pitchFamily="34" charset="0"/>
                  <a:cs typeface="Calibri" pitchFamily="34" charset="0"/>
                </a:rPr>
                <a:t> </a:t>
              </a:r>
              <a:r>
                <a:rPr lang="en-US" sz="2000" dirty="0" err="1">
                  <a:latin typeface="Calibri" pitchFamily="34" charset="0"/>
                  <a:cs typeface="Calibri" pitchFamily="34" charset="0"/>
                </a:rPr>
                <a:t>bermain</a:t>
              </a:r>
              <a:r>
                <a:rPr lang="en-US" sz="2000" dirty="0">
                  <a:latin typeface="Calibri" pitchFamily="34" charset="0"/>
                  <a:cs typeface="Calibri" pitchFamily="34" charset="0"/>
                </a:rPr>
                <a:t>.</a:t>
              </a:r>
            </a:p>
            <a:p>
              <a:pPr marL="317365" indent="-317365" eaLnBrk="0" hangingPunct="0">
                <a:spcBef>
                  <a:spcPts val="600"/>
                </a:spcBef>
                <a:buFont typeface="Wingdings" pitchFamily="2" charset="2"/>
                <a:buChar char="§"/>
              </a:pPr>
              <a:r>
                <a:rPr lang="en-US" sz="2000" dirty="0" err="1">
                  <a:latin typeface="Calibri" pitchFamily="34" charset="0"/>
                  <a:cs typeface="Calibri" pitchFamily="34" charset="0"/>
                </a:rPr>
                <a:t>Kepedulian</a:t>
              </a:r>
              <a:r>
                <a:rPr lang="en-US" sz="2000" dirty="0">
                  <a:latin typeface="Calibri" pitchFamily="34" charset="0"/>
                  <a:cs typeface="Calibri" pitchFamily="34" charset="0"/>
                </a:rPr>
                <a:t> yang </a:t>
              </a:r>
              <a:r>
                <a:rPr lang="en-US" sz="2000" dirty="0" err="1">
                  <a:latin typeface="Calibri" pitchFamily="34" charset="0"/>
                  <a:cs typeface="Calibri" pitchFamily="34" charset="0"/>
                </a:rPr>
                <a:t>baik</a:t>
              </a:r>
              <a:r>
                <a:rPr lang="en-US" sz="2000" dirty="0">
                  <a:latin typeface="Calibri" pitchFamily="34" charset="0"/>
                  <a:cs typeface="Calibri" pitchFamily="34" charset="0"/>
                </a:rPr>
                <a:t>, </a:t>
              </a:r>
              <a:r>
                <a:rPr lang="en-US" sz="2000" dirty="0" err="1">
                  <a:latin typeface="Calibri" pitchFamily="34" charset="0"/>
                  <a:cs typeface="Calibri" pitchFamily="34" charset="0"/>
                </a:rPr>
                <a:t>seperti</a:t>
              </a:r>
              <a:r>
                <a:rPr lang="en-US" sz="2000" dirty="0">
                  <a:latin typeface="Calibri" pitchFamily="34" charset="0"/>
                  <a:cs typeface="Calibri" pitchFamily="34" charset="0"/>
                </a:rPr>
                <a:t> </a:t>
              </a:r>
              <a:r>
                <a:rPr lang="en-US" sz="2000" dirty="0" err="1">
                  <a:latin typeface="Calibri" pitchFamily="34" charset="0"/>
                  <a:cs typeface="Calibri" pitchFamily="34" charset="0"/>
                </a:rPr>
                <a:t>memperhatikan</a:t>
              </a:r>
              <a:r>
                <a:rPr lang="en-US" sz="2000" dirty="0">
                  <a:latin typeface="Calibri" pitchFamily="34" charset="0"/>
                  <a:cs typeface="Calibri" pitchFamily="34" charset="0"/>
                </a:rPr>
                <a:t> dan </a:t>
              </a:r>
              <a:r>
                <a:rPr lang="en-US" sz="2000" dirty="0" err="1">
                  <a:latin typeface="Calibri" pitchFamily="34" charset="0"/>
                  <a:cs typeface="Calibri" pitchFamily="34" charset="0"/>
                </a:rPr>
                <a:t>bertindak</a:t>
              </a:r>
              <a:r>
                <a:rPr lang="en-US" sz="2000" dirty="0">
                  <a:latin typeface="Calibri" pitchFamily="34" charset="0"/>
                  <a:cs typeface="Calibri" pitchFamily="34" charset="0"/>
                </a:rPr>
                <a:t> </a:t>
              </a:r>
              <a:r>
                <a:rPr lang="en-US" sz="2000" dirty="0" err="1">
                  <a:latin typeface="Calibri" pitchFamily="34" charset="0"/>
                  <a:cs typeface="Calibri" pitchFamily="34" charset="0"/>
                </a:rPr>
                <a:t>proaktif</a:t>
              </a:r>
              <a:r>
                <a:rPr lang="en-US" sz="2000" dirty="0">
                  <a:latin typeface="Calibri" pitchFamily="34" charset="0"/>
                  <a:cs typeface="Calibri" pitchFamily="34" charset="0"/>
                </a:rPr>
                <a:t> </a:t>
              </a:r>
              <a:r>
                <a:rPr lang="en-US" sz="2000" dirty="0" err="1">
                  <a:latin typeface="Calibri" pitchFamily="34" charset="0"/>
                  <a:cs typeface="Calibri" pitchFamily="34" charset="0"/>
                </a:rPr>
                <a:t>terhadap</a:t>
              </a:r>
              <a:r>
                <a:rPr lang="en-US" sz="2000" dirty="0">
                  <a:latin typeface="Calibri" pitchFamily="34" charset="0"/>
                  <a:cs typeface="Calibri" pitchFamily="34" charset="0"/>
                </a:rPr>
                <a:t> </a:t>
              </a:r>
              <a:r>
                <a:rPr lang="en-US" sz="2000" dirty="0" err="1">
                  <a:latin typeface="Calibri" pitchFamily="34" charset="0"/>
                  <a:cs typeface="Calibri" pitchFamily="34" charset="0"/>
                </a:rPr>
                <a:t>kondisi</a:t>
              </a:r>
              <a:r>
                <a:rPr lang="id-ID" sz="2000" dirty="0">
                  <a:latin typeface="Calibri" pitchFamily="34" charset="0"/>
                  <a:cs typeface="Calibri" pitchFamily="34" charset="0"/>
                </a:rPr>
                <a:t> </a:t>
              </a:r>
              <a:r>
                <a:rPr lang="en-US" sz="2000" dirty="0" err="1">
                  <a:latin typeface="Calibri" pitchFamily="34" charset="0"/>
                  <a:cs typeface="Calibri" pitchFamily="34" charset="0"/>
                </a:rPr>
                <a:t>atau</a:t>
              </a:r>
              <a:r>
                <a:rPr lang="en-US" sz="2000" dirty="0">
                  <a:latin typeface="Calibri" pitchFamily="34" charset="0"/>
                  <a:cs typeface="Calibri" pitchFamily="34" charset="0"/>
                </a:rPr>
                <a:t> </a:t>
              </a:r>
              <a:r>
                <a:rPr lang="en-US" sz="2000" dirty="0" err="1">
                  <a:latin typeface="Calibri" pitchFamily="34" charset="0"/>
                  <a:cs typeface="Calibri" pitchFamily="34" charset="0"/>
                </a:rPr>
                <a:t>keadaan</a:t>
              </a:r>
              <a:r>
                <a:rPr lang="en-US" sz="2000" dirty="0">
                  <a:latin typeface="Calibri" pitchFamily="34" charset="0"/>
                  <a:cs typeface="Calibri" pitchFamily="34" charset="0"/>
                </a:rPr>
                <a:t> di </a:t>
              </a:r>
              <a:r>
                <a:rPr lang="en-US" sz="2000" dirty="0" err="1">
                  <a:latin typeface="Calibri" pitchFamily="34" charset="0"/>
                  <a:cs typeface="Calibri" pitchFamily="34" charset="0"/>
                </a:rPr>
                <a:t>lingkungan</a:t>
              </a:r>
              <a:r>
                <a:rPr lang="en-US" sz="2000" dirty="0">
                  <a:latin typeface="Calibri" pitchFamily="34" charset="0"/>
                  <a:cs typeface="Calibri" pitchFamily="34" charset="0"/>
                </a:rPr>
                <a:t> </a:t>
              </a:r>
              <a:r>
                <a:rPr lang="en-US" sz="2000" dirty="0" err="1">
                  <a:latin typeface="Calibri" pitchFamily="34" charset="0"/>
                  <a:cs typeface="Calibri" pitchFamily="34" charset="0"/>
                </a:rPr>
                <a:t>sosial</a:t>
              </a:r>
              <a:r>
                <a:rPr lang="en-US" sz="2000" dirty="0">
                  <a:latin typeface="Calibri" pitchFamily="34" charset="0"/>
                  <a:cs typeface="Calibri" pitchFamily="34" charset="0"/>
                </a:rPr>
                <a:t>.</a:t>
              </a:r>
            </a:p>
            <a:p>
              <a:pPr marL="317365" indent="-317365" eaLnBrk="0" hangingPunct="0">
                <a:spcBef>
                  <a:spcPts val="600"/>
                </a:spcBef>
                <a:buFont typeface="Wingdings" pitchFamily="2" charset="2"/>
                <a:buChar char="§"/>
              </a:pPr>
              <a:r>
                <a:rPr lang="en-US" sz="2000" dirty="0" err="1">
                  <a:latin typeface="Calibri" pitchFamily="34" charset="0"/>
                  <a:cs typeface="Calibri" pitchFamily="34" charset="0"/>
                </a:rPr>
                <a:t>Berbagi</a:t>
              </a:r>
              <a:r>
                <a:rPr lang="en-US" sz="2000" dirty="0">
                  <a:latin typeface="Calibri" pitchFamily="34" charset="0"/>
                  <a:cs typeface="Calibri" pitchFamily="34" charset="0"/>
                </a:rPr>
                <a:t> </a:t>
              </a:r>
              <a:r>
                <a:rPr lang="en-US" sz="2000" dirty="0" err="1">
                  <a:latin typeface="Calibri" pitchFamily="34" charset="0"/>
                  <a:cs typeface="Calibri" pitchFamily="34" charset="0"/>
                </a:rPr>
                <a:t>dengan</a:t>
              </a:r>
              <a:r>
                <a:rPr lang="en-US" sz="2000" dirty="0">
                  <a:latin typeface="Calibri" pitchFamily="34" charset="0"/>
                  <a:cs typeface="Calibri" pitchFamily="34" charset="0"/>
                </a:rPr>
                <a:t> </a:t>
              </a:r>
              <a:r>
                <a:rPr lang="en-US" sz="2000" dirty="0" err="1">
                  <a:latin typeface="Calibri" pitchFamily="34" charset="0"/>
                  <a:cs typeface="Calibri" pitchFamily="34" charset="0"/>
                </a:rPr>
                <a:t>baik</a:t>
              </a:r>
              <a:r>
                <a:rPr lang="en-US" sz="2000" dirty="0">
                  <a:latin typeface="Calibri" pitchFamily="34" charset="0"/>
                  <a:cs typeface="Calibri" pitchFamily="34" charset="0"/>
                </a:rPr>
                <a:t> dan </a:t>
              </a:r>
              <a:r>
                <a:rPr lang="en-US" sz="2000" dirty="0" err="1">
                  <a:latin typeface="Calibri" pitchFamily="34" charset="0"/>
                  <a:cs typeface="Calibri" pitchFamily="34" charset="0"/>
                </a:rPr>
                <a:t>dapat</a:t>
              </a:r>
              <a:r>
                <a:rPr lang="en-US" sz="2000" dirty="0">
                  <a:latin typeface="Calibri" pitchFamily="34" charset="0"/>
                  <a:cs typeface="Calibri" pitchFamily="34" charset="0"/>
                </a:rPr>
                <a:t> </a:t>
              </a:r>
              <a:r>
                <a:rPr lang="en-US" sz="2000" dirty="0" err="1">
                  <a:latin typeface="Calibri" pitchFamily="34" charset="0"/>
                  <a:cs typeface="Calibri" pitchFamily="34" charset="0"/>
                </a:rPr>
                <a:t>menerapkannya</a:t>
              </a:r>
              <a:r>
                <a:rPr lang="en-US" sz="2000" dirty="0">
                  <a:latin typeface="Calibri" pitchFamily="34" charset="0"/>
                  <a:cs typeface="Calibri" pitchFamily="34" charset="0"/>
                </a:rPr>
                <a:t>, </a:t>
              </a:r>
              <a:r>
                <a:rPr lang="en-US" sz="2000" dirty="0" err="1">
                  <a:latin typeface="Calibri" pitchFamily="34" charset="0"/>
                  <a:cs typeface="Calibri" pitchFamily="34" charset="0"/>
                </a:rPr>
                <a:t>seperti</a:t>
              </a:r>
              <a:r>
                <a:rPr lang="en-US" sz="2000" dirty="0">
                  <a:latin typeface="Calibri" pitchFamily="34" charset="0"/>
                  <a:cs typeface="Calibri" pitchFamily="34" charset="0"/>
                </a:rPr>
                <a:t> </a:t>
              </a:r>
              <a:r>
                <a:rPr lang="en-US" sz="2000" dirty="0" err="1">
                  <a:latin typeface="Calibri" pitchFamily="34" charset="0"/>
                  <a:cs typeface="Calibri" pitchFamily="34" charset="0"/>
                </a:rPr>
                <a:t>menggunakan</a:t>
              </a:r>
              <a:r>
                <a:rPr lang="en-US" sz="2000" dirty="0">
                  <a:latin typeface="Calibri" pitchFamily="34" charset="0"/>
                  <a:cs typeface="Calibri" pitchFamily="34" charset="0"/>
                </a:rPr>
                <a:t> </a:t>
              </a:r>
              <a:r>
                <a:rPr lang="en-US" sz="2000" dirty="0" err="1">
                  <a:latin typeface="Calibri" pitchFamily="34" charset="0"/>
                  <a:cs typeface="Calibri" pitchFamily="34" charset="0"/>
                </a:rPr>
                <a:t>peralatan</a:t>
              </a:r>
              <a:r>
                <a:rPr lang="en-US" sz="2000" dirty="0">
                  <a:latin typeface="Calibri" pitchFamily="34" charset="0"/>
                  <a:cs typeface="Calibri" pitchFamily="34" charset="0"/>
                </a:rPr>
                <a:t> </a:t>
              </a:r>
              <a:r>
                <a:rPr lang="en-US" sz="2000" dirty="0" err="1">
                  <a:latin typeface="Calibri" pitchFamily="34" charset="0"/>
                  <a:cs typeface="Calibri" pitchFamily="34" charset="0"/>
                </a:rPr>
                <a:t>secara</a:t>
              </a:r>
              <a:r>
                <a:rPr lang="id-ID" sz="2000" dirty="0">
                  <a:latin typeface="Calibri" pitchFamily="34" charset="0"/>
                  <a:cs typeface="Calibri" pitchFamily="34" charset="0"/>
                </a:rPr>
                <a:t> </a:t>
              </a:r>
              <a:r>
                <a:rPr lang="en-US" sz="2000" dirty="0" err="1">
                  <a:latin typeface="Calibri" pitchFamily="34" charset="0"/>
                  <a:cs typeface="Calibri" pitchFamily="34" charset="0"/>
                </a:rPr>
                <a:t>bergantian</a:t>
              </a:r>
              <a:r>
                <a:rPr lang="en-US" sz="2000" dirty="0">
                  <a:latin typeface="Calibri" pitchFamily="34" charset="0"/>
                  <a:cs typeface="Calibri" pitchFamily="34" charset="0"/>
                </a:rPr>
                <a:t> dan </a:t>
              </a:r>
              <a:r>
                <a:rPr lang="en-US" sz="2000" dirty="0" err="1">
                  <a:latin typeface="Calibri" pitchFamily="34" charset="0"/>
                  <a:cs typeface="Calibri" pitchFamily="34" charset="0"/>
                </a:rPr>
                <a:t>berbagi</a:t>
              </a:r>
              <a:r>
                <a:rPr lang="en-US" sz="2000" dirty="0">
                  <a:latin typeface="Calibri" pitchFamily="34" charset="0"/>
                  <a:cs typeface="Calibri" pitchFamily="34" charset="0"/>
                </a:rPr>
                <a:t> area </a:t>
              </a:r>
              <a:r>
                <a:rPr lang="en-US" sz="2000" dirty="0" err="1">
                  <a:latin typeface="Calibri" pitchFamily="34" charset="0"/>
                  <a:cs typeface="Calibri" pitchFamily="34" charset="0"/>
                </a:rPr>
                <a:t>berlatih</a:t>
              </a:r>
              <a:r>
                <a:rPr lang="en-US" sz="2000" dirty="0">
                  <a:latin typeface="Calibri" pitchFamily="34" charset="0"/>
                  <a:cs typeface="Calibri" pitchFamily="34" charset="0"/>
                </a:rPr>
                <a:t>.</a:t>
              </a:r>
            </a:p>
            <a:p>
              <a:pPr marL="423143" indent="-423143" eaLnBrk="0" hangingPunct="0">
                <a:spcBef>
                  <a:spcPts val="800"/>
                </a:spcBef>
                <a:buFont typeface="Wingdings" pitchFamily="2" charset="2"/>
                <a:buChar char="§"/>
              </a:pPr>
              <a:endParaRPr lang="en-US" sz="1867" dirty="0">
                <a:latin typeface="Calibri" pitchFamily="34" charset="0"/>
                <a:cs typeface="Calibri" pitchFamily="34" charset="0"/>
              </a:endParaRPr>
            </a:p>
          </p:txBody>
        </p:sp>
        <p:sp>
          <p:nvSpPr>
            <p:cNvPr id="21" name="Rectangle 20">
              <a:extLst>
                <a:ext uri="{FF2B5EF4-FFF2-40B4-BE49-F238E27FC236}">
                  <a16:creationId xmlns:a16="http://schemas.microsoft.com/office/drawing/2014/main" id="{3286B400-5A89-38C7-0E0E-E7D55F339586}"/>
                </a:ext>
              </a:extLst>
            </p:cNvPr>
            <p:cNvSpPr/>
            <p:nvPr/>
          </p:nvSpPr>
          <p:spPr>
            <a:xfrm>
              <a:off x="0" y="1847850"/>
              <a:ext cx="4038600" cy="3429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2" name="Rectangle 21">
            <a:extLst>
              <a:ext uri="{FF2B5EF4-FFF2-40B4-BE49-F238E27FC236}">
                <a16:creationId xmlns:a16="http://schemas.microsoft.com/office/drawing/2014/main" id="{2791322E-DF5B-DE52-3130-4B9C8AEF8AD6}"/>
              </a:ext>
            </a:extLst>
          </p:cNvPr>
          <p:cNvSpPr/>
          <p:nvPr/>
        </p:nvSpPr>
        <p:spPr>
          <a:xfrm>
            <a:off x="867784" y="894795"/>
            <a:ext cx="4536035" cy="420564"/>
          </a:xfrm>
          <a:prstGeom prst="rect">
            <a:avLst/>
          </a:prstGeom>
        </p:spPr>
        <p:txBody>
          <a:bodyPr wrap="square">
            <a:spAutoFit/>
          </a:bodyPr>
          <a:lstStyle/>
          <a:p>
            <a:pPr eaLnBrk="0" hangingPunct="0"/>
            <a:r>
              <a:rPr lang="id-ID" sz="2133" b="1" dirty="0">
                <a:solidFill>
                  <a:schemeClr val="bg1"/>
                </a:solidFill>
                <a:latin typeface="Calibri" pitchFamily="34" charset="0"/>
                <a:cs typeface="Calibri" pitchFamily="34" charset="0"/>
                <a:sym typeface="Arial" pitchFamily="34" charset="0"/>
              </a:rPr>
              <a:t>Profil Pelajar Pancasila</a:t>
            </a:r>
            <a:r>
              <a:rPr lang="en-US" sz="2133" b="1" dirty="0">
                <a:solidFill>
                  <a:schemeClr val="bg1"/>
                </a:solidFill>
                <a:latin typeface="Calibri" pitchFamily="34" charset="0"/>
                <a:cs typeface="Calibri" pitchFamily="34" charset="0"/>
                <a:sym typeface="Arial" pitchFamily="34" charset="0"/>
              </a:rPr>
              <a:t>:</a:t>
            </a:r>
          </a:p>
        </p:txBody>
      </p:sp>
    </p:spTree>
    <p:extLst>
      <p:ext uri="{BB962C8B-B14F-4D97-AF65-F5344CB8AC3E}">
        <p14:creationId xmlns:p14="http://schemas.microsoft.com/office/powerpoint/2010/main" val="1916668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6ADE0438-290C-9A7D-E881-80029E6AB97C}"/>
              </a:ext>
            </a:extLst>
          </p:cNvPr>
          <p:cNvSpPr/>
          <p:nvPr/>
        </p:nvSpPr>
        <p:spPr>
          <a:xfrm>
            <a:off x="407320" y="433625"/>
            <a:ext cx="8015463" cy="666786"/>
          </a:xfrm>
          <a:prstGeom prst="rect">
            <a:avLst/>
          </a:prstGeom>
          <a:noFill/>
        </p:spPr>
        <p:txBody>
          <a:bodyPr wrap="square">
            <a:spAutoFit/>
          </a:bodyPr>
          <a:lstStyle/>
          <a:p>
            <a:pPr algn="ctr"/>
            <a:r>
              <a:rPr lang="id-ID" sz="3733" dirty="0">
                <a:solidFill>
                  <a:srgbClr val="7030A0"/>
                </a:solidFill>
                <a:latin typeface="Arial Rounded MT Bold" pitchFamily="34" charset="0"/>
              </a:rPr>
              <a:t>Mencari dan Menemukan Gerak</a:t>
            </a:r>
            <a:endParaRPr lang="en-US" sz="3733" dirty="0">
              <a:solidFill>
                <a:srgbClr val="7030A0"/>
              </a:solidFill>
              <a:latin typeface="Arial Rounded MT Bold" pitchFamily="34" charset="0"/>
            </a:endParaRPr>
          </a:p>
        </p:txBody>
      </p:sp>
      <p:sp>
        <p:nvSpPr>
          <p:cNvPr id="8" name="Rectangle 7">
            <a:extLst>
              <a:ext uri="{FF2B5EF4-FFF2-40B4-BE49-F238E27FC236}">
                <a16:creationId xmlns:a16="http://schemas.microsoft.com/office/drawing/2014/main" id="{7CC12F8C-B650-D869-FCE2-4D8049AB15CD}"/>
              </a:ext>
            </a:extLst>
          </p:cNvPr>
          <p:cNvSpPr/>
          <p:nvPr/>
        </p:nvSpPr>
        <p:spPr>
          <a:xfrm>
            <a:off x="675064" y="1211856"/>
            <a:ext cx="10375009" cy="1131848"/>
          </a:xfrm>
          <a:prstGeom prst="rect">
            <a:avLst/>
          </a:prstGeom>
          <a:noFill/>
        </p:spPr>
        <p:txBody>
          <a:bodyPr wrap="square">
            <a:spAutoFit/>
          </a:bodyPr>
          <a:lstStyle/>
          <a:p>
            <a:pPr>
              <a:lnSpc>
                <a:spcPct val="150000"/>
              </a:lnSpc>
            </a:pPr>
            <a:r>
              <a:rPr lang="en-US" sz="2400" dirty="0">
                <a:latin typeface="Arial" pitchFamily="34" charset="0"/>
                <a:cs typeface="Arial" pitchFamily="34" charset="0"/>
              </a:rPr>
              <a:t>Mari </a:t>
            </a:r>
            <a:r>
              <a:rPr lang="en-US" sz="2400" dirty="0" err="1">
                <a:latin typeface="Arial" pitchFamily="34" charset="0"/>
                <a:cs typeface="Arial" pitchFamily="34" charset="0"/>
              </a:rPr>
              <a:t>kita</a:t>
            </a:r>
            <a:r>
              <a:rPr lang="en-US" sz="2400" dirty="0">
                <a:latin typeface="Arial" pitchFamily="34" charset="0"/>
                <a:cs typeface="Arial" pitchFamily="34" charset="0"/>
              </a:rPr>
              <a:t> </a:t>
            </a:r>
            <a:r>
              <a:rPr lang="en-US" sz="2400" dirty="0" err="1">
                <a:latin typeface="Arial" pitchFamily="34" charset="0"/>
                <a:cs typeface="Arial" pitchFamily="34" charset="0"/>
              </a:rPr>
              <a:t>awali</a:t>
            </a:r>
            <a:r>
              <a:rPr lang="en-US" sz="2400" dirty="0">
                <a:latin typeface="Arial" pitchFamily="34" charset="0"/>
                <a:cs typeface="Arial" pitchFamily="34" charset="0"/>
              </a:rPr>
              <a:t> </a:t>
            </a:r>
            <a:r>
              <a:rPr lang="en-US" sz="2400" dirty="0" err="1">
                <a:latin typeface="Arial" pitchFamily="34" charset="0"/>
                <a:cs typeface="Arial" pitchFamily="34" charset="0"/>
              </a:rPr>
              <a:t>dengan</a:t>
            </a:r>
            <a:r>
              <a:rPr lang="en-US" sz="2400" dirty="0">
                <a:latin typeface="Arial" pitchFamily="34" charset="0"/>
                <a:cs typeface="Arial" pitchFamily="34" charset="0"/>
              </a:rPr>
              <a:t> </a:t>
            </a:r>
            <a:r>
              <a:rPr lang="en-US" sz="2400" dirty="0" err="1">
                <a:latin typeface="Arial" pitchFamily="34" charset="0"/>
                <a:cs typeface="Arial" pitchFamily="34" charset="0"/>
              </a:rPr>
              <a:t>kegiatan</a:t>
            </a:r>
            <a:r>
              <a:rPr lang="en-US" sz="2400" dirty="0">
                <a:latin typeface="Arial" pitchFamily="34" charset="0"/>
                <a:cs typeface="Arial" pitchFamily="34" charset="0"/>
              </a:rPr>
              <a:t> </a:t>
            </a:r>
            <a:r>
              <a:rPr lang="en-US" sz="2400" dirty="0" err="1">
                <a:latin typeface="Arial" pitchFamily="34" charset="0"/>
                <a:cs typeface="Arial" pitchFamily="34" charset="0"/>
              </a:rPr>
              <a:t>mencari</a:t>
            </a:r>
            <a:r>
              <a:rPr lang="en-US" sz="2400" dirty="0">
                <a:latin typeface="Arial" pitchFamily="34" charset="0"/>
                <a:cs typeface="Arial" pitchFamily="34" charset="0"/>
              </a:rPr>
              <a:t> dan </a:t>
            </a:r>
            <a:r>
              <a:rPr lang="en-US" sz="2400" dirty="0" err="1">
                <a:latin typeface="Arial" pitchFamily="34" charset="0"/>
                <a:cs typeface="Arial" pitchFamily="34" charset="0"/>
              </a:rPr>
              <a:t>menemukan</a:t>
            </a:r>
            <a:r>
              <a:rPr lang="en-US" sz="2400" dirty="0">
                <a:latin typeface="Arial" pitchFamily="34" charset="0"/>
                <a:cs typeface="Arial" pitchFamily="34" charset="0"/>
              </a:rPr>
              <a:t> </a:t>
            </a:r>
            <a:r>
              <a:rPr lang="en-US" sz="2400" dirty="0" err="1">
                <a:latin typeface="Arial" pitchFamily="34" charset="0"/>
                <a:cs typeface="Arial" pitchFamily="34" charset="0"/>
              </a:rPr>
              <a:t>gerak</a:t>
            </a:r>
            <a:r>
              <a:rPr lang="en-US" sz="2400" dirty="0">
                <a:latin typeface="Arial" pitchFamily="34" charset="0"/>
                <a:cs typeface="Arial" pitchFamily="34" charset="0"/>
              </a:rPr>
              <a:t> yang </a:t>
            </a:r>
            <a:r>
              <a:rPr lang="en-US" sz="2400" dirty="0" err="1">
                <a:latin typeface="Arial" pitchFamily="34" charset="0"/>
                <a:cs typeface="Arial" pitchFamily="34" charset="0"/>
              </a:rPr>
              <a:t>ada</a:t>
            </a:r>
            <a:r>
              <a:rPr lang="id-ID" sz="2400" dirty="0">
                <a:latin typeface="Arial" pitchFamily="34" charset="0"/>
                <a:cs typeface="Arial" pitchFamily="34" charset="0"/>
              </a:rPr>
              <a:t> </a:t>
            </a:r>
            <a:r>
              <a:rPr lang="en-US" sz="2400" dirty="0" err="1">
                <a:latin typeface="Arial" pitchFamily="34" charset="0"/>
                <a:cs typeface="Arial" pitchFamily="34" charset="0"/>
              </a:rPr>
              <a:t>dalam</a:t>
            </a:r>
            <a:r>
              <a:rPr lang="en-US" sz="2400" dirty="0">
                <a:latin typeface="Arial" pitchFamily="34" charset="0"/>
                <a:cs typeface="Arial" pitchFamily="34" charset="0"/>
              </a:rPr>
              <a:t> </a:t>
            </a:r>
            <a:r>
              <a:rPr lang="id-ID" sz="2400" dirty="0">
                <a:latin typeface="Arial" pitchFamily="34" charset="0"/>
                <a:cs typeface="Arial" pitchFamily="34" charset="0"/>
              </a:rPr>
              <a:t>lari jarak pendek</a:t>
            </a:r>
            <a:r>
              <a:rPr lang="en-US" sz="2400" dirty="0">
                <a:latin typeface="Arial" pitchFamily="34" charset="0"/>
                <a:cs typeface="Arial" pitchFamily="34" charset="0"/>
              </a:rPr>
              <a:t>. Amati </a:t>
            </a:r>
            <a:r>
              <a:rPr lang="en-US" sz="2400" dirty="0" err="1">
                <a:latin typeface="Arial" pitchFamily="34" charset="0"/>
                <a:cs typeface="Arial" pitchFamily="34" charset="0"/>
              </a:rPr>
              <a:t>gambar-gambar</a:t>
            </a:r>
            <a:r>
              <a:rPr lang="en-US" sz="2400" dirty="0">
                <a:latin typeface="Arial" pitchFamily="34" charset="0"/>
                <a:cs typeface="Arial" pitchFamily="34" charset="0"/>
              </a:rPr>
              <a:t> </a:t>
            </a:r>
            <a:r>
              <a:rPr lang="en-US" sz="2400" dirty="0" err="1">
                <a:latin typeface="Arial" pitchFamily="34" charset="0"/>
                <a:cs typeface="Arial" pitchFamily="34" charset="0"/>
              </a:rPr>
              <a:t>berikut</a:t>
            </a:r>
            <a:r>
              <a:rPr lang="en-US" sz="2400" dirty="0">
                <a:latin typeface="Arial" pitchFamily="34" charset="0"/>
                <a:cs typeface="Arial" pitchFamily="34" charset="0"/>
              </a:rPr>
              <a:t>.</a:t>
            </a:r>
          </a:p>
        </p:txBody>
      </p:sp>
      <p:sp>
        <p:nvSpPr>
          <p:cNvPr id="9" name="TextBox 8">
            <a:extLst>
              <a:ext uri="{FF2B5EF4-FFF2-40B4-BE49-F238E27FC236}">
                <a16:creationId xmlns:a16="http://schemas.microsoft.com/office/drawing/2014/main" id="{7C001442-02A9-B6B5-5119-2E50ED93DEFC}"/>
              </a:ext>
            </a:extLst>
          </p:cNvPr>
          <p:cNvSpPr txBox="1"/>
          <p:nvPr/>
        </p:nvSpPr>
        <p:spPr>
          <a:xfrm>
            <a:off x="1235941" y="4913260"/>
            <a:ext cx="10853027" cy="1131848"/>
          </a:xfrm>
          <a:prstGeom prst="rect">
            <a:avLst/>
          </a:prstGeom>
          <a:noFill/>
        </p:spPr>
        <p:txBody>
          <a:bodyPr wrap="square">
            <a:spAutoFit/>
          </a:bodyPr>
          <a:lstStyle/>
          <a:p>
            <a:pPr>
              <a:lnSpc>
                <a:spcPct val="150000"/>
              </a:lnSpc>
            </a:pPr>
            <a:r>
              <a:rPr lang="en-ID" sz="2400" dirty="0">
                <a:latin typeface="Arial" panose="020B0604020202020204" pitchFamily="34" charset="0"/>
                <a:cs typeface="Arial" panose="020B0604020202020204" pitchFamily="34" charset="0"/>
              </a:rPr>
              <a:t>Lalu, </a:t>
            </a:r>
            <a:r>
              <a:rPr lang="en-ID" sz="2400" dirty="0" err="1">
                <a:latin typeface="Arial" panose="020B0604020202020204" pitchFamily="34" charset="0"/>
                <a:cs typeface="Arial" panose="020B0604020202020204" pitchFamily="34" charset="0"/>
              </a:rPr>
              <a:t>tulislah</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gerakan</a:t>
            </a:r>
            <a:r>
              <a:rPr lang="en-ID" sz="2400" dirty="0">
                <a:latin typeface="Arial" panose="020B0604020202020204" pitchFamily="34" charset="0"/>
                <a:cs typeface="Arial" panose="020B0604020202020204" pitchFamily="34" charset="0"/>
              </a:rPr>
              <a:t> yang </a:t>
            </a:r>
            <a:r>
              <a:rPr lang="en-ID" sz="2400" dirty="0" err="1">
                <a:latin typeface="Arial" panose="020B0604020202020204" pitchFamily="34" charset="0"/>
                <a:cs typeface="Arial" panose="020B0604020202020204" pitchFamily="34" charset="0"/>
              </a:rPr>
              <a:t>ada</a:t>
            </a:r>
            <a:r>
              <a:rPr lang="en-ID" sz="2400" dirty="0">
                <a:latin typeface="Arial" panose="020B0604020202020204" pitchFamily="34" charset="0"/>
                <a:cs typeface="Arial" panose="020B0604020202020204" pitchFamily="34" charset="0"/>
              </a:rPr>
              <a:t> pada </a:t>
            </a:r>
            <a:r>
              <a:rPr lang="en-ID" sz="2400" dirty="0" err="1">
                <a:latin typeface="Arial" panose="020B0604020202020204" pitchFamily="34" charset="0"/>
                <a:cs typeface="Arial" panose="020B0604020202020204" pitchFamily="34" charset="0"/>
              </a:rPr>
              <a:t>gambar</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tersebut</a:t>
            </a:r>
            <a:r>
              <a:rPr lang="en-ID" sz="2400" dirty="0">
                <a:latin typeface="Arial" panose="020B0604020202020204" pitchFamily="34" charset="0"/>
                <a:cs typeface="Arial" panose="020B0604020202020204" pitchFamily="34" charset="0"/>
              </a:rPr>
              <a:t> dan </a:t>
            </a:r>
            <a:r>
              <a:rPr lang="en-ID" sz="2400" dirty="0" err="1">
                <a:latin typeface="Arial" panose="020B0604020202020204" pitchFamily="34" charset="0"/>
                <a:cs typeface="Arial" panose="020B0604020202020204" pitchFamily="34" charset="0"/>
              </a:rPr>
              <a:t>identifikasi</a:t>
            </a:r>
            <a:r>
              <a:rPr lang="id-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jenis</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gerak</a:t>
            </a:r>
            <a:r>
              <a:rPr lang="en-ID" sz="2400" dirty="0">
                <a:latin typeface="Arial" panose="020B0604020202020204" pitchFamily="34" charset="0"/>
                <a:cs typeface="Arial" panose="020B0604020202020204" pitchFamily="34" charset="0"/>
              </a:rPr>
              <a:t> dan </a:t>
            </a:r>
            <a:r>
              <a:rPr lang="en-ID" sz="2400" dirty="0" err="1">
                <a:latin typeface="Arial" panose="020B0604020202020204" pitchFamily="34" charset="0"/>
                <a:cs typeface="Arial" panose="020B0604020202020204" pitchFamily="34" charset="0"/>
              </a:rPr>
              <a:t>bagian</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tubuh</a:t>
            </a:r>
            <a:r>
              <a:rPr lang="en-ID" sz="2400" dirty="0">
                <a:latin typeface="Arial" panose="020B0604020202020204" pitchFamily="34" charset="0"/>
                <a:cs typeface="Arial" panose="020B0604020202020204" pitchFamily="34" charset="0"/>
              </a:rPr>
              <a:t> yang </a:t>
            </a:r>
            <a:r>
              <a:rPr lang="en-ID" sz="2400" dirty="0" err="1">
                <a:latin typeface="Arial" panose="020B0604020202020204" pitchFamily="34" charset="0"/>
                <a:cs typeface="Arial" panose="020B0604020202020204" pitchFamily="34" charset="0"/>
              </a:rPr>
              <a:t>digunakan</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Kemudian</a:t>
            </a:r>
            <a:r>
              <a:rPr lang="en-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tulis</a:t>
            </a:r>
            <a:r>
              <a:rPr lang="en-ID" sz="2400" dirty="0">
                <a:latin typeface="Arial" panose="020B0604020202020204" pitchFamily="34" charset="0"/>
                <a:cs typeface="Arial" panose="020B0604020202020204" pitchFamily="34" charset="0"/>
              </a:rPr>
              <a:t> pada </a:t>
            </a:r>
            <a:r>
              <a:rPr lang="en-ID" sz="2400" dirty="0" err="1">
                <a:latin typeface="Arial" panose="020B0604020202020204" pitchFamily="34" charset="0"/>
                <a:cs typeface="Arial" panose="020B0604020202020204" pitchFamily="34" charset="0"/>
              </a:rPr>
              <a:t>buku</a:t>
            </a:r>
            <a:r>
              <a:rPr lang="id-ID" sz="2400" dirty="0">
                <a:latin typeface="Arial" panose="020B0604020202020204" pitchFamily="34" charset="0"/>
                <a:cs typeface="Arial" panose="020B0604020202020204" pitchFamily="34" charset="0"/>
              </a:rPr>
              <a:t> </a:t>
            </a:r>
            <a:r>
              <a:rPr lang="en-ID" sz="2400" dirty="0" err="1">
                <a:latin typeface="Arial" panose="020B0604020202020204" pitchFamily="34" charset="0"/>
                <a:cs typeface="Arial" panose="020B0604020202020204" pitchFamily="34" charset="0"/>
              </a:rPr>
              <a:t>tugasmu</a:t>
            </a:r>
            <a:r>
              <a:rPr lang="id-ID" sz="2400" dirty="0">
                <a:latin typeface="Arial" panose="020B0604020202020204" pitchFamily="34" charset="0"/>
                <a:cs typeface="Arial" panose="020B0604020202020204" pitchFamily="34" charset="0"/>
              </a:rPr>
              <a:t>.</a:t>
            </a:r>
            <a:endParaRPr lang="en-ID" sz="2400" dirty="0">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A311453A-11FF-195E-BCD8-405072D99BCF}"/>
              </a:ext>
            </a:extLst>
          </p:cNvPr>
          <p:cNvGrpSpPr/>
          <p:nvPr/>
        </p:nvGrpSpPr>
        <p:grpSpPr>
          <a:xfrm>
            <a:off x="295175" y="2624080"/>
            <a:ext cx="11660799" cy="2287068"/>
            <a:chOff x="295175" y="2624080"/>
            <a:chExt cx="11660799" cy="2287068"/>
          </a:xfrm>
        </p:grpSpPr>
        <p:pic>
          <p:nvPicPr>
            <p:cNvPr id="11" name="Picture 10">
              <a:extLst>
                <a:ext uri="{FF2B5EF4-FFF2-40B4-BE49-F238E27FC236}">
                  <a16:creationId xmlns:a16="http://schemas.microsoft.com/office/drawing/2014/main" id="{0A7C4F41-4BA1-AA99-D30C-CE9941B39C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8099" y="2654000"/>
              <a:ext cx="2923446" cy="1948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C73558EB-4232-E36E-FC21-691C461632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34"/>
            <a:stretch/>
          </p:blipFill>
          <p:spPr>
            <a:xfrm>
              <a:off x="9225632" y="2715894"/>
              <a:ext cx="2730342" cy="1884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638D1C0A-87CC-F96B-8E38-EC3D4FA52A8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308"/>
            <a:stretch/>
          </p:blipFill>
          <p:spPr>
            <a:xfrm>
              <a:off x="295175" y="2624080"/>
              <a:ext cx="2748461" cy="1976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90D16754-4927-F79F-2D41-98881B435E3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6243361" y="2711008"/>
              <a:ext cx="2876565" cy="19179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Rectangle 14">
              <a:extLst>
                <a:ext uri="{FF2B5EF4-FFF2-40B4-BE49-F238E27FC236}">
                  <a16:creationId xmlns:a16="http://schemas.microsoft.com/office/drawing/2014/main" id="{071D2C4D-8CCA-A3EA-0501-42943D74D27B}"/>
                </a:ext>
              </a:extLst>
            </p:cNvPr>
            <p:cNvSpPr/>
            <p:nvPr/>
          </p:nvSpPr>
          <p:spPr>
            <a:xfrm>
              <a:off x="10431198" y="4680316"/>
              <a:ext cx="1524776" cy="230832"/>
            </a:xfrm>
            <a:prstGeom prst="rect">
              <a:avLst/>
            </a:prstGeom>
            <a:solidFill>
              <a:schemeClr val="bg1">
                <a:alpha val="54000"/>
              </a:schemeClr>
            </a:solidFill>
          </p:spPr>
          <p:txBody>
            <a:bodyPr wrap="none">
              <a:spAutoFit/>
            </a:bodyPr>
            <a:lstStyle/>
            <a:p>
              <a:pPr algn="r"/>
              <a:r>
                <a:rPr lang="en-US" sz="900" dirty="0" err="1">
                  <a:latin typeface="Arial" pitchFamily="34" charset="0"/>
                  <a:cs typeface="Arial" pitchFamily="34" charset="0"/>
                </a:rPr>
                <a:t>Sumber</a:t>
              </a:r>
              <a:r>
                <a:rPr lang="en-US" sz="900" dirty="0">
                  <a:latin typeface="Arial" pitchFamily="34" charset="0"/>
                  <a:cs typeface="Arial" pitchFamily="34" charset="0"/>
                </a:rPr>
                <a:t>: </a:t>
              </a:r>
              <a:r>
                <a:rPr lang="id-ID" sz="900" i="1" dirty="0">
                  <a:latin typeface="Arial" pitchFamily="34" charset="0"/>
                  <a:cs typeface="Arial" pitchFamily="34" charset="0"/>
                </a:rPr>
                <a:t>shutterstock.com</a:t>
              </a:r>
              <a:endParaRPr lang="en-US" sz="900" i="1" dirty="0">
                <a:latin typeface="Arial" pitchFamily="34" charset="0"/>
                <a:cs typeface="Arial" pitchFamily="34" charset="0"/>
              </a:endParaRPr>
            </a:p>
          </p:txBody>
        </p:sp>
      </p:grpSp>
    </p:spTree>
    <p:extLst>
      <p:ext uri="{BB962C8B-B14F-4D97-AF65-F5344CB8AC3E}">
        <p14:creationId xmlns:p14="http://schemas.microsoft.com/office/powerpoint/2010/main" val="521697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979C89A2-0C4A-DCB8-7D21-42D4721CCE80}"/>
              </a:ext>
            </a:extLst>
          </p:cNvPr>
          <p:cNvSpPr/>
          <p:nvPr/>
        </p:nvSpPr>
        <p:spPr>
          <a:xfrm>
            <a:off x="152400" y="982883"/>
            <a:ext cx="860991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1. </a:t>
            </a:r>
            <a:r>
              <a:rPr lang="nb-NO" sz="2400" b="1" dirty="0">
                <a:solidFill>
                  <a:srgbClr val="7030A0"/>
                </a:solidFill>
                <a:latin typeface="Arial" panose="020B0604020202020204" pitchFamily="34" charset="0"/>
                <a:cs typeface="Arial" panose="020B0604020202020204" pitchFamily="34" charset="0"/>
              </a:rPr>
              <a:t>Keterampilan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11" name="TextBox 10">
            <a:extLst>
              <a:ext uri="{FF2B5EF4-FFF2-40B4-BE49-F238E27FC236}">
                <a16:creationId xmlns:a16="http://schemas.microsoft.com/office/drawing/2014/main" id="{67AEC73E-F6D6-87A4-51A2-1E97613A021B}"/>
              </a:ext>
            </a:extLst>
          </p:cNvPr>
          <p:cNvSpPr txBox="1"/>
          <p:nvPr/>
        </p:nvSpPr>
        <p:spPr>
          <a:xfrm>
            <a:off x="1496042" y="4569855"/>
            <a:ext cx="8978047" cy="967957"/>
          </a:xfrm>
          <a:prstGeom prst="rect">
            <a:avLst/>
          </a:prstGeom>
          <a:noFill/>
        </p:spPr>
        <p:txBody>
          <a:bodyPr wrap="square">
            <a:spAutoFit/>
          </a:bodyPr>
          <a:lstStyle/>
          <a:p>
            <a:pPr>
              <a:lnSpc>
                <a:spcPct val="150000"/>
              </a:lnSpc>
            </a:pPr>
            <a:r>
              <a:rPr lang="id-ID" sz="2000" dirty="0"/>
              <a:t>Gerak dalam lari jarak pendek mencakup gerak start, sikap badan, ayunan lengan, ayunan langkah kaki, menumpu/mendaratkan kaki, dan memasuki garis finis.</a:t>
            </a:r>
            <a:endParaRPr lang="en-ID" sz="2000" dirty="0"/>
          </a:p>
        </p:txBody>
      </p:sp>
      <p:pic>
        <p:nvPicPr>
          <p:cNvPr id="12" name="Picture 11">
            <a:extLst>
              <a:ext uri="{FF2B5EF4-FFF2-40B4-BE49-F238E27FC236}">
                <a16:creationId xmlns:a16="http://schemas.microsoft.com/office/drawing/2014/main" id="{C9088E4F-B4A0-A337-347D-6BAB51D8AB74}"/>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24958" b="32223"/>
          <a:stretch/>
        </p:blipFill>
        <p:spPr>
          <a:xfrm>
            <a:off x="321972" y="1738648"/>
            <a:ext cx="11541159" cy="2831207"/>
          </a:xfrm>
          <a:prstGeom prst="rect">
            <a:avLst/>
          </a:prstGeom>
        </p:spPr>
      </p:pic>
    </p:spTree>
    <p:extLst>
      <p:ext uri="{BB962C8B-B14F-4D97-AF65-F5344CB8AC3E}">
        <p14:creationId xmlns:p14="http://schemas.microsoft.com/office/powerpoint/2010/main" val="2698314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A5E6FDA-60CE-D193-89C8-768E702EBE6B}"/>
              </a:ext>
            </a:extLst>
          </p:cNvPr>
          <p:cNvSpPr/>
          <p:nvPr/>
        </p:nvSpPr>
        <p:spPr>
          <a:xfrm>
            <a:off x="148936" y="929482"/>
            <a:ext cx="860991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1. </a:t>
            </a:r>
            <a:r>
              <a:rPr lang="nb-NO" sz="2400" b="1" dirty="0">
                <a:solidFill>
                  <a:srgbClr val="7030A0"/>
                </a:solidFill>
                <a:latin typeface="Arial" panose="020B0604020202020204" pitchFamily="34" charset="0"/>
                <a:cs typeface="Arial" panose="020B0604020202020204" pitchFamily="34" charset="0"/>
              </a:rPr>
              <a:t>Keterampilan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F253F097-F2B7-E4BE-4727-785FC89F41E3}"/>
              </a:ext>
            </a:extLst>
          </p:cNvPr>
          <p:cNvSpPr txBox="1"/>
          <p:nvPr/>
        </p:nvSpPr>
        <p:spPr>
          <a:xfrm>
            <a:off x="1895287" y="4558555"/>
            <a:ext cx="8742661" cy="967957"/>
          </a:xfrm>
          <a:prstGeom prst="rect">
            <a:avLst/>
          </a:prstGeom>
          <a:noFill/>
        </p:spPr>
        <p:txBody>
          <a:bodyPr wrap="square">
            <a:spAutoFit/>
          </a:bodyPr>
          <a:lstStyle/>
          <a:p>
            <a:pPr>
              <a:lnSpc>
                <a:spcPct val="150000"/>
              </a:lnSpc>
            </a:pPr>
            <a:r>
              <a:rPr lang="id-ID" sz="2000" dirty="0"/>
              <a:t>Start pada lari jarak pendek dilakukan dengan jongkok. Dengan posisi jongkok, gerak awal lari dilakukan.</a:t>
            </a:r>
            <a:endParaRPr lang="en-ID" sz="2000" dirty="0"/>
          </a:p>
        </p:txBody>
      </p:sp>
      <p:pic>
        <p:nvPicPr>
          <p:cNvPr id="7" name="Picture 6">
            <a:extLst>
              <a:ext uri="{FF2B5EF4-FFF2-40B4-BE49-F238E27FC236}">
                <a16:creationId xmlns:a16="http://schemas.microsoft.com/office/drawing/2014/main" id="{40EC929A-6756-EEBD-FEF3-40B4F87DCB86}"/>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24958" b="32223"/>
          <a:stretch/>
        </p:blipFill>
        <p:spPr>
          <a:xfrm>
            <a:off x="389413" y="1758745"/>
            <a:ext cx="11413173" cy="2799810"/>
          </a:xfrm>
          <a:prstGeom prst="rect">
            <a:avLst/>
          </a:prstGeom>
        </p:spPr>
      </p:pic>
      <p:sp>
        <p:nvSpPr>
          <p:cNvPr id="8" name="TextBox 7">
            <a:extLst>
              <a:ext uri="{FF2B5EF4-FFF2-40B4-BE49-F238E27FC236}">
                <a16:creationId xmlns:a16="http://schemas.microsoft.com/office/drawing/2014/main" id="{AF428DBA-98B2-CD38-8DE0-E3DFE8EB965F}"/>
              </a:ext>
            </a:extLst>
          </p:cNvPr>
          <p:cNvSpPr txBox="1"/>
          <p:nvPr/>
        </p:nvSpPr>
        <p:spPr>
          <a:xfrm>
            <a:off x="389413" y="3939907"/>
            <a:ext cx="685800" cy="369332"/>
          </a:xfrm>
          <a:prstGeom prst="rect">
            <a:avLst/>
          </a:prstGeom>
          <a:noFill/>
        </p:spPr>
        <p:txBody>
          <a:bodyPr wrap="square">
            <a:spAutoFit/>
          </a:bodyPr>
          <a:lstStyle/>
          <a:p>
            <a:r>
              <a:rPr lang="en-ID" sz="1800" b="1" i="0" u="none" strike="noStrike" baseline="0" dirty="0">
                <a:solidFill>
                  <a:srgbClr val="000000"/>
                </a:solidFill>
                <a:latin typeface="UVUDE Y+ Museo Sans"/>
              </a:rPr>
              <a:t>Start</a:t>
            </a:r>
            <a:endParaRPr lang="en-ID" b="1" dirty="0"/>
          </a:p>
        </p:txBody>
      </p:sp>
    </p:spTree>
    <p:extLst>
      <p:ext uri="{BB962C8B-B14F-4D97-AF65-F5344CB8AC3E}">
        <p14:creationId xmlns:p14="http://schemas.microsoft.com/office/powerpoint/2010/main" val="119230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50A1AEC-66EE-8A6B-0C42-A310E4CE3E5C}"/>
              </a:ext>
            </a:extLst>
          </p:cNvPr>
          <p:cNvSpPr/>
          <p:nvPr/>
        </p:nvSpPr>
        <p:spPr>
          <a:xfrm>
            <a:off x="152400" y="990354"/>
            <a:ext cx="860991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1. </a:t>
            </a:r>
            <a:r>
              <a:rPr lang="nb-NO" sz="2400" b="1" dirty="0">
                <a:solidFill>
                  <a:srgbClr val="7030A0"/>
                </a:solidFill>
                <a:latin typeface="Arial" panose="020B0604020202020204" pitchFamily="34" charset="0"/>
                <a:cs typeface="Arial" panose="020B0604020202020204" pitchFamily="34" charset="0"/>
              </a:rPr>
              <a:t>Keterampilan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6BE4AE38-C67A-67F2-3C6C-79868C3B6B1B}"/>
              </a:ext>
            </a:extLst>
          </p:cNvPr>
          <p:cNvSpPr txBox="1"/>
          <p:nvPr/>
        </p:nvSpPr>
        <p:spPr>
          <a:xfrm>
            <a:off x="1866899" y="4678818"/>
            <a:ext cx="8977111" cy="1429622"/>
          </a:xfrm>
          <a:prstGeom prst="rect">
            <a:avLst/>
          </a:prstGeom>
          <a:noFill/>
        </p:spPr>
        <p:txBody>
          <a:bodyPr wrap="square">
            <a:spAutoFit/>
          </a:bodyPr>
          <a:lstStyle/>
          <a:p>
            <a:pPr>
              <a:lnSpc>
                <a:spcPct val="150000"/>
              </a:lnSpc>
            </a:pPr>
            <a:r>
              <a:rPr lang="id-ID" sz="2000" dirty="0"/>
              <a:t>Pada saat melakukan lari jarak pendek, sikap badan akan memengaruhi laju gerak lari ke depan. Sikap badan yang agak condong dan ayunan tangan yang mengarah ke depan dengan cepat akan membantu meringankan laju gerak kaki.</a:t>
            </a:r>
            <a:endParaRPr lang="en-ID" sz="2000" dirty="0"/>
          </a:p>
        </p:txBody>
      </p:sp>
      <p:grpSp>
        <p:nvGrpSpPr>
          <p:cNvPr id="7" name="Group 6">
            <a:extLst>
              <a:ext uri="{FF2B5EF4-FFF2-40B4-BE49-F238E27FC236}">
                <a16:creationId xmlns:a16="http://schemas.microsoft.com/office/drawing/2014/main" id="{89E4F1D9-C4D3-130A-38A6-FDBAC3126220}"/>
              </a:ext>
            </a:extLst>
          </p:cNvPr>
          <p:cNvGrpSpPr/>
          <p:nvPr/>
        </p:nvGrpSpPr>
        <p:grpSpPr>
          <a:xfrm>
            <a:off x="284343" y="1693156"/>
            <a:ext cx="11089914" cy="2720510"/>
            <a:chOff x="82976" y="1269914"/>
            <a:chExt cx="8978048" cy="2202440"/>
          </a:xfrm>
        </p:grpSpPr>
        <p:pic>
          <p:nvPicPr>
            <p:cNvPr id="8" name="Picture 7">
              <a:extLst>
                <a:ext uri="{FF2B5EF4-FFF2-40B4-BE49-F238E27FC236}">
                  <a16:creationId xmlns:a16="http://schemas.microsoft.com/office/drawing/2014/main" id="{0E8667C7-134E-4118-EB1A-82497C2B9475}"/>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24958" b="32223"/>
            <a:stretch/>
          </p:blipFill>
          <p:spPr>
            <a:xfrm>
              <a:off x="82976" y="1269914"/>
              <a:ext cx="8978048" cy="2202440"/>
            </a:xfrm>
            <a:prstGeom prst="rect">
              <a:avLst/>
            </a:prstGeom>
          </p:spPr>
        </p:pic>
        <p:sp>
          <p:nvSpPr>
            <p:cNvPr id="9" name="Oval 8">
              <a:extLst>
                <a:ext uri="{FF2B5EF4-FFF2-40B4-BE49-F238E27FC236}">
                  <a16:creationId xmlns:a16="http://schemas.microsoft.com/office/drawing/2014/main" id="{8E7664ED-582C-F8A2-415A-235AB9D9F654}"/>
                </a:ext>
              </a:extLst>
            </p:cNvPr>
            <p:cNvSpPr/>
            <p:nvPr/>
          </p:nvSpPr>
          <p:spPr>
            <a:xfrm>
              <a:off x="5181600" y="1720562"/>
              <a:ext cx="1066800" cy="580076"/>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n>
                  <a:solidFill>
                    <a:srgbClr val="7030A0"/>
                  </a:solidFill>
                </a:ln>
                <a:noFill/>
              </a:endParaRPr>
            </a:p>
          </p:txBody>
        </p:sp>
      </p:grpSp>
      <p:sp>
        <p:nvSpPr>
          <p:cNvPr id="10" name="TextBox 9">
            <a:extLst>
              <a:ext uri="{FF2B5EF4-FFF2-40B4-BE49-F238E27FC236}">
                <a16:creationId xmlns:a16="http://schemas.microsoft.com/office/drawing/2014/main" id="{BF46C07C-7DB8-8334-62EF-2E455DE1ACF2}"/>
              </a:ext>
            </a:extLst>
          </p:cNvPr>
          <p:cNvSpPr txBox="1"/>
          <p:nvPr/>
        </p:nvSpPr>
        <p:spPr>
          <a:xfrm>
            <a:off x="6441062" y="3819168"/>
            <a:ext cx="1600200" cy="369332"/>
          </a:xfrm>
          <a:prstGeom prst="rect">
            <a:avLst/>
          </a:prstGeom>
          <a:noFill/>
        </p:spPr>
        <p:txBody>
          <a:bodyPr wrap="square">
            <a:spAutoFit/>
          </a:bodyPr>
          <a:lstStyle/>
          <a:p>
            <a:r>
              <a:rPr lang="id-ID" sz="1800" b="1" i="0" u="none" strike="noStrike" baseline="0" dirty="0">
                <a:solidFill>
                  <a:srgbClr val="000000"/>
                </a:solidFill>
                <a:latin typeface="UVUDE Y+ Museo Sans"/>
              </a:rPr>
              <a:t>Ayunan lengan</a:t>
            </a:r>
            <a:endParaRPr lang="en-ID" b="1" dirty="0"/>
          </a:p>
        </p:txBody>
      </p:sp>
    </p:spTree>
    <p:extLst>
      <p:ext uri="{BB962C8B-B14F-4D97-AF65-F5344CB8AC3E}">
        <p14:creationId xmlns:p14="http://schemas.microsoft.com/office/powerpoint/2010/main" val="2718562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88253C9-78E5-3610-D9C7-CF2A9578A141}"/>
              </a:ext>
            </a:extLst>
          </p:cNvPr>
          <p:cNvSpPr/>
          <p:nvPr/>
        </p:nvSpPr>
        <p:spPr>
          <a:xfrm>
            <a:off x="152400" y="920335"/>
            <a:ext cx="8609910" cy="830997"/>
          </a:xfrm>
          <a:prstGeom prst="rect">
            <a:avLst/>
          </a:prstGeom>
        </p:spPr>
        <p:txBody>
          <a:bodyPr wrap="square">
            <a:spAutoFit/>
          </a:bodyPr>
          <a:lstStyle/>
          <a:p>
            <a:r>
              <a:rPr lang="id-ID" sz="2400" b="1" dirty="0">
                <a:solidFill>
                  <a:srgbClr val="7030A0"/>
                </a:solidFill>
                <a:latin typeface="Arial" panose="020B0604020202020204" pitchFamily="34" charset="0"/>
                <a:cs typeface="Arial" panose="020B0604020202020204" pitchFamily="34" charset="0"/>
              </a:rPr>
              <a:t>1. </a:t>
            </a:r>
            <a:r>
              <a:rPr lang="nb-NO" sz="2400" b="1" dirty="0">
                <a:solidFill>
                  <a:srgbClr val="7030A0"/>
                </a:solidFill>
                <a:latin typeface="Arial" panose="020B0604020202020204" pitchFamily="34" charset="0"/>
                <a:cs typeface="Arial" panose="020B0604020202020204" pitchFamily="34" charset="0"/>
              </a:rPr>
              <a:t>Keterampilan Gerak Spesifik</a:t>
            </a:r>
            <a:r>
              <a:rPr lang="id-ID" sz="2400" b="1" dirty="0">
                <a:solidFill>
                  <a:srgbClr val="7030A0"/>
                </a:solidFill>
                <a:latin typeface="Arial" panose="020B0604020202020204" pitchFamily="34" charset="0"/>
                <a:cs typeface="Arial" panose="020B0604020202020204" pitchFamily="34" charset="0"/>
              </a:rPr>
              <a:t> Lari Jarak Pendek</a:t>
            </a:r>
          </a:p>
          <a:p>
            <a:endParaRPr lang="en-US" sz="2400" b="1" dirty="0">
              <a:solidFill>
                <a:srgbClr val="7030A0"/>
              </a:solidFill>
              <a:latin typeface="Arial" panose="020B0604020202020204" pitchFamily="34" charset="0"/>
              <a:cs typeface="Arial" pitchFamily="34" charset="0"/>
            </a:endParaRPr>
          </a:p>
        </p:txBody>
      </p:sp>
      <p:sp>
        <p:nvSpPr>
          <p:cNvPr id="6" name="TextBox 5">
            <a:extLst>
              <a:ext uri="{FF2B5EF4-FFF2-40B4-BE49-F238E27FC236}">
                <a16:creationId xmlns:a16="http://schemas.microsoft.com/office/drawing/2014/main" id="{16635712-30A8-37AB-98D7-25F6BA9D706E}"/>
              </a:ext>
            </a:extLst>
          </p:cNvPr>
          <p:cNvSpPr txBox="1"/>
          <p:nvPr/>
        </p:nvSpPr>
        <p:spPr>
          <a:xfrm>
            <a:off x="1444527" y="4798394"/>
            <a:ext cx="9940397" cy="967957"/>
          </a:xfrm>
          <a:prstGeom prst="rect">
            <a:avLst/>
          </a:prstGeom>
          <a:noFill/>
        </p:spPr>
        <p:txBody>
          <a:bodyPr wrap="square">
            <a:spAutoFit/>
          </a:bodyPr>
          <a:lstStyle/>
          <a:p>
            <a:pPr>
              <a:lnSpc>
                <a:spcPct val="150000"/>
              </a:lnSpc>
            </a:pPr>
            <a:r>
              <a:rPr lang="id-ID" sz="2000" dirty="0"/>
              <a:t>Ayunan langkah kaki haruslah diupayakan dengan langkah yang lebar dan irama yang dipercepat. Ketika mendaratkan kakinya ke tanah, ujung kaki lebih dahulu daripada tumitnya.</a:t>
            </a:r>
            <a:endParaRPr lang="en-ID" sz="2000" dirty="0"/>
          </a:p>
        </p:txBody>
      </p:sp>
      <p:grpSp>
        <p:nvGrpSpPr>
          <p:cNvPr id="7" name="Group 6">
            <a:extLst>
              <a:ext uri="{FF2B5EF4-FFF2-40B4-BE49-F238E27FC236}">
                <a16:creationId xmlns:a16="http://schemas.microsoft.com/office/drawing/2014/main" id="{A10870A7-E0F2-C859-F8D7-8E981B2A2C58}"/>
              </a:ext>
            </a:extLst>
          </p:cNvPr>
          <p:cNvGrpSpPr/>
          <p:nvPr/>
        </p:nvGrpSpPr>
        <p:grpSpPr>
          <a:xfrm>
            <a:off x="323434" y="1751332"/>
            <a:ext cx="11545131" cy="2898431"/>
            <a:chOff x="82976" y="1192077"/>
            <a:chExt cx="8978048" cy="2253959"/>
          </a:xfrm>
        </p:grpSpPr>
        <p:grpSp>
          <p:nvGrpSpPr>
            <p:cNvPr id="8" name="Group 7">
              <a:extLst>
                <a:ext uri="{FF2B5EF4-FFF2-40B4-BE49-F238E27FC236}">
                  <a16:creationId xmlns:a16="http://schemas.microsoft.com/office/drawing/2014/main" id="{0DD51829-8D24-2988-A3F5-C9EBF03E688C}"/>
                </a:ext>
              </a:extLst>
            </p:cNvPr>
            <p:cNvGrpSpPr/>
            <p:nvPr/>
          </p:nvGrpSpPr>
          <p:grpSpPr>
            <a:xfrm>
              <a:off x="82976" y="1192077"/>
              <a:ext cx="8978048" cy="2202440"/>
              <a:chOff x="165952" y="819070"/>
              <a:chExt cx="8978048" cy="2202440"/>
            </a:xfrm>
          </p:grpSpPr>
          <p:pic>
            <p:nvPicPr>
              <p:cNvPr id="10" name="Picture 9">
                <a:extLst>
                  <a:ext uri="{FF2B5EF4-FFF2-40B4-BE49-F238E27FC236}">
                    <a16:creationId xmlns:a16="http://schemas.microsoft.com/office/drawing/2014/main" id="{D55C0E61-60B3-B0A5-0550-C5A5F34A91D5}"/>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24958" b="32223"/>
              <a:stretch/>
            </p:blipFill>
            <p:spPr>
              <a:xfrm>
                <a:off x="165952" y="819070"/>
                <a:ext cx="8978048" cy="2202440"/>
              </a:xfrm>
              <a:prstGeom prst="rect">
                <a:avLst/>
              </a:prstGeom>
            </p:spPr>
          </p:pic>
          <p:sp>
            <p:nvSpPr>
              <p:cNvPr id="11" name="Oval 10">
                <a:extLst>
                  <a:ext uri="{FF2B5EF4-FFF2-40B4-BE49-F238E27FC236}">
                    <a16:creationId xmlns:a16="http://schemas.microsoft.com/office/drawing/2014/main" id="{B6955F4F-A397-F46A-2695-4775A19B878F}"/>
                  </a:ext>
                </a:extLst>
              </p:cNvPr>
              <p:cNvSpPr/>
              <p:nvPr/>
            </p:nvSpPr>
            <p:spPr>
              <a:xfrm>
                <a:off x="5874176" y="1847121"/>
                <a:ext cx="1143000" cy="9305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n>
                    <a:solidFill>
                      <a:srgbClr val="7030A0"/>
                    </a:solidFill>
                  </a:ln>
                  <a:noFill/>
                </a:endParaRPr>
              </a:p>
            </p:txBody>
          </p:sp>
        </p:grpSp>
        <p:sp>
          <p:nvSpPr>
            <p:cNvPr id="9" name="TextBox 8">
              <a:extLst>
                <a:ext uri="{FF2B5EF4-FFF2-40B4-BE49-F238E27FC236}">
                  <a16:creationId xmlns:a16="http://schemas.microsoft.com/office/drawing/2014/main" id="{ED24F4A0-C240-C441-532B-CC22A6849E4E}"/>
                </a:ext>
              </a:extLst>
            </p:cNvPr>
            <p:cNvSpPr txBox="1"/>
            <p:nvPr/>
          </p:nvSpPr>
          <p:spPr>
            <a:xfrm>
              <a:off x="5105400" y="3076704"/>
              <a:ext cx="2133600" cy="369332"/>
            </a:xfrm>
            <a:prstGeom prst="rect">
              <a:avLst/>
            </a:prstGeom>
            <a:noFill/>
          </p:spPr>
          <p:txBody>
            <a:bodyPr wrap="square">
              <a:spAutoFit/>
            </a:bodyPr>
            <a:lstStyle/>
            <a:p>
              <a:r>
                <a:rPr lang="id-ID" sz="1800" b="1" i="0" u="none" strike="noStrike" baseline="0" dirty="0">
                  <a:solidFill>
                    <a:srgbClr val="000000"/>
                  </a:solidFill>
                  <a:latin typeface="UVUDE Y+ Museo Sans"/>
                </a:rPr>
                <a:t>Ayunan langkah kaki</a:t>
              </a:r>
              <a:endParaRPr lang="en-ID" b="1" dirty="0"/>
            </a:p>
          </p:txBody>
        </p:sp>
      </p:grpSp>
    </p:spTree>
    <p:extLst>
      <p:ext uri="{BB962C8B-B14F-4D97-AF65-F5344CB8AC3E}">
        <p14:creationId xmlns:p14="http://schemas.microsoft.com/office/powerpoint/2010/main" val="3143259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969</Words>
  <Application>Microsoft Office PowerPoint</Application>
  <PresentationFormat>Widescreen</PresentationFormat>
  <Paragraphs>93</Paragraphs>
  <Slides>17</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Rounded MT Bold</vt:lpstr>
      <vt:lpstr>Calibri</vt:lpstr>
      <vt:lpstr>Calibri Light</vt:lpstr>
      <vt:lpstr>UVUDE Y+ Museo 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Baihaqi</dc:creator>
  <cp:lastModifiedBy>Hadi</cp:lastModifiedBy>
  <cp:revision>34</cp:revision>
  <dcterms:created xsi:type="dcterms:W3CDTF">2022-05-10T01:11:12Z</dcterms:created>
  <dcterms:modified xsi:type="dcterms:W3CDTF">2022-06-29T01:36:50Z</dcterms:modified>
</cp:coreProperties>
</file>