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8" r:id="rId3"/>
    <p:sldId id="283" r:id="rId4"/>
    <p:sldId id="286" r:id="rId5"/>
    <p:sldId id="287" r:id="rId6"/>
    <p:sldId id="294" r:id="rId7"/>
    <p:sldId id="288" r:id="rId8"/>
    <p:sldId id="289" r:id="rId9"/>
    <p:sldId id="290" r:id="rId10"/>
    <p:sldId id="291" r:id="rId11"/>
    <p:sldId id="292" r:id="rId12"/>
    <p:sldId id="297" r:id="rId13"/>
    <p:sldId id="296" r:id="rId14"/>
    <p:sldId id="293" r:id="rId15"/>
    <p:sldId id="298" r:id="rId16"/>
    <p:sldId id="300" r:id="rId17"/>
    <p:sldId id="301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061"/>
    <a:srgbClr val="A58469"/>
    <a:srgbClr val="F05120"/>
    <a:srgbClr val="005C4A"/>
    <a:srgbClr val="EFCACA"/>
    <a:srgbClr val="579488"/>
    <a:srgbClr val="9DD526"/>
    <a:srgbClr val="FB3803"/>
    <a:srgbClr val="EF536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09" autoAdjust="0"/>
    <p:restoredTop sz="96331" autoAdjust="0"/>
  </p:normalViewPr>
  <p:slideViewPr>
    <p:cSldViewPr>
      <p:cViewPr>
        <p:scale>
          <a:sx n="104" d="100"/>
          <a:sy n="104" d="100"/>
        </p:scale>
        <p:origin x="-384" y="-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143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373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45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5/30/2023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0"/>
            <a:ext cx="9141714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44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tm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8" Type="http://schemas.openxmlformats.org/officeDocument/2006/relationships/image" Target="../media/image45.png"/><Relationship Id="rId3" Type="http://schemas.openxmlformats.org/officeDocument/2006/relationships/image" Target="../media/image2.png"/><Relationship Id="rId21" Type="http://schemas.openxmlformats.org/officeDocument/2006/relationships/image" Target="../media/image48.png"/><Relationship Id="rId7" Type="http://schemas.openxmlformats.org/officeDocument/2006/relationships/image" Target="../media/image11.jpeg"/><Relationship Id="rId17" Type="http://schemas.openxmlformats.org/officeDocument/2006/relationships/image" Target="../media/image16.png"/><Relationship Id="rId2" Type="http://schemas.openxmlformats.org/officeDocument/2006/relationships/image" Target="../media/image10.png"/><Relationship Id="rId16" Type="http://schemas.openxmlformats.org/officeDocument/2006/relationships/image" Target="../media/image43.png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24" Type="http://schemas.openxmlformats.org/officeDocument/2006/relationships/image" Target="../media/image18.png"/><Relationship Id="rId5" Type="http://schemas.openxmlformats.org/officeDocument/2006/relationships/image" Target="../media/image11.png"/><Relationship Id="rId23" Type="http://schemas.openxmlformats.org/officeDocument/2006/relationships/image" Target="../media/image17.png"/><Relationship Id="rId19" Type="http://schemas.openxmlformats.org/officeDocument/2006/relationships/image" Target="../media/image46.png"/><Relationship Id="rId4" Type="http://schemas.openxmlformats.org/officeDocument/2006/relationships/image" Target="../media/image6.png"/><Relationship Id="rId9" Type="http://schemas.openxmlformats.org/officeDocument/2006/relationships/image" Target="../media/image15.png"/><Relationship Id="rId22" Type="http://schemas.openxmlformats.org/officeDocument/2006/relationships/image" Target="../media/image4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3" Type="http://schemas.openxmlformats.org/officeDocument/2006/relationships/image" Target="../media/image23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2.png"/><Relationship Id="rId2" Type="http://schemas.openxmlformats.org/officeDocument/2006/relationships/image" Target="../media/image22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10" Type="http://schemas.openxmlformats.org/officeDocument/2006/relationships/image" Target="../media/image76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1011.png"/><Relationship Id="rId9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" y="0"/>
            <a:ext cx="9132965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27159" y="2977351"/>
            <a:ext cx="2461508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SMP/MTs KELAS VII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251549" y="895351"/>
            <a:ext cx="2269429" cy="29718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F05120"/>
                </a:solidFill>
                <a:cs typeface="Arial" pitchFamily="34" charset="0"/>
              </a:rPr>
              <a:t>MATEMATIKA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60" y="976271"/>
            <a:ext cx="2017261" cy="289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65819" y="137588"/>
            <a:ext cx="1789272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Sifat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distributif</a:t>
            </a:r>
            <a:endParaRPr lang="en-US" sz="165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ounded Rectangle 36"/>
              <p:cNvSpPr/>
              <p:nvPr/>
            </p:nvSpPr>
            <p:spPr>
              <a:xfrm>
                <a:off x="609600" y="590550"/>
                <a:ext cx="5105400" cy="990600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Untuk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setiap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bilangan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bulat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berlaku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50" i="1" dirty="0">
                  <a:solidFill>
                    <a:schemeClr val="tx1"/>
                  </a:solidFill>
                  <a:latin typeface="Cambria Math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50" i="1">
                          <a:solidFill>
                            <a:schemeClr val="tx1"/>
                          </a:solidFill>
                          <a:latin typeface="Cambria Math"/>
                        </a:rPr>
                        <m:t>𝑎</m:t>
                      </m:r>
                      <m:r>
                        <a:rPr lang="en-US" sz="165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d>
                        <m:dPr>
                          <m:ctrlPr>
                            <a:rPr lang="en-US" sz="165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5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𝑏</m:t>
                          </m:r>
                          <m:r>
                            <a:rPr lang="en-US" sz="165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165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</m:d>
                      <m:r>
                        <a:rPr lang="en-US" sz="165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ID" sz="16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50" i="1">
                          <a:solidFill>
                            <a:schemeClr val="tx1"/>
                          </a:solidFill>
                          <a:latin typeface="Cambria Math"/>
                        </a:rPr>
                        <m:t>𝑎</m:t>
                      </m:r>
                      <m:r>
                        <a:rPr lang="en-US" sz="165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1650" i="1">
                          <a:solidFill>
                            <a:schemeClr val="tx1"/>
                          </a:solidFill>
                          <a:latin typeface="Cambria Math"/>
                        </a:rPr>
                        <m:t>𝑏</m:t>
                      </m:r>
                      <m:r>
                        <a:rPr lang="en-ID" sz="16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165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ID" sz="16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50" i="1">
                          <a:solidFill>
                            <a:schemeClr val="tx1"/>
                          </a:solidFill>
                          <a:latin typeface="Cambria Math"/>
                        </a:rPr>
                        <m:t>𝑎</m:t>
                      </m:r>
                      <m:r>
                        <a:rPr lang="en-US" sz="1650" i="1">
                          <a:solidFill>
                            <a:schemeClr val="tx1"/>
                          </a:solidFill>
                          <a:latin typeface="Cambria Math"/>
                        </a:rPr>
                        <m:t>×</m:t>
                      </m:r>
                      <m:r>
                        <a:rPr lang="en-US" sz="1650" i="1">
                          <a:solidFill>
                            <a:schemeClr val="tx1"/>
                          </a:solidFill>
                          <a:latin typeface="Cambria Math"/>
                        </a:rPr>
                        <m:t>𝑐</m:t>
                      </m:r>
                      <m:r>
                        <a:rPr lang="en-ID" sz="16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5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7" name="Rounded 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590550"/>
                <a:ext cx="5105400" cy="99060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Snip Single Corner Rectangle 22">
            <a:extLst>
              <a:ext uri="{FF2B5EF4-FFF2-40B4-BE49-F238E27FC236}">
                <a16:creationId xmlns:a16="http://schemas.microsoft.com/office/drawing/2014/main" xmlns="" id="{1F9B5A28-D8D2-44D0-ABAA-80BB28BFA16B}"/>
              </a:ext>
            </a:extLst>
          </p:cNvPr>
          <p:cNvSpPr/>
          <p:nvPr/>
        </p:nvSpPr>
        <p:spPr>
          <a:xfrm>
            <a:off x="297421" y="1776068"/>
            <a:ext cx="921779" cy="346249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xmlns="" id="{5B4DDF9E-DFAF-45C9-950E-2FE174FC3B14}"/>
                  </a:ext>
                </a:extLst>
              </p:cNvPr>
              <p:cNvSpPr/>
              <p:nvPr/>
            </p:nvSpPr>
            <p:spPr>
              <a:xfrm>
                <a:off x="265819" y="2223890"/>
                <a:ext cx="33009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erlihatkan</a:t>
                </a:r>
                <a:r>
                  <a:rPr lang="en-US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bahwa</a:t>
                </a:r>
                <a:r>
                  <a:rPr lang="en-US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17</m:t>
                    </m:r>
                    <m:r>
                      <a:rPr lang="en-US" sz="1600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/>
                      </a:rPr>
                      <m:t>23=391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B4DDF9E-DFAF-45C9-950E-2FE174FC3B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19" y="2223890"/>
                <a:ext cx="3300904" cy="369332"/>
              </a:xfrm>
              <a:prstGeom prst="rect">
                <a:avLst/>
              </a:prstGeom>
              <a:blipFill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xmlns="" id="{4509A5D6-182E-474B-BD43-8394C8C35C0A}"/>
                  </a:ext>
                </a:extLst>
              </p:cNvPr>
              <p:cNvSpPr/>
              <p:nvPr/>
            </p:nvSpPr>
            <p:spPr>
              <a:xfrm>
                <a:off x="297421" y="2596573"/>
                <a:ext cx="6732997" cy="10120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 </a:t>
                </a:r>
              </a:p>
              <a:p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sifat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distributif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diperoleh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17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=10+7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0+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3,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17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/>
                      </a:rPr>
                      <m:t>23=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  <m:t>10+7</m:t>
                        </m:r>
                      </m:e>
                    </m:d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/>
                          </a:rPr>
                          <m:t>20+3</m:t>
                        </m:r>
                      </m:e>
                    </m:d>
                  </m:oMath>
                </a14:m>
                <a:endParaRPr lang="en-US" b="0" dirty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509A5D6-182E-474B-BD43-8394C8C35C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421" y="2596573"/>
                <a:ext cx="6732997" cy="1012072"/>
              </a:xfrm>
              <a:prstGeom prst="rect">
                <a:avLst/>
              </a:prstGeom>
              <a:blipFill>
                <a:blip r:embed="rId5"/>
                <a:stretch>
                  <a:fillRect l="-815" t="-3614" b="-90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xmlns="" id="{86B12A7F-B44E-4B57-9553-DC333D1A7CEA}"/>
                  </a:ext>
                </a:extLst>
              </p:cNvPr>
              <p:cNvSpPr/>
              <p:nvPr/>
            </p:nvSpPr>
            <p:spPr>
              <a:xfrm>
                <a:off x="1600200" y="3639610"/>
                <a:ext cx="5105400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10+7</m:t>
                          </m:r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×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 panose="02040503050406030204" pitchFamily="18" charset="0"/>
                              <a:ea typeface="Cambria Math"/>
                            </a:rPr>
                            <m:t>20+3</m:t>
                          </m:r>
                        </m:e>
                      </m:d>
                      <m:r>
                        <a:rPr lang="en-US">
                          <a:latin typeface="Cambria Math" panose="02040503050406030204" pitchFamily="18" charset="0"/>
                          <a:ea typeface="Cambria Math"/>
                        </a:rPr>
                        <m:t>=200+140+30+21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/>
                        </a:rPr>
                        <m:t>=391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6B12A7F-B44E-4B57-9553-DC333D1A7CE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3639610"/>
                <a:ext cx="5105400" cy="9233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72282335-BC5F-4051-846D-838EF17E40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4200" y="-1020865"/>
            <a:ext cx="4961078" cy="718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2879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99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7" grpId="0" animBg="1"/>
      <p:bldP spid="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0C6529C-83EE-33D4-2B22-2D330EDFBC27}"/>
              </a:ext>
            </a:extLst>
          </p:cNvPr>
          <p:cNvSpPr txBox="1"/>
          <p:nvPr/>
        </p:nvSpPr>
        <p:spPr>
          <a:xfrm>
            <a:off x="244488" y="1153209"/>
            <a:ext cx="6384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Seperti pada bilangan cacah</a:t>
            </a:r>
            <a:r>
              <a:rPr lang="it-IT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operasi pembagian pada bilangan </a:t>
            </a:r>
            <a:r>
              <a:rPr lang="fi-FI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bulat merupakan lawan dari operasi perkalian. Secara umum ditulis</a:t>
            </a: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EDF5CEFE-F029-42A0-9B22-4CB1CA41452B}"/>
              </a:ext>
            </a:extLst>
          </p:cNvPr>
          <p:cNvGrpSpPr/>
          <p:nvPr/>
        </p:nvGrpSpPr>
        <p:grpSpPr>
          <a:xfrm>
            <a:off x="244488" y="370499"/>
            <a:ext cx="5049206" cy="655434"/>
            <a:chOff x="386465" y="1640451"/>
            <a:chExt cx="5617324" cy="655434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xmlns="" id="{F337C800-05AE-4DD8-8065-5AAEAED341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65" y="1640451"/>
              <a:ext cx="5617324" cy="655434"/>
            </a:xfrm>
            <a:prstGeom prst="rect">
              <a:avLst/>
            </a:prstGeom>
          </p:spPr>
        </p:pic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757AB25F-8F5B-4250-98AF-BFE59BE0A706}"/>
                </a:ext>
              </a:extLst>
            </p:cNvPr>
            <p:cNvSpPr txBox="1"/>
            <p:nvPr/>
          </p:nvSpPr>
          <p:spPr>
            <a:xfrm>
              <a:off x="563182" y="1756925"/>
              <a:ext cx="51792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Operasi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Pembagian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pada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Bilangan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Bulat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xmlns="" id="{24FD3CE2-4062-4292-B4F9-7BB22C7A7C99}"/>
                  </a:ext>
                </a:extLst>
              </p:cNvPr>
              <p:cNvSpPr/>
              <p:nvPr/>
            </p:nvSpPr>
            <p:spPr>
              <a:xfrm>
                <a:off x="2209800" y="1986975"/>
                <a:ext cx="3814892" cy="58477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sz="16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fi-FI" sz="16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: </m:t>
                      </m:r>
                      <m:r>
                        <a:rPr lang="fi-FI" sz="16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fi-FI" sz="16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= </m:t>
                      </m:r>
                      <m:r>
                        <a:rPr lang="fi-FI" sz="16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fi-FI" sz="16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i-FI" sz="16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atau</m:t>
                      </m:r>
                      <m:r>
                        <m:rPr>
                          <m:nor/>
                        </m:rPr>
                        <a:rPr lang="fi-FI" sz="16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f>
                        <m:fPr>
                          <m:ctrlPr>
                            <a:rPr lang="fi-FI" sz="1600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m:rPr>
                          <m:nor/>
                        </m:rPr>
                        <a:rPr lang="fi-FI" sz="16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i-FI" sz="16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jika</m:t>
                      </m:r>
                      <m:r>
                        <m:rPr>
                          <m:nor/>
                        </m:rPr>
                        <a:rPr lang="fi-FI" sz="16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ID" sz="16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fi-FI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ID" sz="16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</m:t>
                      </m:r>
                      <m:r>
                        <m:rPr>
                          <m:nor/>
                        </m:rPr>
                        <a:rPr lang="fi-FI" sz="16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fi-FI" sz="16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24FD3CE2-4062-4292-B4F9-7BB22C7A7C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1986975"/>
                <a:ext cx="3814892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CC634BBB-2676-4D32-B1AF-B17F7D4A6A23}"/>
                  </a:ext>
                </a:extLst>
              </p:cNvPr>
              <p:cNvSpPr txBox="1"/>
              <p:nvPr/>
            </p:nvSpPr>
            <p:spPr>
              <a:xfrm>
                <a:off x="403332" y="2839792"/>
                <a:ext cx="7723920" cy="14069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Pembagian </a:t>
                </a:r>
                <a:r>
                  <a:rPr lang="en-US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Nol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fi-FI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fi-FI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Misalkan terdapat pembagian dengan nol, yaitu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i-FI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fi-FI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artinya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ID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fi-FI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0=0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Diperoleh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harus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nol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sembarang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fi-FI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C634BBB-2676-4D32-B1AF-B17F7D4A6A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332" y="2839792"/>
                <a:ext cx="7723920" cy="1406924"/>
              </a:xfrm>
              <a:prstGeom prst="rect">
                <a:avLst/>
              </a:prstGeom>
              <a:blipFill>
                <a:blip r:embed="rId6"/>
                <a:stretch>
                  <a:fillRect l="-395" t="-1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04402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1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8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0C6529C-83EE-33D4-2B22-2D330EDFBC27}"/>
              </a:ext>
            </a:extLst>
          </p:cNvPr>
          <p:cNvSpPr txBox="1"/>
          <p:nvPr/>
        </p:nvSpPr>
        <p:spPr>
          <a:xfrm>
            <a:off x="470155" y="445022"/>
            <a:ext cx="7723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Jadi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pembagain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tidak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didefinisikan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i-FI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Snip Single Corner Rectangle 22">
            <a:extLst>
              <a:ext uri="{FF2B5EF4-FFF2-40B4-BE49-F238E27FC236}">
                <a16:creationId xmlns:a16="http://schemas.microsoft.com/office/drawing/2014/main" xmlns="" id="{79C65A82-4ABF-4DF1-92B0-DFE0454C4529}"/>
              </a:ext>
            </a:extLst>
          </p:cNvPr>
          <p:cNvSpPr/>
          <p:nvPr/>
        </p:nvSpPr>
        <p:spPr>
          <a:xfrm>
            <a:off x="425471" y="1100442"/>
            <a:ext cx="1117579" cy="355670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60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xmlns="" id="{DB62BDC0-B6D8-4BF6-A195-A7283ED11114}"/>
                  </a:ext>
                </a:extLst>
              </p:cNvPr>
              <p:cNvSpPr/>
              <p:nvPr/>
            </p:nvSpPr>
            <p:spPr>
              <a:xfrm>
                <a:off x="372975" y="1534883"/>
                <a:ext cx="266534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Hitunglah </a:t>
                </a:r>
                <a:r>
                  <a:rPr lang="en-US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</a:t>
                </a:r>
                <a:r>
                  <a:rPr lang="en-US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−72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:8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DB62BDC0-B6D8-4BF6-A195-A7283ED111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975" y="1534883"/>
                <a:ext cx="2665345" cy="369332"/>
              </a:xfrm>
              <a:prstGeom prst="rect">
                <a:avLst/>
              </a:prstGeom>
              <a:blipFill>
                <a:blip r:embed="rId3"/>
                <a:stretch>
                  <a:fillRect l="-1831" t="-10000" r="-137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4664D759-F24A-4524-84A5-01068292B80F}"/>
              </a:ext>
            </a:extLst>
          </p:cNvPr>
          <p:cNvSpPr/>
          <p:nvPr/>
        </p:nvSpPr>
        <p:spPr>
          <a:xfrm>
            <a:off x="406421" y="1937117"/>
            <a:ext cx="960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Jawab: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xmlns="" id="{6904973C-0D04-4FE9-A71B-D09AE7CB32AB}"/>
                  </a:ext>
                </a:extLst>
              </p:cNvPr>
              <p:cNvSpPr/>
              <p:nvPr/>
            </p:nvSpPr>
            <p:spPr>
              <a:xfrm>
                <a:off x="1066800" y="2266950"/>
                <a:ext cx="7244906" cy="8735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b="0" dirty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Bentuk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−72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:8</m:t>
                    </m:r>
                  </m:oMath>
                </a14:m>
                <a:r>
                  <a:rPr lang="en-US" b="0" dirty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</a:t>
                </a:r>
                <a:r>
                  <a:rPr lang="en-US" b="0" dirty="0" err="1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dapat</a:t>
                </a:r>
                <a:r>
                  <a:rPr lang="en-US" b="0" dirty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di </a:t>
                </a:r>
                <a:r>
                  <a:rPr lang="en-US" b="0" dirty="0" err="1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ubah</a:t>
                </a:r>
                <a:r>
                  <a:rPr lang="en-US" b="0" dirty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</a:t>
                </a:r>
                <a:r>
                  <a:rPr lang="en-US" b="0" dirty="0" err="1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menjadi</a:t>
                </a:r>
                <a:r>
                  <a:rPr lang="en-US" dirty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/>
                      </a:rPr>
                      <m:t> . . .  =−72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endParaRPr lang="en-US" b="0" dirty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8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  <m:t>−9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−72</m:t>
                    </m:r>
                  </m:oMath>
                </a14:m>
                <a:r>
                  <a:rPr lang="en-US" b="0" i="1" dirty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</a:t>
                </a:r>
                <a:r>
                  <a:rPr lang="en-US" b="0" dirty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sehingga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−72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:8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=−9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6904973C-0D04-4FE9-A71B-D09AE7CB32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2266950"/>
                <a:ext cx="7244906" cy="873572"/>
              </a:xfrm>
              <a:prstGeom prst="rect">
                <a:avLst/>
              </a:prstGeom>
              <a:blipFill>
                <a:blip r:embed="rId4"/>
                <a:stretch>
                  <a:fillRect l="-673" b="-104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50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9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6FC6CCA-87ED-4991-A07F-0BDEC7E511F4}"/>
              </a:ext>
            </a:extLst>
          </p:cNvPr>
          <p:cNvGrpSpPr/>
          <p:nvPr/>
        </p:nvGrpSpPr>
        <p:grpSpPr>
          <a:xfrm>
            <a:off x="0" y="137343"/>
            <a:ext cx="4961078" cy="863074"/>
            <a:chOff x="0" y="137343"/>
            <a:chExt cx="4961078" cy="863074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7343"/>
              <a:ext cx="4961078" cy="863074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301801" y="428396"/>
              <a:ext cx="4357476" cy="3787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1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1.4  </a:t>
              </a:r>
              <a:r>
                <a:rPr lang="en-US" sz="21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Operasi</a:t>
              </a:r>
              <a:r>
                <a:rPr lang="en-US" sz="21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1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Bilangan</a:t>
              </a:r>
              <a:r>
                <a:rPr lang="en-US" sz="21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1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Berpangkat</a:t>
              </a:r>
              <a:endParaRPr lang="en-US" sz="2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79937E3A-64C2-8706-2D0E-9BFC2475E7FF}"/>
              </a:ext>
            </a:extLst>
          </p:cNvPr>
          <p:cNvSpPr/>
          <p:nvPr/>
        </p:nvSpPr>
        <p:spPr>
          <a:xfrm>
            <a:off x="244044" y="1865466"/>
            <a:ext cx="3822517" cy="3475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Penjumlahan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Berpangkat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xmlns="" id="{F84C6451-F4CE-0FC8-A963-CE34B9E50636}"/>
                  </a:ext>
                </a:extLst>
              </p:cNvPr>
              <p:cNvSpPr txBox="1"/>
              <p:nvPr/>
            </p:nvSpPr>
            <p:spPr>
              <a:xfrm>
                <a:off x="244044" y="2692833"/>
                <a:ext cx="5157193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Faktorkan (tulis dalam satu suku perkalian) bentuk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i-FI" sz="1600" i="1">
                            <a:solidFill>
                              <a:srgbClr val="231F2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D" sz="160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ID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p>
                      <m:sSupPr>
                        <m:ctrlPr>
                          <a:rPr lang="en-ID" sz="1600" i="1">
                            <a:solidFill>
                              <a:srgbClr val="231F2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D" sz="160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fi-FI" sz="1600" b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 sifat distributif, kita dapat menuliskan bentuk</a:t>
                </a:r>
              </a:p>
              <a:p>
                <a:endParaRPr lang="fi-FI" sz="1600" b="1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84C6451-F4CE-0FC8-A963-CE34B9E506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044" y="2692833"/>
                <a:ext cx="5157193" cy="1077218"/>
              </a:xfrm>
              <a:prstGeom prst="rect">
                <a:avLst/>
              </a:prstGeom>
              <a:blipFill>
                <a:blip r:embed="rId3"/>
                <a:stretch>
                  <a:fillRect l="-591" t="-1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nip Single Corner Rectangle 1"/>
          <p:cNvSpPr/>
          <p:nvPr/>
        </p:nvSpPr>
        <p:spPr>
          <a:xfrm>
            <a:off x="244044" y="2315259"/>
            <a:ext cx="898956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896166" y="3537472"/>
                <a:ext cx="4572000" cy="107721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i-FI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ID" sz="1600" i="1">
                        <a:latin typeface="Cambria Math" panose="02040503050406030204" pitchFamily="18" charset="0"/>
                      </a:rPr>
                      <m:t>+ </m:t>
                    </m:r>
                    <m:sSup>
                      <m:sSupPr>
                        <m:ctrlPr>
                          <a:rPr lang="en-ID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ID" sz="1600" dirty="0"/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ID" sz="16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ID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3+1</m:t>
                        </m:r>
                      </m:sup>
                    </m:sSup>
                  </m:oMath>
                </a14:m>
                <a:endParaRPr lang="en-ID" sz="1600" dirty="0"/>
              </a:p>
              <a:p>
                <a:pPr marL="608410"/>
                <a:r>
                  <a:rPr lang="en-ID" sz="1600" dirty="0"/>
                  <a:t>  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 2</m:t>
                        </m:r>
                      </m:e>
                      <m:sup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ID" sz="1600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ID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ID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×2</m:t>
                        </m:r>
                      </m:e>
                    </m:d>
                  </m:oMath>
                </a14:m>
                <a:endParaRPr lang="en-ID" sz="1600" dirty="0">
                  <a:ea typeface="Cambria Math" panose="02040503050406030204" pitchFamily="18" charset="0"/>
                </a:endParaRPr>
              </a:p>
              <a:p>
                <a:pPr marL="608410"/>
                <a:r>
                  <a:rPr lang="en-ID" sz="1600" dirty="0"/>
                  <a:t> 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d>
                      <m:dPr>
                        <m:ctrlPr>
                          <a:rPr lang="en-ID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1+2</m:t>
                        </m:r>
                      </m:e>
                    </m:d>
                  </m:oMath>
                </a14:m>
                <a:endParaRPr lang="en-ID" sz="1600" dirty="0"/>
              </a:p>
              <a:p>
                <a:pPr marL="608410"/>
                <a:r>
                  <a:rPr lang="en-ID" sz="1600" dirty="0"/>
                  <a:t>  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 2</m:t>
                        </m:r>
                      </m:e>
                      <m:sup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×3</m:t>
                    </m:r>
                  </m:oMath>
                </a14:m>
                <a:endParaRPr lang="en-ID" sz="16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6166" y="3537472"/>
                <a:ext cx="4572000" cy="1077218"/>
              </a:xfrm>
              <a:prstGeom prst="rect">
                <a:avLst/>
              </a:prstGeom>
              <a:blipFill>
                <a:blip r:embed="rId5"/>
                <a:stretch>
                  <a:fillRect t="-1695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xmlns="" id="{E9324A68-BEE1-4195-930E-39707813EF85}"/>
                  </a:ext>
                </a:extLst>
              </p:cNvPr>
              <p:cNvSpPr/>
              <p:nvPr/>
            </p:nvSpPr>
            <p:spPr>
              <a:xfrm>
                <a:off x="244044" y="1148247"/>
                <a:ext cx="851519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berpangkat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penyederhanaan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perkalian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ctr"/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 × 2 × 2</a:t>
                </a:r>
                <a:r>
                  <a:rPr lang="en-ID" sz="1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ID" sz="1600" i="1" dirty="0"/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ID" sz="1600" dirty="0"/>
                  <a:t>.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9324A68-BEE1-4195-930E-39707813EF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044" y="1148247"/>
                <a:ext cx="8515192" cy="646331"/>
              </a:xfrm>
              <a:prstGeom prst="rect">
                <a:avLst/>
              </a:prstGeom>
              <a:blipFill>
                <a:blip r:embed="rId6"/>
                <a:stretch>
                  <a:fillRect l="-573" t="-4717" b="-11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19645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1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6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6FC6CCA-87ED-4991-A07F-0BDEC7E511F4}"/>
              </a:ext>
            </a:extLst>
          </p:cNvPr>
          <p:cNvGrpSpPr/>
          <p:nvPr/>
        </p:nvGrpSpPr>
        <p:grpSpPr>
          <a:xfrm>
            <a:off x="244044" y="236187"/>
            <a:ext cx="2895600" cy="863074"/>
            <a:chOff x="0" y="137343"/>
            <a:chExt cx="4961078" cy="863074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7343"/>
              <a:ext cx="4961078" cy="863074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301801" y="428396"/>
              <a:ext cx="4357476" cy="3787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1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1.5  </a:t>
              </a:r>
              <a:r>
                <a:rPr lang="en-US" sz="21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Bilangan</a:t>
              </a:r>
              <a:r>
                <a:rPr lang="en-US" sz="21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Prima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84C6451-F4CE-0FC8-A963-CE34B9E50636}"/>
              </a:ext>
            </a:extLst>
          </p:cNvPr>
          <p:cNvSpPr txBox="1"/>
          <p:nvPr/>
        </p:nvSpPr>
        <p:spPr>
          <a:xfrm>
            <a:off x="244044" y="2460254"/>
            <a:ext cx="5157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Tuliskan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5.148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perkalian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faktor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primanya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fi-FI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Jawab:</a:t>
            </a:r>
          </a:p>
        </p:txBody>
      </p:sp>
      <p:sp>
        <p:nvSpPr>
          <p:cNvPr id="2" name="Snip Single Corner Rectangle 1"/>
          <p:cNvSpPr/>
          <p:nvPr/>
        </p:nvSpPr>
        <p:spPr>
          <a:xfrm>
            <a:off x="244044" y="1971656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98399" y="3004462"/>
                <a:ext cx="4572000" cy="132343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5.148=2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2.574</m:t>
                      </m:r>
                    </m:oMath>
                  </m:oMathPara>
                </a14:m>
                <a:endParaRPr lang="en-US" sz="1600" b="0" i="1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5.148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1.287</m:t>
                      </m:r>
                    </m:oMath>
                  </m:oMathPara>
                </a14:m>
                <a:endParaRPr lang="en-US" sz="1600" b="0" i="1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5.148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429</m:t>
                      </m:r>
                    </m:oMath>
                  </m:oMathPara>
                </a14:m>
                <a:endParaRPr lang="en-US" sz="1600" b="0" i="1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5.148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600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11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13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faktor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5.148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yaitu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11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dan 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13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399" y="3004462"/>
                <a:ext cx="4572000" cy="1323439"/>
              </a:xfrm>
              <a:prstGeom prst="rect">
                <a:avLst/>
              </a:prstGeom>
              <a:blipFill>
                <a:blip r:embed="rId4"/>
                <a:stretch>
                  <a:fillRect l="-800" b="-5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9324A68-BEE1-4195-930E-39707813EF85}"/>
              </a:ext>
            </a:extLst>
          </p:cNvPr>
          <p:cNvSpPr/>
          <p:nvPr/>
        </p:nvSpPr>
        <p:spPr>
          <a:xfrm>
            <a:off x="452849" y="1219192"/>
            <a:ext cx="74586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prima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hanya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mempunyai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faktor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dan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sendiri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contoh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5, 7, dan 11. </a:t>
            </a: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32169306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6FC6CCA-87ED-4991-A07F-0BDEC7E511F4}"/>
              </a:ext>
            </a:extLst>
          </p:cNvPr>
          <p:cNvGrpSpPr/>
          <p:nvPr/>
        </p:nvGrpSpPr>
        <p:grpSpPr>
          <a:xfrm>
            <a:off x="244044" y="236187"/>
            <a:ext cx="6537756" cy="863074"/>
            <a:chOff x="0" y="137343"/>
            <a:chExt cx="4961078" cy="863074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7343"/>
              <a:ext cx="4961078" cy="863074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301801" y="428396"/>
              <a:ext cx="4357476" cy="3787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1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1.6  </a:t>
              </a:r>
              <a:r>
                <a:rPr lang="en-US" sz="21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Faktor</a:t>
              </a:r>
              <a:r>
                <a:rPr lang="en-US" sz="21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dan </a:t>
              </a:r>
              <a:r>
                <a:rPr lang="en-US" sz="21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Faktor</a:t>
              </a:r>
              <a:r>
                <a:rPr lang="en-US" sz="21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Persekutuan </a:t>
              </a:r>
              <a:r>
                <a:rPr lang="en-US" sz="21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Terbesar</a:t>
              </a:r>
              <a:endParaRPr lang="en-US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84C6451-F4CE-0FC8-A963-CE34B9E50636}"/>
              </a:ext>
            </a:extLst>
          </p:cNvPr>
          <p:cNvSpPr txBox="1"/>
          <p:nvPr/>
        </p:nvSpPr>
        <p:spPr>
          <a:xfrm>
            <a:off x="362154" y="2868191"/>
            <a:ext cx="5157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FPB dan 24 dan 36.</a:t>
            </a:r>
          </a:p>
          <a:p>
            <a:r>
              <a:rPr lang="fi-FI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Jawab:</a:t>
            </a:r>
          </a:p>
        </p:txBody>
      </p:sp>
      <p:sp>
        <p:nvSpPr>
          <p:cNvPr id="2" name="Snip Single Corner Rectangle 1"/>
          <p:cNvSpPr/>
          <p:nvPr/>
        </p:nvSpPr>
        <p:spPr>
          <a:xfrm>
            <a:off x="362154" y="2435800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024332" y="3436127"/>
                <a:ext cx="4572000" cy="107721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24=</m:t>
                    </m:r>
                    <m:sSup>
                      <m:sSupPr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sz="1600" b="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36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b="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16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faktor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dari24 dan 36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332" y="3436127"/>
                <a:ext cx="4572000" cy="1077218"/>
              </a:xfrm>
              <a:prstGeom prst="rect">
                <a:avLst/>
              </a:prstGeom>
              <a:blipFill>
                <a:blip r:embed="rId4"/>
                <a:stretch>
                  <a:fillRect l="-667" t="-1705" b="-6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0FB5C3D-4EEE-4B02-BBA6-371F75239E4B}"/>
              </a:ext>
            </a:extLst>
          </p:cNvPr>
          <p:cNvSpPr/>
          <p:nvPr/>
        </p:nvSpPr>
        <p:spPr>
          <a:xfrm>
            <a:off x="262332" y="1230884"/>
            <a:ext cx="6096000" cy="438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Faktor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Persekutuan </a:t>
            </a:r>
            <a:r>
              <a:rPr lang="en-US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Terbesar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3339185-D91B-4F03-B03E-49FC180974FD}"/>
              </a:ext>
            </a:extLst>
          </p:cNvPr>
          <p:cNvSpPr txBox="1"/>
          <p:nvPr/>
        </p:nvSpPr>
        <p:spPr>
          <a:xfrm>
            <a:off x="262332" y="1726125"/>
            <a:ext cx="5528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Faktor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Persekuruan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Terbesar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(FPB)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cacah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terbesar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merupakan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faktor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sekaligus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i-FI" sz="1600" b="1" i="1" dirty="0">
              <a:solidFill>
                <a:srgbClr val="231F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1AEB6E7-7900-4A5A-95D1-2DB66D98B054}"/>
              </a:ext>
            </a:extLst>
          </p:cNvPr>
          <p:cNvSpPr/>
          <p:nvPr/>
        </p:nvSpPr>
        <p:spPr>
          <a:xfrm>
            <a:off x="6373572" y="1726125"/>
            <a:ext cx="2019824" cy="137260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fi-FI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FPB dicari dengan mengambil pangkat yang kecil dari faktor yang ada. </a:t>
            </a:r>
          </a:p>
        </p:txBody>
      </p:sp>
    </p:spTree>
    <p:extLst>
      <p:ext uri="{BB962C8B-B14F-4D97-AF65-F5344CB8AC3E}">
        <p14:creationId xmlns:p14="http://schemas.microsoft.com/office/powerpoint/2010/main" val="29829360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" grpId="0" animBg="1"/>
      <p:bldP spid="10" grpId="0"/>
      <p:bldP spid="11" grpId="0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6FC6CCA-87ED-4991-A07F-0BDEC7E511F4}"/>
              </a:ext>
            </a:extLst>
          </p:cNvPr>
          <p:cNvGrpSpPr/>
          <p:nvPr/>
        </p:nvGrpSpPr>
        <p:grpSpPr>
          <a:xfrm>
            <a:off x="152400" y="198618"/>
            <a:ext cx="8001000" cy="863074"/>
            <a:chOff x="0" y="137343"/>
            <a:chExt cx="5051759" cy="863074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7343"/>
              <a:ext cx="4961078" cy="863074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301801" y="428396"/>
              <a:ext cx="4749958" cy="3787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1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1.7  </a:t>
              </a:r>
              <a:r>
                <a:rPr lang="en-US" sz="21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Kelipatan</a:t>
              </a:r>
              <a:r>
                <a:rPr lang="en-US" sz="21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1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Bilangan</a:t>
              </a:r>
              <a:r>
                <a:rPr lang="en-US" sz="21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dan </a:t>
              </a:r>
              <a:r>
                <a:rPr lang="en-US" sz="21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kelipatan</a:t>
              </a:r>
              <a:r>
                <a:rPr lang="en-US" sz="21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1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persekutuan</a:t>
              </a:r>
              <a:r>
                <a:rPr lang="en-US" sz="21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1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Tekecil</a:t>
              </a:r>
              <a:endParaRPr lang="en-US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B973E6A-C23A-4F59-AD48-88E8284780FB}"/>
              </a:ext>
            </a:extLst>
          </p:cNvPr>
          <p:cNvSpPr/>
          <p:nvPr/>
        </p:nvSpPr>
        <p:spPr>
          <a:xfrm>
            <a:off x="616737" y="1375421"/>
            <a:ext cx="7079463" cy="1289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i-FI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Kelipatan persekutuan merupakan kelipatan bersama dari dua bilangan berbeda.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Sementara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itu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Kelipatan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persekutuan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terkecil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(KPK)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adalah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bilangan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kelipatan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terkecil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dari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dua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atau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lebih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bilangan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  <a:endParaRPr lang="fi-FI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ounded Rectangle 49">
                <a:extLst>
                  <a:ext uri="{FF2B5EF4-FFF2-40B4-BE49-F238E27FC236}">
                    <a16:creationId xmlns:a16="http://schemas.microsoft.com/office/drawing/2014/main" xmlns="" id="{472CB24D-3104-4353-B103-772B6C30B9F7}"/>
                  </a:ext>
                </a:extLst>
              </p:cNvPr>
              <p:cNvSpPr/>
              <p:nvPr/>
            </p:nvSpPr>
            <p:spPr>
              <a:xfrm>
                <a:off x="1759843" y="2920726"/>
                <a:ext cx="5264108" cy="1491090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Jika </a:t>
                </a:r>
                <a:r>
                  <a:rPr lang="en-US" sz="165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dan </a:t>
                </a:r>
                <a:r>
                  <a:rPr lang="en-US" sz="165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mempunyai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faktor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berbeda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makan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keduanya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masuk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ke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dalam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KPK.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Dengan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demikian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5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5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5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(FPB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dari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dan </a:t>
                </a:r>
                <a:r>
                  <a:rPr lang="en-US" sz="165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ID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(KPK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dari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dan </a:t>
                </a:r>
                <a:r>
                  <a:rPr lang="en-US" sz="165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4" name="Rounded Rectangle 49">
                <a:extLst>
                  <a:ext uri="{FF2B5EF4-FFF2-40B4-BE49-F238E27FC236}">
                    <a16:creationId xmlns:a16="http://schemas.microsoft.com/office/drawing/2014/main" id="{472CB24D-3104-4353-B103-772B6C30B9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9843" y="2920726"/>
                <a:ext cx="5264108" cy="1491090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04949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460972D-3DB9-4367-B31F-244335D2FE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525" b="92768" l="9891" r="89988">
                        <a14:foregroundMark x1="29794" y1="87919" x2="41687" y2="93131"/>
                        <a14:foregroundMark x1="41687" y1="93131" x2="55704" y2="93939"/>
                        <a14:foregroundMark x1="55704" y1="93939" x2="69903" y2="92768"/>
                        <a14:foregroundMark x1="69903" y1="92768" x2="70631" y2="87636"/>
                        <a14:foregroundMark x1="32100" y1="8525" x2="70631" y2="98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17954">
            <a:off x="3544411" y="461042"/>
            <a:ext cx="2902281" cy="43589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398903" y="689798"/>
            <a:ext cx="5316097" cy="750288"/>
            <a:chOff x="595521" y="550470"/>
            <a:chExt cx="3462226" cy="593402"/>
          </a:xfrm>
        </p:grpSpPr>
        <p:grpSp>
          <p:nvGrpSpPr>
            <p:cNvPr id="16" name="Group 15"/>
            <p:cNvGrpSpPr/>
            <p:nvPr/>
          </p:nvGrpSpPr>
          <p:grpSpPr>
            <a:xfrm>
              <a:off x="595521" y="550470"/>
              <a:ext cx="3462226" cy="588958"/>
              <a:chOff x="595521" y="550470"/>
              <a:chExt cx="3462226" cy="588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407029" y="550470"/>
                <a:ext cx="1885577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95521" y="660825"/>
                <a:ext cx="3462226" cy="41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/>
                  <a:t>BILANGAN BULAT</a:t>
                </a:r>
                <a:endParaRPr lang="en-GB" sz="2800" b="1" spc="50" dirty="0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3273630" y="564862"/>
              <a:ext cx="37951" cy="579010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1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5454044" y="4556482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Sumber gambar: Shutterstock.com</a:t>
            </a:r>
            <a:endParaRPr lang="id-ID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547"/>
            <a:ext cx="9141714" cy="51435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1C09025D-CC3E-47C7-AC1E-315F50BA7F9A}"/>
              </a:ext>
            </a:extLst>
          </p:cNvPr>
          <p:cNvGrpSpPr/>
          <p:nvPr/>
        </p:nvGrpSpPr>
        <p:grpSpPr>
          <a:xfrm>
            <a:off x="228600" y="1454852"/>
            <a:ext cx="4648200" cy="655434"/>
            <a:chOff x="386465" y="1640451"/>
            <a:chExt cx="4648200" cy="65543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65" y="1640451"/>
              <a:ext cx="4648200" cy="655434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563182" y="1756925"/>
              <a:ext cx="42947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Membandingkan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Dua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Bilangan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Bulat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70357" y="2323643"/>
            <a:ext cx="811644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bulat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terletak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bagian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kanan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lebih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bernilai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besar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sebelah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kirinya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59D19667-9981-A93C-082B-EAE97C5004C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900" y="2825348"/>
            <a:ext cx="5408573" cy="6287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842F6804-940D-5617-3C41-68CFB0B489F3}"/>
                  </a:ext>
                </a:extLst>
              </p:cNvPr>
              <p:cNvSpPr txBox="1"/>
              <p:nvPr/>
            </p:nvSpPr>
            <p:spPr>
              <a:xfrm>
                <a:off x="628078" y="3577804"/>
                <a:ext cx="8001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Sebagai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contoh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itchFamily="18" charset="0"/>
                      </a:rPr>
                      <m:t>5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&gt;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Demikian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pula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itchFamily="18" charset="0"/>
                      </a:rPr>
                      <m:t>5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&gt;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−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Namun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−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&gt;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−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sebab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−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terletak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di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sebelah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kiri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dari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−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42F6804-940D-5617-3C41-68CFB0B489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078" y="3577804"/>
                <a:ext cx="8001000" cy="584775"/>
              </a:xfrm>
              <a:prstGeom prst="rect">
                <a:avLst/>
              </a:prstGeom>
              <a:blipFill>
                <a:blip r:embed="rId5"/>
                <a:stretch>
                  <a:fillRect l="-381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47155"/>
            <a:ext cx="9143244" cy="47544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6C3FA2A-EF36-4F00-8E1A-2EB20C0EF65C}"/>
              </a:ext>
            </a:extLst>
          </p:cNvPr>
          <p:cNvGrpSpPr/>
          <p:nvPr/>
        </p:nvGrpSpPr>
        <p:grpSpPr>
          <a:xfrm>
            <a:off x="152400" y="219573"/>
            <a:ext cx="4234787" cy="999041"/>
            <a:chOff x="152400" y="219573"/>
            <a:chExt cx="4234787" cy="99904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17644A96-0492-4255-A8BF-7B45AD687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219573"/>
              <a:ext cx="4234787" cy="99904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221C24A-AAAC-451B-888B-FD87020DFA80}"/>
                </a:ext>
              </a:extLst>
            </p:cNvPr>
            <p:cNvSpPr txBox="1"/>
            <p:nvPr/>
          </p:nvSpPr>
          <p:spPr>
            <a:xfrm>
              <a:off x="386465" y="552703"/>
              <a:ext cx="364234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1.1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Pengertian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Bilangan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Bulat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21339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2F7CBBB4-1811-4850-A20B-C8D0E23FEC31}"/>
              </a:ext>
            </a:extLst>
          </p:cNvPr>
          <p:cNvGrpSpPr/>
          <p:nvPr/>
        </p:nvGrpSpPr>
        <p:grpSpPr>
          <a:xfrm>
            <a:off x="27432" y="150005"/>
            <a:ext cx="8642425" cy="960272"/>
            <a:chOff x="196774" y="39657"/>
            <a:chExt cx="8642425" cy="960272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774" y="39657"/>
              <a:ext cx="8642425" cy="960272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762000" y="346166"/>
              <a:ext cx="787989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1.2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Operasi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Penjumlahan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dan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Pengurangan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pada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Bilangan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Bulat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F9D3CD9D-66F6-4819-A554-F6FB582387C7}"/>
              </a:ext>
            </a:extLst>
          </p:cNvPr>
          <p:cNvGrpSpPr/>
          <p:nvPr/>
        </p:nvGrpSpPr>
        <p:grpSpPr>
          <a:xfrm>
            <a:off x="296046" y="1265182"/>
            <a:ext cx="5127755" cy="555323"/>
            <a:chOff x="386465" y="1640451"/>
            <a:chExt cx="5257800" cy="55532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BF25717E-7EB8-4085-AB8D-BC93F81D94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65" y="1640451"/>
              <a:ext cx="5257800" cy="55532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1FE4F3CA-AB90-4FD8-80D2-DFBFAEC9242C}"/>
                </a:ext>
              </a:extLst>
            </p:cNvPr>
            <p:cNvSpPr txBox="1"/>
            <p:nvPr/>
          </p:nvSpPr>
          <p:spPr>
            <a:xfrm>
              <a:off x="566617" y="1680004"/>
              <a:ext cx="48974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Operasi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Penjumlahan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pada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Bilangan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Bulat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id="{173B4CB4-747F-46DB-89A1-81349CAB00CC}"/>
                  </a:ext>
                </a:extLst>
              </p:cNvPr>
              <p:cNvSpPr txBox="1"/>
              <p:nvPr/>
            </p:nvSpPr>
            <p:spPr>
              <a:xfrm>
                <a:off x="1339451" y="4118284"/>
                <a:ext cx="17372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73B4CB4-747F-46DB-89A1-81349CAB00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9451" y="4118284"/>
                <a:ext cx="173720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xmlns="" id="{DEB21522-1851-4B4C-A9FC-0AD880D27453}"/>
                  </a:ext>
                </a:extLst>
              </p:cNvPr>
              <p:cNvSpPr/>
              <p:nvPr/>
            </p:nvSpPr>
            <p:spPr>
              <a:xfrm>
                <a:off x="190661" y="2516045"/>
                <a:ext cx="2053767" cy="12003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Hitunglah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3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+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dirty="0"/>
                  <a:t>5).</a:t>
                </a:r>
              </a:p>
              <a:p>
                <a:endParaRPr lang="en-US" dirty="0"/>
              </a:p>
              <a:p>
                <a:r>
                  <a:rPr lang="en-US" b="1" dirty="0" err="1"/>
                  <a:t>Jawab</a:t>
                </a:r>
                <a:r>
                  <a:rPr lang="en-US" b="1" dirty="0"/>
                  <a:t>: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DEB21522-1851-4B4C-A9FC-0AD880D274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661" y="2516045"/>
                <a:ext cx="2053767" cy="1200329"/>
              </a:xfrm>
              <a:prstGeom prst="rect">
                <a:avLst/>
              </a:prstGeom>
              <a:blipFill>
                <a:blip r:embed="rId6"/>
                <a:stretch>
                  <a:fillRect l="-2374" t="-3553" r="-2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56788AC9-17D2-46C6-ABD7-C027492956B3}"/>
              </a:ext>
            </a:extLst>
          </p:cNvPr>
          <p:cNvGrpSpPr/>
          <p:nvPr/>
        </p:nvGrpSpPr>
        <p:grpSpPr>
          <a:xfrm>
            <a:off x="1213448" y="3137683"/>
            <a:ext cx="4210353" cy="849681"/>
            <a:chOff x="3657600" y="3043557"/>
            <a:chExt cx="4210353" cy="849681"/>
          </a:xfrm>
        </p:grpSpPr>
        <p:pic>
          <p:nvPicPr>
            <p:cNvPr id="111" name="Picture 110">
              <a:extLst>
                <a:ext uri="{FF2B5EF4-FFF2-40B4-BE49-F238E27FC236}">
                  <a16:creationId xmlns:a16="http://schemas.microsoft.com/office/drawing/2014/main" xmlns="" id="{F80F4549-FE2D-4126-A287-67E56BBD9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EFEFC"/>
                </a:clrFrom>
                <a:clrTo>
                  <a:srgbClr val="FEFE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908936" y="3043557"/>
              <a:ext cx="614396" cy="356410"/>
            </a:xfrm>
            <a:prstGeom prst="rect">
              <a:avLst/>
            </a:prstGeom>
            <a:ln>
              <a:noFill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3" name="TextBox 112">
                  <a:extLst>
                    <a:ext uri="{FF2B5EF4-FFF2-40B4-BE49-F238E27FC236}">
                      <a16:creationId xmlns:a16="http://schemas.microsoft.com/office/drawing/2014/main" xmlns="" id="{6767D7E5-F112-42F0-BFC6-DC84C435BB59}"/>
                    </a:ext>
                  </a:extLst>
                </p:cNvPr>
                <p:cNvSpPr txBox="1"/>
                <p:nvPr/>
              </p:nvSpPr>
              <p:spPr>
                <a:xfrm>
                  <a:off x="6547988" y="3556619"/>
                  <a:ext cx="333746" cy="3231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113" name="TextBox 112">
                  <a:extLst>
                    <a:ext uri="{FF2B5EF4-FFF2-40B4-BE49-F238E27FC236}">
                      <a16:creationId xmlns:a16="http://schemas.microsoft.com/office/drawing/2014/main" id="{6767D7E5-F112-42F0-BFC6-DC84C435BB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47988" y="3556619"/>
                  <a:ext cx="333746" cy="32316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xmlns="" id="{E0DE108B-AE48-4883-807B-E38162B8AE67}"/>
                    </a:ext>
                  </a:extLst>
                </p:cNvPr>
                <p:cNvSpPr txBox="1"/>
                <p:nvPr/>
              </p:nvSpPr>
              <p:spPr>
                <a:xfrm>
                  <a:off x="6959314" y="3561824"/>
                  <a:ext cx="333746" cy="3231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E0DE108B-AE48-4883-807B-E38162B8AE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59314" y="3561824"/>
                  <a:ext cx="333746" cy="32316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xmlns="" id="{B03F65DF-D90B-4603-B12C-A81E37DA6A16}"/>
                </a:ext>
              </a:extLst>
            </p:cNvPr>
            <p:cNvCxnSpPr/>
            <p:nvPr/>
          </p:nvCxnSpPr>
          <p:spPr>
            <a:xfrm>
              <a:off x="6303535" y="3570071"/>
              <a:ext cx="376365" cy="0"/>
            </a:xfrm>
            <a:prstGeom prst="line">
              <a:avLst/>
            </a:prstGeom>
            <a:ln>
              <a:headEnd type="none" w="med" len="med"/>
              <a:tailEnd type="oval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xmlns="" id="{55D1F541-F99E-447E-B689-28BB5A02FDF9}"/>
                </a:ext>
              </a:extLst>
            </p:cNvPr>
            <p:cNvCxnSpPr/>
            <p:nvPr/>
          </p:nvCxnSpPr>
          <p:spPr>
            <a:xfrm>
              <a:off x="6714861" y="3561124"/>
              <a:ext cx="376365" cy="0"/>
            </a:xfrm>
            <a:prstGeom prst="line">
              <a:avLst/>
            </a:prstGeom>
            <a:ln>
              <a:headEnd type="none" w="med" len="med"/>
              <a:tailEnd type="oval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4FE1B189-2CF9-4265-8954-B713E63BD9BC}"/>
                </a:ext>
              </a:extLst>
            </p:cNvPr>
            <p:cNvGrpSpPr/>
            <p:nvPr/>
          </p:nvGrpSpPr>
          <p:grpSpPr>
            <a:xfrm>
              <a:off x="3657600" y="3083740"/>
              <a:ext cx="4210353" cy="809498"/>
              <a:chOff x="3657600" y="3083740"/>
              <a:chExt cx="4210353" cy="809498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xmlns="" id="{31F9AF4F-534D-4764-84C3-4FDE129F5383}"/>
                  </a:ext>
                </a:extLst>
              </p:cNvPr>
              <p:cNvGrpSpPr/>
              <p:nvPr/>
            </p:nvGrpSpPr>
            <p:grpSpPr>
              <a:xfrm>
                <a:off x="3657600" y="3083740"/>
                <a:ext cx="4210353" cy="809498"/>
                <a:chOff x="3657600" y="3083740"/>
                <a:chExt cx="4210353" cy="809498"/>
              </a:xfrm>
            </p:grpSpPr>
            <p:grpSp>
              <p:nvGrpSpPr>
                <p:cNvPr id="5" name="Group 4">
                  <a:extLst>
                    <a:ext uri="{FF2B5EF4-FFF2-40B4-BE49-F238E27FC236}">
                      <a16:creationId xmlns:a16="http://schemas.microsoft.com/office/drawing/2014/main" xmlns="" id="{E0B910E1-A47A-4438-BD26-8273D44DC4E5}"/>
                    </a:ext>
                  </a:extLst>
                </p:cNvPr>
                <p:cNvGrpSpPr/>
                <p:nvPr/>
              </p:nvGrpSpPr>
              <p:grpSpPr>
                <a:xfrm>
                  <a:off x="3657600" y="3083740"/>
                  <a:ext cx="4210353" cy="809498"/>
                  <a:chOff x="3889768" y="4125472"/>
                  <a:chExt cx="4210353" cy="809498"/>
                </a:xfrm>
              </p:grpSpPr>
              <p:grpSp>
                <p:nvGrpSpPr>
                  <p:cNvPr id="50" name="Group 49">
                    <a:extLst>
                      <a:ext uri="{FF2B5EF4-FFF2-40B4-BE49-F238E27FC236}">
                        <a16:creationId xmlns:a16="http://schemas.microsoft.com/office/drawing/2014/main" xmlns="" id="{184CF3BA-B446-4EB0-9694-7A88AD043194}"/>
                      </a:ext>
                    </a:extLst>
                  </p:cNvPr>
                  <p:cNvGrpSpPr/>
                  <p:nvPr/>
                </p:nvGrpSpPr>
                <p:grpSpPr>
                  <a:xfrm>
                    <a:off x="3889768" y="4596604"/>
                    <a:ext cx="4210353" cy="338366"/>
                    <a:chOff x="3193801" y="3143006"/>
                    <a:chExt cx="5114642" cy="451154"/>
                  </a:xfrm>
                </p:grpSpPr>
                <p:grpSp>
                  <p:nvGrpSpPr>
                    <p:cNvPr id="51" name="Group 50">
                      <a:extLst>
                        <a:ext uri="{FF2B5EF4-FFF2-40B4-BE49-F238E27FC236}">
                          <a16:creationId xmlns:a16="http://schemas.microsoft.com/office/drawing/2014/main" xmlns="" id="{A7D49890-A5C7-4884-B4BA-770C2E9D6D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93801" y="3146150"/>
                      <a:ext cx="5114642" cy="15722"/>
                      <a:chOff x="7210678" y="989804"/>
                      <a:chExt cx="5114642" cy="15722"/>
                    </a:xfrm>
                  </p:grpSpPr>
                  <p:cxnSp>
                    <p:nvCxnSpPr>
                      <p:cNvPr id="59" name="Straight Connector 58">
                        <a:extLst>
                          <a:ext uri="{FF2B5EF4-FFF2-40B4-BE49-F238E27FC236}">
                            <a16:creationId xmlns:a16="http://schemas.microsoft.com/office/drawing/2014/main" xmlns="" id="{114C319D-5FB6-429D-8C8F-07508075149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7210678" y="1002466"/>
                        <a:ext cx="457200" cy="0"/>
                      </a:xfrm>
                      <a:prstGeom prst="line">
                        <a:avLst/>
                      </a:prstGeom>
                      <a:ln>
                        <a:headEnd type="stealth" w="lg" len="lg"/>
                        <a:tailEnd type="oval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0" name="Straight Connector 59">
                        <a:extLst>
                          <a:ext uri="{FF2B5EF4-FFF2-40B4-BE49-F238E27FC236}">
                            <a16:creationId xmlns:a16="http://schemas.microsoft.com/office/drawing/2014/main" xmlns="" id="{409AFE40-14D8-442E-BF23-C425933AB03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7689568" y="1002466"/>
                        <a:ext cx="457200" cy="0"/>
                      </a:xfrm>
                      <a:prstGeom prst="line">
                        <a:avLst/>
                      </a:prstGeom>
                      <a:ln>
                        <a:headEnd type="none" w="med" len="med"/>
                        <a:tailEnd type="oval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1" name="Straight Connector 60">
                        <a:extLst>
                          <a:ext uri="{FF2B5EF4-FFF2-40B4-BE49-F238E27FC236}">
                            <a16:creationId xmlns:a16="http://schemas.microsoft.com/office/drawing/2014/main" xmlns="" id="{B55A6D82-4A69-406A-800B-3D9B5413498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0438218" y="1003659"/>
                        <a:ext cx="1887102" cy="1867"/>
                      </a:xfrm>
                      <a:prstGeom prst="line">
                        <a:avLst/>
                      </a:prstGeom>
                      <a:ln>
                        <a:headEnd type="none" w="med" len="med"/>
                        <a:tailEnd type="stealth" w="lg" len="lg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2" name="Straight Connector 61">
                        <a:extLst>
                          <a:ext uri="{FF2B5EF4-FFF2-40B4-BE49-F238E27FC236}">
                            <a16:creationId xmlns:a16="http://schemas.microsoft.com/office/drawing/2014/main" xmlns="" id="{9736F3D4-03D8-4C61-A0AC-79EF68A9AF1B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8146768" y="994998"/>
                        <a:ext cx="457200" cy="0"/>
                      </a:xfrm>
                      <a:prstGeom prst="line">
                        <a:avLst/>
                      </a:prstGeom>
                      <a:ln>
                        <a:headEnd type="none" w="med" len="med"/>
                        <a:tailEnd type="oval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3" name="Straight Connector 62">
                        <a:extLst>
                          <a:ext uri="{FF2B5EF4-FFF2-40B4-BE49-F238E27FC236}">
                            <a16:creationId xmlns:a16="http://schemas.microsoft.com/office/drawing/2014/main" xmlns="" id="{71B0B3B9-E127-4642-AF16-EC357436FCE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8603968" y="1002466"/>
                        <a:ext cx="457200" cy="0"/>
                      </a:xfrm>
                      <a:prstGeom prst="line">
                        <a:avLst/>
                      </a:prstGeom>
                      <a:ln>
                        <a:headEnd type="none" w="med" len="med"/>
                        <a:tailEnd type="oval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4" name="Straight Connector 63">
                        <a:extLst>
                          <a:ext uri="{FF2B5EF4-FFF2-40B4-BE49-F238E27FC236}">
                            <a16:creationId xmlns:a16="http://schemas.microsoft.com/office/drawing/2014/main" xmlns="" id="{B4474F3E-9462-4BA1-A055-4B2CF8A2880B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61168" y="989804"/>
                        <a:ext cx="457200" cy="0"/>
                      </a:xfrm>
                      <a:prstGeom prst="line">
                        <a:avLst/>
                      </a:prstGeom>
                      <a:ln>
                        <a:headEnd type="none" w="med" len="med"/>
                        <a:tailEnd type="oval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5" name="Straight Connector 64">
                        <a:extLst>
                          <a:ext uri="{FF2B5EF4-FFF2-40B4-BE49-F238E27FC236}">
                            <a16:creationId xmlns:a16="http://schemas.microsoft.com/office/drawing/2014/main" xmlns="" id="{11AD449C-F056-434C-ACD9-CE28D40E90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500308" y="1002466"/>
                        <a:ext cx="457200" cy="0"/>
                      </a:xfrm>
                      <a:prstGeom prst="line">
                        <a:avLst/>
                      </a:prstGeom>
                      <a:ln>
                        <a:headEnd type="none" w="med" len="med"/>
                        <a:tailEnd type="oval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xmlns="" id="{26B81693-FF52-4646-A3D9-2029DF2480C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957508" y="1002466"/>
                        <a:ext cx="457200" cy="0"/>
                      </a:xfrm>
                      <a:prstGeom prst="line">
                        <a:avLst/>
                      </a:prstGeom>
                      <a:ln>
                        <a:headEnd type="none" w="med" len="med"/>
                        <a:tailEnd type="oval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2" name="TextBox 51">
                          <a:extLst>
                            <a:ext uri="{FF2B5EF4-FFF2-40B4-BE49-F238E27FC236}">
                              <a16:creationId xmlns:a16="http://schemas.microsoft.com/office/drawing/2014/main" xmlns="" id="{E0ABAC5F-5B8C-4082-9AB7-9D5E0642A6B4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3262056" y="3158811"/>
                          <a:ext cx="580683" cy="43088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i="1">
                                    <a:latin typeface="Cambria Math"/>
                                  </a:rPr>
                                  <m:t>−5</m:t>
                                </m:r>
                              </m:oMath>
                            </m:oMathPara>
                          </a14:m>
                          <a:endParaRPr lang="en-US" sz="1500" dirty="0"/>
                        </a:p>
                      </p:txBody>
                    </p:sp>
                  </mc:Choice>
                  <mc:Fallback xmlns="">
                    <p:sp>
                      <p:nvSpPr>
                        <p:cNvPr id="61" name="TextBox 60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3262056" y="3158811"/>
                          <a:ext cx="580683" cy="430887"/>
                        </a:xfrm>
                        <a:prstGeom prst="rect">
                          <a:avLst/>
                        </a:prstGeom>
                        <a:blipFill>
                          <a:blip r:embed="rId16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3" name="TextBox 52">
                          <a:extLst>
                            <a:ext uri="{FF2B5EF4-FFF2-40B4-BE49-F238E27FC236}">
                              <a16:creationId xmlns:a16="http://schemas.microsoft.com/office/drawing/2014/main" xmlns="" id="{DD495802-1FA2-4EB0-AE35-54FFE6251E91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5751285" y="3163274"/>
                          <a:ext cx="405427" cy="4308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i="1">
                                    <a:latin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500" dirty="0"/>
                        </a:p>
                      </p:txBody>
                    </p:sp>
                  </mc:Choice>
                  <mc:Fallback xmlns="">
                    <p:sp>
                      <p:nvSpPr>
                        <p:cNvPr id="53" name="TextBox 52">
                          <a:extLst>
                            <a:ext uri="{FF2B5EF4-FFF2-40B4-BE49-F238E27FC236}">
                              <a16:creationId xmlns:a16="http://schemas.microsoft.com/office/drawing/2014/main" id="{DD495802-1FA2-4EB0-AE35-54FFE6251E91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751285" y="3163274"/>
                          <a:ext cx="405427" cy="430886"/>
                        </a:xfrm>
                        <a:prstGeom prst="rect">
                          <a:avLst/>
                        </a:prstGeom>
                        <a:blipFill>
                          <a:blip r:embed="rId17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4" name="TextBox 53">
                          <a:extLst>
                            <a:ext uri="{FF2B5EF4-FFF2-40B4-BE49-F238E27FC236}">
                              <a16:creationId xmlns:a16="http://schemas.microsoft.com/office/drawing/2014/main" xmlns="" id="{B484E647-44D3-4B3F-991C-32C18756EE7A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205310" y="3146150"/>
                          <a:ext cx="405427" cy="43088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i="1"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500" dirty="0"/>
                        </a:p>
                      </p:txBody>
                    </p:sp>
                  </mc:Choice>
                  <mc:Fallback xmlns="">
                    <p:sp>
                      <p:nvSpPr>
                        <p:cNvPr id="63" name="TextBox 6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205310" y="3146150"/>
                          <a:ext cx="405427" cy="430887"/>
                        </a:xfrm>
                        <a:prstGeom prst="rect">
                          <a:avLst/>
                        </a:prstGeom>
                        <a:blipFill>
                          <a:blip r:embed="rId18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5" name="TextBox 54">
                          <a:extLst>
                            <a:ext uri="{FF2B5EF4-FFF2-40B4-BE49-F238E27FC236}">
                              <a16:creationId xmlns:a16="http://schemas.microsoft.com/office/drawing/2014/main" xmlns="" id="{B8DA394B-D044-4BDA-A739-ED184149EC62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5119650" y="3146150"/>
                          <a:ext cx="580683" cy="43088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i="1">
                                    <a:latin typeface="Cambria Math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sz="1500" dirty="0"/>
                        </a:p>
                      </p:txBody>
                    </p:sp>
                  </mc:Choice>
                  <mc:Fallback xmlns="">
                    <p:sp>
                      <p:nvSpPr>
                        <p:cNvPr id="64" name="TextBox 6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119650" y="3146150"/>
                          <a:ext cx="580683" cy="430887"/>
                        </a:xfrm>
                        <a:prstGeom prst="rect">
                          <a:avLst/>
                        </a:prstGeom>
                        <a:blipFill>
                          <a:blip r:embed="rId19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6" name="TextBox 55">
                          <a:extLst>
                            <a:ext uri="{FF2B5EF4-FFF2-40B4-BE49-F238E27FC236}">
                              <a16:creationId xmlns:a16="http://schemas.microsoft.com/office/drawing/2014/main" xmlns="" id="{DBCC6C91-7CBF-4EE9-880A-08AEC7954267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651777" y="3143006"/>
                          <a:ext cx="580683" cy="43088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i="1">
                                    <a:latin typeface="Cambria Math"/>
                                  </a:rPr>
                                  <m:t>−2</m:t>
                                </m:r>
                              </m:oMath>
                            </m:oMathPara>
                          </a14:m>
                          <a:endParaRPr lang="en-US" sz="1500" dirty="0"/>
                        </a:p>
                      </p:txBody>
                    </p:sp>
                  </mc:Choice>
                  <mc:Fallback xmlns="">
                    <p:sp>
                      <p:nvSpPr>
                        <p:cNvPr id="65" name="TextBox 64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651777" y="3143006"/>
                          <a:ext cx="580683" cy="430887"/>
                        </a:xfrm>
                        <a:prstGeom prst="rect">
                          <a:avLst/>
                        </a:prstGeom>
                        <a:blipFill>
                          <a:blip r:embed="rId20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7" name="TextBox 56">
                          <a:extLst>
                            <a:ext uri="{FF2B5EF4-FFF2-40B4-BE49-F238E27FC236}">
                              <a16:creationId xmlns:a16="http://schemas.microsoft.com/office/drawing/2014/main" xmlns="" id="{7DAFF382-2D2F-4F71-9FF8-14F35E07E350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222190" y="3146150"/>
                          <a:ext cx="580683" cy="43088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i="1">
                                    <a:latin typeface="Cambria Math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 sz="1500" dirty="0"/>
                        </a:p>
                      </p:txBody>
                    </p:sp>
                  </mc:Choice>
                  <mc:Fallback xmlns="">
                    <p:sp>
                      <p:nvSpPr>
                        <p:cNvPr id="66" name="TextBox 65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222190" y="3146150"/>
                          <a:ext cx="580683" cy="430887"/>
                        </a:xfrm>
                        <a:prstGeom prst="rect">
                          <a:avLst/>
                        </a:prstGeom>
                        <a:blipFill>
                          <a:blip r:embed="rId21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8" name="TextBox 57">
                          <a:extLst>
                            <a:ext uri="{FF2B5EF4-FFF2-40B4-BE49-F238E27FC236}">
                              <a16:creationId xmlns:a16="http://schemas.microsoft.com/office/drawing/2014/main" xmlns="" id="{793A61E0-C247-4D67-BD19-345A8BFA25E7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3729079" y="3158813"/>
                          <a:ext cx="580683" cy="43088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i="1">
                                    <a:latin typeface="Cambria Math"/>
                                  </a:rPr>
                                  <m:t>−4</m:t>
                                </m:r>
                              </m:oMath>
                            </m:oMathPara>
                          </a14:m>
                          <a:endParaRPr lang="en-US" sz="1500" dirty="0"/>
                        </a:p>
                      </p:txBody>
                    </p:sp>
                  </mc:Choice>
                  <mc:Fallback xmlns="">
                    <p:sp>
                      <p:nvSpPr>
                        <p:cNvPr id="67" name="TextBox 66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3729079" y="3158813"/>
                          <a:ext cx="580683" cy="430887"/>
                        </a:xfrm>
                        <a:prstGeom prst="rect">
                          <a:avLst/>
                        </a:prstGeom>
                        <a:blipFill>
                          <a:blip r:embed="rId22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pic>
                <p:nvPicPr>
                  <p:cNvPr id="84" name="Picture 83">
                    <a:extLst>
                      <a:ext uri="{FF2B5EF4-FFF2-40B4-BE49-F238E27FC236}">
                        <a16:creationId xmlns:a16="http://schemas.microsoft.com/office/drawing/2014/main" xmlns="" id="{B0EDD18C-E44F-46FB-B98C-53A1989459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 cstate="print">
                    <a:clrChange>
                      <a:clrFrom>
                        <a:srgbClr val="FEFEFC"/>
                      </a:clrFrom>
                      <a:clrTo>
                        <a:srgbClr val="FEFEFC">
                          <a:alpha val="0"/>
                        </a:srgbClr>
                      </a:clrTo>
                    </a:clrChang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7425260" y="4125472"/>
                    <a:ext cx="614396" cy="35641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sp>
              <p:nvSpPr>
                <p:cNvPr id="105" name="Oval 104">
                  <a:extLst>
                    <a:ext uri="{FF2B5EF4-FFF2-40B4-BE49-F238E27FC236}">
                      <a16:creationId xmlns:a16="http://schemas.microsoft.com/office/drawing/2014/main" xmlns="" id="{93EEEB09-76E7-4134-B676-071955465D72}"/>
                    </a:ext>
                  </a:extLst>
                </p:cNvPr>
                <p:cNvSpPr/>
                <p:nvPr/>
              </p:nvSpPr>
              <p:spPr>
                <a:xfrm>
                  <a:off x="5102517" y="3495051"/>
                  <a:ext cx="190263" cy="150041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xmlns="" id="{5994A072-38E7-4ACC-9922-DBA130392FC1}"/>
                  </a:ext>
                </a:extLst>
              </p:cNvPr>
              <p:cNvSpPr/>
              <p:nvPr/>
            </p:nvSpPr>
            <p:spPr>
              <a:xfrm>
                <a:off x="7411789" y="3486803"/>
                <a:ext cx="190263" cy="150041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xmlns="" id="{286219AB-BE9D-4472-860C-595B8CF02A44}"/>
                  </a:ext>
                </a:extLst>
              </p:cNvPr>
              <p:cNvCxnSpPr/>
              <p:nvPr/>
            </p:nvCxnSpPr>
            <p:spPr>
              <a:xfrm>
                <a:off x="7124445" y="3561124"/>
                <a:ext cx="376365" cy="0"/>
              </a:xfrm>
              <a:prstGeom prst="line">
                <a:avLst/>
              </a:prstGeom>
              <a:ln>
                <a:headEnd type="none" w="med" len="med"/>
                <a:tailEnd type="oval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xmlns="" id="{75EF6735-8DFC-41B2-B9C6-6F86BEDC813E}"/>
                    </a:ext>
                  </a:extLst>
                </p:cNvPr>
                <p:cNvSpPr txBox="1"/>
                <p:nvPr/>
              </p:nvSpPr>
              <p:spPr>
                <a:xfrm>
                  <a:off x="7333417" y="3561824"/>
                  <a:ext cx="333746" cy="3231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75EF6735-8DFC-41B2-B9C6-6F86BEDC81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3417" y="3561824"/>
                  <a:ext cx="333746" cy="323166"/>
                </a:xfrm>
                <a:prstGeom prst="rect">
                  <a:avLst/>
                </a:prstGeom>
                <a:blipFill>
                  <a:blip r:embed="rId2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9" name="Rounded Rectangle 24">
            <a:extLst>
              <a:ext uri="{FF2B5EF4-FFF2-40B4-BE49-F238E27FC236}">
                <a16:creationId xmlns:a16="http://schemas.microsoft.com/office/drawing/2014/main" xmlns="" id="{1CF862FA-EC32-4B10-A6A6-6395A6FC7F07}"/>
              </a:ext>
            </a:extLst>
          </p:cNvPr>
          <p:cNvSpPr/>
          <p:nvPr/>
        </p:nvSpPr>
        <p:spPr>
          <a:xfrm>
            <a:off x="6119078" y="3334311"/>
            <a:ext cx="2690764" cy="107534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Operasi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bulat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dihitung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menggunkana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operasi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penjumlahan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pengurangan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acak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xmlns="" id="{218BCA44-AFDC-4A9A-8A7B-9FA9D93FA4F0}"/>
                  </a:ext>
                </a:extLst>
              </p:cNvPr>
              <p:cNvSpPr/>
              <p:nvPr/>
            </p:nvSpPr>
            <p:spPr>
              <a:xfrm>
                <a:off x="6558368" y="2779570"/>
                <a:ext cx="1812184" cy="415343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40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US" sz="14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+(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 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US" sz="14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 </m:t>
                      </m:r>
                      <m:r>
                        <a:rPr lang="en-US" sz="14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−</m:t>
                      </m:r>
                      <m:r>
                        <a:rPr lang="en-US" sz="14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</m:t>
                      </m:r>
                    </m:oMath>
                  </m:oMathPara>
                </a14:m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218BCA44-AFDC-4A9A-8A7B-9FA9D93FA4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8368" y="2779570"/>
                <a:ext cx="1812184" cy="415343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  <a:ln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" name="Snip Single Corner Rectangle 22">
            <a:extLst>
              <a:ext uri="{FF2B5EF4-FFF2-40B4-BE49-F238E27FC236}">
                <a16:creationId xmlns:a16="http://schemas.microsoft.com/office/drawing/2014/main" xmlns="" id="{25E970AF-9837-4F9B-832E-87BC2D25B4C7}"/>
              </a:ext>
            </a:extLst>
          </p:cNvPr>
          <p:cNvSpPr/>
          <p:nvPr/>
        </p:nvSpPr>
        <p:spPr>
          <a:xfrm>
            <a:off x="216061" y="1998287"/>
            <a:ext cx="936552" cy="29805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95609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16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9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P spid="121" grpId="0" animBg="1"/>
      <p:bldP spid="1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457621" y="819391"/>
            <a:ext cx="4604146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Sifat-sifat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operasi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penjumlahan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bulat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031349" y="1645102"/>
            <a:ext cx="1871025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1.  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Sifat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komutatif</a:t>
            </a:r>
            <a:endParaRPr lang="en-US" sz="165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ounded Rectangle 36"/>
              <p:cNvSpPr/>
              <p:nvPr/>
            </p:nvSpPr>
            <p:spPr>
              <a:xfrm>
                <a:off x="1346945" y="2166714"/>
                <a:ext cx="2743200" cy="891540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Untuk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setiap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bilangan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bulat</a:t>
                </a:r>
                <a:endParaRPr lang="en-US" sz="1650" i="1" dirty="0">
                  <a:solidFill>
                    <a:schemeClr val="tx1"/>
                  </a:solidFill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berlaku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:</a:t>
                </a:r>
                <a:endParaRPr lang="en-US" sz="1650" i="1" dirty="0">
                  <a:solidFill>
                    <a:schemeClr val="tx1"/>
                  </a:solidFill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7" name="Rounded 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6945" y="2166714"/>
                <a:ext cx="2743200" cy="891540"/>
              </a:xfrm>
              <a:prstGeom prst="roundRect">
                <a:avLst/>
              </a:prstGeom>
              <a:blipFill>
                <a:blip r:embed="rId2"/>
                <a:stretch>
                  <a:fillRect b="-6803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/>
          <p:cNvSpPr txBox="1"/>
          <p:nvPr/>
        </p:nvSpPr>
        <p:spPr>
          <a:xfrm>
            <a:off x="5087167" y="1651609"/>
            <a:ext cx="1665841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Sifat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asosiatif</a:t>
            </a:r>
            <a:endParaRPr lang="en-US" sz="165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ounded Rectangle 46"/>
              <p:cNvSpPr/>
              <p:nvPr/>
            </p:nvSpPr>
            <p:spPr>
              <a:xfrm>
                <a:off x="5502047" y="2133312"/>
                <a:ext cx="2743200" cy="891540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Untuk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setiap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bilangan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bulat</a:t>
                </a:r>
                <a:endParaRPr lang="en-US" sz="165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</m:oMath>
                </a14:m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berlaku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:</a:t>
                </a:r>
                <a:endParaRPr lang="en-US" sz="1650" i="1" dirty="0">
                  <a:solidFill>
                    <a:schemeClr val="tx1"/>
                  </a:solidFill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50" i="1">
                          <a:solidFill>
                            <a:schemeClr val="tx1"/>
                          </a:solidFill>
                          <a:latin typeface="Cambria Math"/>
                        </a:rPr>
                        <m:t>𝑎</m:t>
                      </m:r>
                      <m:r>
                        <a:rPr lang="en-US" sz="165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sz="165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5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𝑏</m:t>
                          </m:r>
                          <m:r>
                            <a:rPr lang="en-US" sz="165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165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</m:d>
                      <m:r>
                        <a:rPr lang="en-US" sz="165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165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5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  <m:r>
                            <a:rPr lang="en-US" sz="165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165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</m:d>
                      <m:r>
                        <a:rPr lang="en-US" sz="165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1650" i="1">
                          <a:solidFill>
                            <a:schemeClr val="tx1"/>
                          </a:solidFill>
                          <a:latin typeface="Cambria Math"/>
                        </a:rPr>
                        <m:t>𝑐</m:t>
                      </m:r>
                      <m:r>
                        <a:rPr lang="en-US" sz="165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165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7" name="Rounded 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2047" y="2133312"/>
                <a:ext cx="2743200" cy="89154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B571A6F-6BCA-5C45-3297-3D5F6E6EB4FE}"/>
              </a:ext>
            </a:extLst>
          </p:cNvPr>
          <p:cNvSpPr txBox="1"/>
          <p:nvPr/>
        </p:nvSpPr>
        <p:spPr>
          <a:xfrm>
            <a:off x="1335124" y="3240967"/>
            <a:ext cx="28299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menukar</a:t>
            </a:r>
            <a:r>
              <a:rPr lang="en-ID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urutan</a:t>
            </a:r>
            <a:r>
              <a:rPr lang="en-ID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="" id="{9FA2FD1C-F27E-6AD4-AF15-8E16C651E31C}"/>
                  </a:ext>
                </a:extLst>
              </p:cNvPr>
              <p:cNvSpPr txBox="1"/>
              <p:nvPr/>
            </p:nvSpPr>
            <p:spPr>
              <a:xfrm>
                <a:off x="5502047" y="3179392"/>
                <a:ext cx="2682898" cy="11310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ID" sz="13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3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3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mengoperasikan</a:t>
                </a:r>
                <a:r>
                  <a:rPr lang="en-ID" sz="13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3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urutan</a:t>
                </a:r>
                <a:r>
                  <a:rPr lang="en-ID" sz="13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3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operasi</a:t>
                </a:r>
                <a:r>
                  <a:rPr lang="en-ID" sz="13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3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penjumlahan</a:t>
                </a:r>
                <a:r>
                  <a:rPr lang="en-ID" sz="13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3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sesuka</a:t>
                </a:r>
                <a:r>
                  <a:rPr lang="en-ID" sz="13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3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kita</a:t>
                </a:r>
                <a:r>
                  <a:rPr lang="en-ID" sz="13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3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ID" sz="13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3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berarti</a:t>
                </a:r>
                <a:r>
                  <a:rPr lang="en-ID" sz="13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3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kita</a:t>
                </a:r>
                <a:r>
                  <a:rPr lang="en-ID" sz="13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3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3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3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menuliskannya</a:t>
                </a:r>
                <a:r>
                  <a:rPr lang="en-ID" sz="13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3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3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35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sz="135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350" i="1">
                        <a:latin typeface="Cambria Math"/>
                      </a:rPr>
                      <m:t>𝑎</m:t>
                    </m:r>
                    <m:r>
                      <a:rPr lang="en-US" sz="135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35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135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350" i="1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ID" sz="135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FA2FD1C-F27E-6AD4-AF15-8E16C651E3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2047" y="3179392"/>
                <a:ext cx="2682898" cy="1131079"/>
              </a:xfrm>
              <a:prstGeom prst="rect">
                <a:avLst/>
              </a:prstGeom>
              <a:blipFill>
                <a:blip r:embed="rId4"/>
                <a:stretch>
                  <a:fillRect l="-682" t="-1081" r="-455" b="-43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34B29D56-31AB-4D4C-84B5-A276A3C4E62E}"/>
              </a:ext>
            </a:extLst>
          </p:cNvPr>
          <p:cNvSpPr/>
          <p:nvPr/>
        </p:nvSpPr>
        <p:spPr>
          <a:xfrm>
            <a:off x="304800" y="318517"/>
            <a:ext cx="6096000" cy="438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Sifat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Operasi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Penjumlahan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pada </a:t>
            </a:r>
            <a:r>
              <a:rPr lang="en-US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Bulat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5705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8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3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1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  <p:bldP spid="37" grpId="0" animBg="1"/>
      <p:bldP spid="38" grpId="0"/>
      <p:bldP spid="47" grpId="0" animBg="1"/>
      <p:bldP spid="21" grpId="0"/>
      <p:bldP spid="2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712048" y="228889"/>
            <a:ext cx="1806905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3.  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Sifat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identitas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ounded Rectangle 25"/>
              <p:cNvSpPr/>
              <p:nvPr/>
            </p:nvSpPr>
            <p:spPr>
              <a:xfrm>
                <a:off x="1067984" y="624019"/>
                <a:ext cx="3803666" cy="787985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Terdapat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bilangan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0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sehingga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untuk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setiap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bilangan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bulat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berlaku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50" i="1" dirty="0">
                  <a:solidFill>
                    <a:schemeClr val="tx1"/>
                  </a:solidFill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+0=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6" name="Rounded 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984" y="624019"/>
                <a:ext cx="3803666" cy="787985"/>
              </a:xfrm>
              <a:prstGeom prst="roundRect">
                <a:avLst/>
              </a:prstGeom>
              <a:blipFill>
                <a:blip r:embed="rId2"/>
                <a:stretch>
                  <a:fillRect t="-6154" b="-13846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609600" y="1516027"/>
            <a:ext cx="333777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Lawan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invers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penjumlahan</a:t>
            </a:r>
            <a:endParaRPr lang="en-US" sz="165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35112" y="1897027"/>
            <a:ext cx="6912132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setiap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bulat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a,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bulat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lain</a:t>
            </a:r>
            <a:r>
              <a:rPr lang="en-ID" sz="16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sehingga</a:t>
            </a:r>
            <a:endParaRPr lang="en-ID" sz="16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2072292" y="4065969"/>
            <a:ext cx="1647721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2750541" y="3323052"/>
                <a:ext cx="2180405" cy="346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50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5</m:t>
                    </m:r>
                  </m:oMath>
                </a14:m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adalah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lawan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dari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50" i="1" dirty="0"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endParaRPr lang="en-US" sz="165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0541" y="3323052"/>
                <a:ext cx="2180405" cy="346249"/>
              </a:xfrm>
              <a:prstGeom prst="rect">
                <a:avLst/>
              </a:prstGeom>
              <a:blipFill>
                <a:blip r:embed="rId3"/>
                <a:stretch>
                  <a:fillRect t="-5263" b="-228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4" name="Group 53"/>
          <p:cNvGrpSpPr/>
          <p:nvPr/>
        </p:nvGrpSpPr>
        <p:grpSpPr>
          <a:xfrm>
            <a:off x="1729392" y="4215634"/>
            <a:ext cx="4033055" cy="348393"/>
            <a:chOff x="614361" y="3053526"/>
            <a:chExt cx="5377407" cy="46452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2029898" y="3053526"/>
                  <a:ext cx="637355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i="1">
                            <a:latin typeface="Cambria Math"/>
                          </a:rPr>
                          <m:t>−2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29898" y="3053526"/>
                  <a:ext cx="637355" cy="43088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6" name="Group 55"/>
            <p:cNvGrpSpPr/>
            <p:nvPr/>
          </p:nvGrpSpPr>
          <p:grpSpPr>
            <a:xfrm>
              <a:off x="614361" y="3070752"/>
              <a:ext cx="5377407" cy="8237"/>
              <a:chOff x="614361" y="3070752"/>
              <a:chExt cx="5377407" cy="8237"/>
            </a:xfrm>
          </p:grpSpPr>
          <p:cxnSp>
            <p:nvCxnSpPr>
              <p:cNvPr id="67" name="Straight Connector 66"/>
              <p:cNvCxnSpPr/>
              <p:nvPr/>
            </p:nvCxnSpPr>
            <p:spPr>
              <a:xfrm>
                <a:off x="614361" y="3070752"/>
                <a:ext cx="457200" cy="0"/>
              </a:xfrm>
              <a:prstGeom prst="line">
                <a:avLst/>
              </a:prstGeom>
              <a:ln>
                <a:headEnd type="stealth" w="lg" len="lg"/>
                <a:tailEnd type="oval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1071561" y="3078989"/>
                <a:ext cx="457200" cy="0"/>
              </a:xfrm>
              <a:prstGeom prst="line">
                <a:avLst/>
              </a:prstGeom>
              <a:ln>
                <a:headEnd type="none" w="med" len="med"/>
                <a:tailEnd type="oval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1490307" y="3078989"/>
                <a:ext cx="457200" cy="0"/>
              </a:xfrm>
              <a:prstGeom prst="line">
                <a:avLst/>
              </a:prstGeom>
              <a:ln>
                <a:headEnd type="none" w="med" len="med"/>
                <a:tailEnd type="oval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>
                <a:off x="1947507" y="3078989"/>
                <a:ext cx="457200" cy="0"/>
              </a:xfrm>
              <a:prstGeom prst="line">
                <a:avLst/>
              </a:prstGeom>
              <a:ln>
                <a:headEnd type="none" w="med" len="med"/>
                <a:tailEnd type="oval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2396609" y="3070752"/>
                <a:ext cx="457200" cy="0"/>
              </a:xfrm>
              <a:prstGeom prst="line">
                <a:avLst/>
              </a:prstGeom>
              <a:ln>
                <a:headEnd type="none" w="med" len="med"/>
                <a:tailEnd type="oval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2853809" y="3078989"/>
                <a:ext cx="457200" cy="0"/>
              </a:xfrm>
              <a:prstGeom prst="line">
                <a:avLst/>
              </a:prstGeom>
              <a:ln>
                <a:headEnd type="none" w="med" len="med"/>
                <a:tailEnd type="oval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3268522" y="3070752"/>
                <a:ext cx="457200" cy="0"/>
              </a:xfrm>
              <a:prstGeom prst="line">
                <a:avLst/>
              </a:prstGeom>
              <a:ln>
                <a:headEnd type="none" w="med" len="med"/>
                <a:tailEnd type="oval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3706210" y="3070752"/>
                <a:ext cx="457200" cy="0"/>
              </a:xfrm>
              <a:prstGeom prst="line">
                <a:avLst/>
              </a:prstGeom>
              <a:ln>
                <a:headEnd type="none" w="med" len="med"/>
                <a:tailEnd type="oval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5073438" y="3078989"/>
                <a:ext cx="457200" cy="0"/>
              </a:xfrm>
              <a:prstGeom prst="line">
                <a:avLst/>
              </a:prstGeom>
              <a:ln>
                <a:headEnd type="none" w="med" len="med"/>
                <a:tailEnd type="oval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4620610" y="3078989"/>
                <a:ext cx="457200" cy="0"/>
              </a:xfrm>
              <a:prstGeom prst="line">
                <a:avLst/>
              </a:prstGeom>
              <a:ln>
                <a:headEnd type="none" w="med" len="med"/>
                <a:tailEnd type="oval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4163410" y="3078989"/>
                <a:ext cx="457200" cy="0"/>
              </a:xfrm>
              <a:prstGeom prst="line">
                <a:avLst/>
              </a:prstGeom>
              <a:ln>
                <a:headEnd type="none" w="med" len="med"/>
                <a:tailEnd type="oval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5534568" y="3078989"/>
                <a:ext cx="457200" cy="0"/>
              </a:xfrm>
              <a:prstGeom prst="line">
                <a:avLst/>
              </a:prstGeom>
              <a:ln>
                <a:headEnd type="none" w="med" len="med"/>
                <a:tailEnd type="stealth" w="lg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2485589" y="3071237"/>
                  <a:ext cx="637355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i="1">
                            <a:latin typeface="Cambria Math"/>
                          </a:rPr>
                          <m:t>−1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5589" y="3071237"/>
                  <a:ext cx="637355" cy="43088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3118488" y="3071237"/>
                  <a:ext cx="444995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i="1">
                            <a:latin typeface="Cambria Math"/>
                          </a:rPr>
                          <m:t>0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18488" y="3071237"/>
                  <a:ext cx="444995" cy="43088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/>
                <p:cNvSpPr txBox="1"/>
                <p:nvPr/>
              </p:nvSpPr>
              <p:spPr>
                <a:xfrm>
                  <a:off x="3529229" y="3071237"/>
                  <a:ext cx="444995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59" name="TextBox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29229" y="3071237"/>
                  <a:ext cx="444995" cy="43088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/>
                <p:cNvSpPr txBox="1"/>
                <p:nvPr/>
              </p:nvSpPr>
              <p:spPr>
                <a:xfrm>
                  <a:off x="3970889" y="3084783"/>
                  <a:ext cx="444995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60" name="TextBox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89" y="3084783"/>
                  <a:ext cx="444995" cy="43088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/>
                <p:cNvSpPr txBox="1"/>
                <p:nvPr/>
              </p:nvSpPr>
              <p:spPr>
                <a:xfrm>
                  <a:off x="4438283" y="3087163"/>
                  <a:ext cx="444995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61" name="TextBox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38283" y="3087163"/>
                  <a:ext cx="444995" cy="430886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/>
                <p:cNvSpPr txBox="1"/>
                <p:nvPr/>
              </p:nvSpPr>
              <p:spPr>
                <a:xfrm>
                  <a:off x="4889971" y="3053526"/>
                  <a:ext cx="444995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i="1">
                            <a:latin typeface="Cambria Math"/>
                          </a:rPr>
                          <m:t>4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62" name="TextBox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89971" y="3053526"/>
                  <a:ext cx="444995" cy="430886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/>
                <p:cNvSpPr txBox="1"/>
                <p:nvPr/>
              </p:nvSpPr>
              <p:spPr>
                <a:xfrm>
                  <a:off x="5342047" y="3071237"/>
                  <a:ext cx="444995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i="1">
                            <a:latin typeface="Cambria Math"/>
                          </a:rPr>
                          <m:t>5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63" name="TextBox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42047" y="3071237"/>
                  <a:ext cx="444995" cy="430886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/>
                <p:cNvSpPr txBox="1"/>
                <p:nvPr/>
              </p:nvSpPr>
              <p:spPr>
                <a:xfrm>
                  <a:off x="1559389" y="3071237"/>
                  <a:ext cx="637355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i="1">
                            <a:latin typeface="Cambria Math"/>
                          </a:rPr>
                          <m:t>−3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64" name="TextBox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9389" y="3071237"/>
                  <a:ext cx="637355" cy="430886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/>
                <p:cNvSpPr txBox="1"/>
                <p:nvPr/>
              </p:nvSpPr>
              <p:spPr>
                <a:xfrm>
                  <a:off x="1133681" y="3084783"/>
                  <a:ext cx="637355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i="1">
                            <a:latin typeface="Cambria Math"/>
                          </a:rPr>
                          <m:t>−4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65" name="TextBox 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3681" y="3084783"/>
                  <a:ext cx="637355" cy="430886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/>
                <p:cNvSpPr txBox="1"/>
                <p:nvPr/>
              </p:nvSpPr>
              <p:spPr>
                <a:xfrm>
                  <a:off x="685244" y="3084783"/>
                  <a:ext cx="637355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500" i="1">
                            <a:latin typeface="Cambria Math"/>
                          </a:rPr>
                          <m:t>−5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66" name="TextBox 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244" y="3084783"/>
                  <a:ext cx="637355" cy="430886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xmlns="" id="{1452A2DE-6FA9-A24F-8E90-CF88E1CA06AB}"/>
                  </a:ext>
                </a:extLst>
              </p:cNvPr>
              <p:cNvSpPr/>
              <p:nvPr/>
            </p:nvSpPr>
            <p:spPr>
              <a:xfrm>
                <a:off x="2619036" y="2367273"/>
                <a:ext cx="2797563" cy="32316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sz="1350" i="1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500" i="1" dirty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it-IT" sz="1500" i="1" dirty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it-IT" sz="1500" i="1" dirty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it-IT" sz="1500" i="1" dirty="0">
                          <a:latin typeface="Cambria Math" panose="02040503050406030204" pitchFamily="18" charset="0"/>
                        </a:rPr>
                        <m:t> = 0, </m:t>
                      </m:r>
                      <m:r>
                        <m:rPr>
                          <m:sty m:val="p"/>
                        </m:rPr>
                        <a:rPr lang="it-IT" sz="1500" i="0" dirty="0">
                          <a:latin typeface="Cambria Math" panose="02040503050406030204" pitchFamily="18" charset="0"/>
                        </a:rPr>
                        <m:t>di</m:t>
                      </m:r>
                      <m:r>
                        <a:rPr lang="it-IT" sz="1500" i="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500" i="0" dirty="0">
                          <a:latin typeface="Cambria Math" panose="02040503050406030204" pitchFamily="18" charset="0"/>
                        </a:rPr>
                        <m:t>mana</m:t>
                      </m:r>
                      <m:r>
                        <a:rPr lang="it-IT" sz="1500" i="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5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500" i="1" dirty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it-IT" sz="1500" i="1" dirty="0">
                          <a:latin typeface="Cambria Math" panose="02040503050406030204" pitchFamily="18" charset="0"/>
                        </a:rPr>
                        <m:t>= −</m:t>
                      </m:r>
                      <m:r>
                        <a:rPr lang="it-IT" sz="1500" i="1" dirty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ID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ID" sz="1350" dirty="0"/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452A2DE-6FA9-A24F-8E90-CF88E1CA06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9036" y="2367273"/>
                <a:ext cx="2797563" cy="32316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Snip Single Corner Rectangle 47"/>
          <p:cNvSpPr/>
          <p:nvPr/>
        </p:nvSpPr>
        <p:spPr>
          <a:xfrm>
            <a:off x="699348" y="3102301"/>
            <a:ext cx="949740" cy="325533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40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935112" y="2659027"/>
            <a:ext cx="69121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lawan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invers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penjumlahan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50" dirty="0">
              <a:latin typeface="Times New Roman" pitchFamily="18" charset="0"/>
              <a:cs typeface="Times New Roman" pitchFamily="18" charset="0"/>
            </a:endParaRPr>
          </a:p>
          <a:p>
            <a:endParaRPr lang="en-US" sz="16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35112" y="3648585"/>
            <a:ext cx="6912132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lebih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jelasnya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perhatikan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garis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berikut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3774360" y="4061051"/>
            <a:ext cx="1667669" cy="431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97033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9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12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2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3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2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3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5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83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 animBg="1"/>
      <p:bldP spid="27" grpId="0"/>
      <p:bldP spid="28" grpId="0"/>
      <p:bldP spid="46" grpId="0"/>
      <p:bldP spid="22" grpId="0" animBg="1"/>
      <p:bldP spid="48" grpId="0" animBg="1"/>
      <p:bldP spid="51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38268A31-D713-71FC-DAF0-042E559EFB70}"/>
              </a:ext>
            </a:extLst>
          </p:cNvPr>
          <p:cNvSpPr txBox="1"/>
          <p:nvPr/>
        </p:nvSpPr>
        <p:spPr>
          <a:xfrm>
            <a:off x="375605" y="1009961"/>
            <a:ext cx="706226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5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Operasi</a:t>
            </a:r>
            <a:r>
              <a:rPr lang="en-ID" sz="165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pengurangan</a:t>
            </a:r>
            <a:r>
              <a:rPr lang="en-ID" sz="165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ID" sz="165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ID" sz="165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ID" sz="165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operasi</a:t>
            </a:r>
            <a:r>
              <a:rPr lang="en-ID" sz="165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penjumlahan</a:t>
            </a:r>
            <a:r>
              <a:rPr lang="en-ID" sz="165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5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ID" sz="165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xmlns="" id="{776459C1-B202-2BA4-2DD8-C5B0DE1FCD4F}"/>
                  </a:ext>
                </a:extLst>
              </p:cNvPr>
              <p:cNvSpPr/>
              <p:nvPr/>
            </p:nvSpPr>
            <p:spPr>
              <a:xfrm>
                <a:off x="3109857" y="1490044"/>
                <a:ext cx="1792343" cy="415343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− 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 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+ (−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776459C1-B202-2BA4-2DD8-C5B0DE1FCD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857" y="1490044"/>
                <a:ext cx="1792343" cy="4153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xmlns="" id="{1A6ECDE0-3F17-E0E5-F5EA-2EFB283E41A0}"/>
                  </a:ext>
                </a:extLst>
              </p:cNvPr>
              <p:cNvSpPr txBox="1"/>
              <p:nvPr/>
            </p:nvSpPr>
            <p:spPr>
              <a:xfrm>
                <a:off x="375605" y="2092556"/>
                <a:ext cx="8387395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dikurangi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diperoleh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ditambah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lawan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Hal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berguna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sv-SE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operasi pengurangan yang melibatkan bilangan negatif.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A6ECDE0-3F17-E0E5-F5EA-2EFB283E41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605" y="2092556"/>
                <a:ext cx="8387395" cy="600164"/>
              </a:xfrm>
              <a:prstGeom prst="rect">
                <a:avLst/>
              </a:prstGeom>
              <a:blipFill>
                <a:blip r:embed="rId3"/>
                <a:stretch>
                  <a:fillRect l="-436" t="-3030" r="-436" b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xmlns="" id="{D390A64C-9D04-C7E1-4693-3D408C386E57}"/>
                  </a:ext>
                </a:extLst>
              </p:cNvPr>
              <p:cNvSpPr txBox="1"/>
              <p:nvPr/>
            </p:nvSpPr>
            <p:spPr>
              <a:xfrm>
                <a:off x="762000" y="3562350"/>
                <a:ext cx="2805234" cy="17881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34 – 79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ID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34 + </m:t>
                    </m:r>
                    <m:d>
                      <m:dPr>
                        <m:ctrlPr>
                          <a:rPr lang="en-ID" i="1" dirty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−79</m:t>
                        </m:r>
                      </m:e>
                    </m:d>
                  </m:oMath>
                </a14:m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ID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ID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45	  </m:t>
                      </m:r>
                    </m:oMath>
                  </m:oMathPara>
                </a14:m>
                <a:endParaRPr lang="en-ID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74414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ID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ID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(79−34)</m:t>
                      </m:r>
                    </m:oMath>
                  </m:oMathPara>
                </a14:m>
                <a:endParaRPr lang="en-ID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ID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ID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ID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390A64C-9D04-C7E1-4693-3D408C386E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3562350"/>
                <a:ext cx="2805234" cy="17881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xmlns="" id="{25018794-2ECD-7770-99FA-91F2868DD54F}"/>
                  </a:ext>
                </a:extLst>
              </p:cNvPr>
              <p:cNvSpPr/>
              <p:nvPr/>
            </p:nvSpPr>
            <p:spPr>
              <a:xfrm>
                <a:off x="4419600" y="3858806"/>
                <a:ext cx="2055757" cy="415343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− 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 − (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− 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ID" sz="14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25018794-2ECD-7770-99FA-91F2868DD5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3858806"/>
                <a:ext cx="2055757" cy="4153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Snip Single Corner Rectangle 22"/>
          <p:cNvSpPr/>
          <p:nvPr/>
        </p:nvSpPr>
        <p:spPr>
          <a:xfrm>
            <a:off x="533400" y="2953617"/>
            <a:ext cx="1004766" cy="385443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C03E1279-EA5B-495F-A87A-251231AE1621}"/>
              </a:ext>
            </a:extLst>
          </p:cNvPr>
          <p:cNvGrpSpPr/>
          <p:nvPr/>
        </p:nvGrpSpPr>
        <p:grpSpPr>
          <a:xfrm>
            <a:off x="152400" y="238053"/>
            <a:ext cx="5181600" cy="655434"/>
            <a:chOff x="386465" y="1640451"/>
            <a:chExt cx="5764616" cy="65543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EE410399-6615-4253-B55B-8E49CECB2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65" y="1640451"/>
              <a:ext cx="5764616" cy="65543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82133F5B-1AAC-4180-AE17-4C1997370B19}"/>
                </a:ext>
              </a:extLst>
            </p:cNvPr>
            <p:cNvSpPr txBox="1"/>
            <p:nvPr/>
          </p:nvSpPr>
          <p:spPr>
            <a:xfrm>
              <a:off x="563182" y="1756925"/>
              <a:ext cx="54503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Operasi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Pengurangan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pada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Bilangan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Bulat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17226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9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9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9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grpId="0" nodeType="withEffect">
                                  <p:stCondLst>
                                    <p:cond delay="10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16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7" grpId="0"/>
      <p:bldP spid="28" grpId="0"/>
      <p:bldP spid="95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22" y="105916"/>
            <a:ext cx="7842698" cy="911672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1106868" y="3221889"/>
            <a:ext cx="6836864" cy="1298652"/>
            <a:chOff x="713285" y="3353868"/>
            <a:chExt cx="7074625" cy="17315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713285" y="3353868"/>
                  <a:ext cx="6150316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50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1500" i="1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ID" sz="1500" i="1">
                            <a:latin typeface="Cambria Math" panose="02040503050406030204" pitchFamily="18" charset="0"/>
                            <a:ea typeface="Cambria Math"/>
                          </a:rPr>
                          <m:t>4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/>
                          </a:rPr>
                          <m:t>                 </m:t>
                        </m:r>
                        <m:r>
                          <a:rPr lang="en-US" sz="1500" i="1"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en-ID" sz="1500" i="1">
                            <a:latin typeface="Cambria Math" panose="02040503050406030204" pitchFamily="18" charset="0"/>
                            <a:ea typeface="Cambria Math"/>
                          </a:rPr>
                          <m:t>4</m:t>
                        </m:r>
                        <m:r>
                          <a:rPr lang="en-US" sz="1500" i="1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ID" sz="1500" i="1">
                            <a:latin typeface="Cambria Math" panose="02040503050406030204" pitchFamily="18" charset="0"/>
                            <a:ea typeface="Cambria Math"/>
                          </a:rPr>
                          <m:t>4</m:t>
                        </m:r>
                        <m:r>
                          <a:rPr lang="en-US" sz="1500" i="1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ID" sz="1500" i="1">
                            <a:latin typeface="Cambria Math" panose="02040503050406030204" pitchFamily="18" charset="0"/>
                            <a:ea typeface="Cambria Math"/>
                          </a:rPr>
                          <m:t>4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/>
                          </a:rPr>
                          <m:t>                                                            </m:t>
                        </m:r>
                        <m:r>
                          <a:rPr lang="en-US" sz="1500" i="1"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en-ID" sz="1500" i="1">
                            <a:latin typeface="Cambria Math" panose="02040503050406030204" pitchFamily="18" charset="0"/>
                            <a:ea typeface="Cambria Math"/>
                          </a:rPr>
                          <m:t>12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3285" y="3353868"/>
                  <a:ext cx="6150316" cy="43088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713285" y="3757611"/>
                  <a:ext cx="7074625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500" i="1" smtClean="0">
                            <a:latin typeface="Cambria Math"/>
                          </a:rPr>
                          <m:t>3</m:t>
                        </m:r>
                        <m:r>
                          <a:rPr lang="en-US" sz="1500" i="1">
                            <a:latin typeface="Cambria Math"/>
                            <a:ea typeface="Cambria Math"/>
                          </a:rPr>
                          <m:t>×</m:t>
                        </m:r>
                        <m:d>
                          <m:dPr>
                            <m:ctrlPr>
                              <a:rPr lang="en-US" sz="15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ID" sz="1500" i="1">
                                <a:latin typeface="Cambria Math" panose="02040503050406030204" pitchFamily="18" charset="0"/>
                                <a:ea typeface="Cambria Math"/>
                              </a:rPr>
                              <m:t>4</m:t>
                            </m:r>
                          </m:e>
                        </m:d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/>
                          </a:rPr>
                          <m:t>          </m:t>
                        </m:r>
                        <m:r>
                          <a:rPr lang="en-US" sz="1500" i="1">
                            <a:latin typeface="Cambria Math"/>
                            <a:ea typeface="Cambria Math"/>
                          </a:rPr>
                          <m:t>=</m:t>
                        </m:r>
                        <m:d>
                          <m:dPr>
                            <m:ctrlPr>
                              <a:rPr lang="en-US" sz="15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ID" sz="1500" i="1">
                                <a:latin typeface="Cambria Math" panose="02040503050406030204" pitchFamily="18" charset="0"/>
                                <a:ea typeface="Cambria Math"/>
                              </a:rPr>
                              <m:t>4</m:t>
                            </m:r>
                          </m:e>
                        </m:d>
                        <m:r>
                          <a:rPr lang="en-US" sz="1500" i="1">
                            <a:latin typeface="Cambria Math"/>
                            <a:ea typeface="Cambria Math"/>
                          </a:rPr>
                          <m:t>+</m:t>
                        </m:r>
                        <m:d>
                          <m:dPr>
                            <m:ctrlPr>
                              <a:rPr lang="en-US" sz="15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ID" sz="1500" i="1">
                                <a:latin typeface="Cambria Math" panose="02040503050406030204" pitchFamily="18" charset="0"/>
                                <a:ea typeface="Cambria Math"/>
                              </a:rPr>
                              <m:t>4</m:t>
                            </m:r>
                          </m:e>
                        </m:d>
                        <m:r>
                          <a:rPr lang="en-US" sz="1500" i="1">
                            <a:latin typeface="Cambria Math"/>
                            <a:ea typeface="Cambria Math"/>
                          </a:rPr>
                          <m:t>+</m:t>
                        </m:r>
                        <m:d>
                          <m:dPr>
                            <m:ctrlPr>
                              <a:rPr lang="en-US" sz="15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ID" sz="1500" i="1">
                                <a:latin typeface="Cambria Math" panose="02040503050406030204" pitchFamily="18" charset="0"/>
                                <a:ea typeface="Cambria Math"/>
                              </a:rPr>
                              <m:t>4</m:t>
                            </m:r>
                          </m:e>
                        </m:d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/>
                          </a:rPr>
                          <m:t>                                      </m:t>
                        </m:r>
                        <m:r>
                          <a:rPr lang="en-US" sz="1500" i="1">
                            <a:latin typeface="Cambria Math"/>
                            <a:ea typeface="Cambria Math"/>
                          </a:rPr>
                          <m:t>=−</m:t>
                        </m:r>
                        <m:r>
                          <a:rPr lang="en-ID" sz="1500" i="1">
                            <a:latin typeface="Cambria Math" panose="02040503050406030204" pitchFamily="18" charset="0"/>
                            <a:ea typeface="Cambria Math"/>
                          </a:rPr>
                          <m:t>12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3285" y="3757611"/>
                  <a:ext cx="7074625" cy="43088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713285" y="4170874"/>
                  <a:ext cx="6916925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500" i="1" smtClean="0">
                            <a:latin typeface="Cambria Math"/>
                            <a:ea typeface="Cambria Math"/>
                          </a:rPr>
                          <m:t>−3×</m:t>
                        </m:r>
                        <m:d>
                          <m:dPr>
                            <m:ctrlPr>
                              <a:rPr lang="en-US" sz="15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ID" sz="1500" i="1">
                                <a:latin typeface="Cambria Math" panose="02040503050406030204" pitchFamily="18" charset="0"/>
                                <a:ea typeface="Cambria Math"/>
                              </a:rPr>
                              <m:t>4</m:t>
                            </m:r>
                          </m:e>
                        </m:d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/>
                          </a:rPr>
                          <m:t>       </m:t>
                        </m:r>
                        <m:r>
                          <a:rPr lang="en-US" sz="1500" i="1">
                            <a:latin typeface="Cambria Math"/>
                            <a:ea typeface="Cambria Math"/>
                          </a:rPr>
                          <m:t>=−</m:t>
                        </m:r>
                        <m:d>
                          <m:dPr>
                            <m:ctrlPr>
                              <a:rPr lang="en-US" sz="15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</a:rPr>
                              <m:t>3×−</m:t>
                            </m:r>
                            <m:r>
                              <a:rPr lang="en-ID" sz="1500" i="1">
                                <a:latin typeface="Cambria Math" panose="02040503050406030204" pitchFamily="18" charset="0"/>
                                <a:ea typeface="Cambria Math"/>
                              </a:rPr>
                              <m:t>4</m:t>
                            </m:r>
                          </m:e>
                        </m:d>
                        <m:r>
                          <a:rPr lang="en-US" sz="1500" i="1">
                            <a:latin typeface="Cambria Math"/>
                            <a:ea typeface="Cambria Math"/>
                          </a:rPr>
                          <m:t>=−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5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sz="1500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500" i="1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r>
                                  <a:rPr lang="en-ID" sz="15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4</m:t>
                                </m:r>
                              </m:e>
                            </m:d>
                            <m:r>
                              <a:rPr lang="en-US" sz="1500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d>
                              <m:dPr>
                                <m:ctrlPr>
                                  <a:rPr lang="en-US" sz="1500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500" i="1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r>
                                  <a:rPr lang="en-ID" sz="15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4</m:t>
                                </m:r>
                              </m:e>
                            </m:d>
                            <m:r>
                              <a:rPr lang="en-US" sz="1500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d>
                              <m:dPr>
                                <m:ctrlPr>
                                  <a:rPr lang="en-US" sz="1500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500" i="1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r>
                                  <a:rPr lang="en-ID" sz="15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4</m:t>
                                </m:r>
                              </m:e>
                            </m:d>
                          </m:e>
                        </m:d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/>
                          </a:rPr>
                          <m:t>    </m:t>
                        </m:r>
                        <m:r>
                          <a:rPr lang="en-US" sz="1500" i="1"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en-ID" sz="1500" i="1">
                            <a:latin typeface="Cambria Math" panose="02040503050406030204" pitchFamily="18" charset="0"/>
                            <a:ea typeface="Cambria Math"/>
                          </a:rPr>
                          <m:t>12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3285" y="4170874"/>
                  <a:ext cx="6916925" cy="43088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713285" y="4654518"/>
                  <a:ext cx="5665559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500" i="1" smtClean="0">
                            <a:latin typeface="Cambria Math"/>
                            <a:ea typeface="Cambria Math"/>
                          </a:rPr>
                          <m:t>−3×</m:t>
                        </m:r>
                        <m:d>
                          <m:dPr>
                            <m:ctrlPr>
                              <a:rPr lang="en-US" sz="15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ID" sz="1500" i="1">
                                <a:latin typeface="Cambria Math" panose="02040503050406030204" pitchFamily="18" charset="0"/>
                                <a:ea typeface="Cambria Math"/>
                              </a:rPr>
                              <m:t>4</m:t>
                            </m:r>
                          </m:e>
                        </m:d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/>
                          </a:rPr>
                          <m:t>          </m:t>
                        </m:r>
                        <m:r>
                          <a:rPr lang="en-US" sz="1500" i="1">
                            <a:latin typeface="Cambria Math"/>
                            <a:ea typeface="Cambria Math"/>
                          </a:rPr>
                          <m:t>=−</m:t>
                        </m:r>
                        <m:d>
                          <m:dPr>
                            <m:ctrlPr>
                              <a:rPr lang="en-US" sz="15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1500" i="1">
                                <a:latin typeface="Cambria Math"/>
                                <a:ea typeface="Cambria Math"/>
                              </a:rPr>
                              <m:t>3×</m:t>
                            </m:r>
                            <m:r>
                              <a:rPr lang="en-ID" sz="1500" i="1">
                                <a:latin typeface="Cambria Math" panose="02040503050406030204" pitchFamily="18" charset="0"/>
                                <a:ea typeface="Cambria Math"/>
                              </a:rPr>
                              <m:t>4</m:t>
                            </m:r>
                          </m:e>
                        </m:d>
                        <m:r>
                          <a:rPr lang="en-US" sz="1500" i="1">
                            <a:latin typeface="Cambria Math"/>
                            <a:ea typeface="Cambria Math"/>
                          </a:rPr>
                          <m:t>=−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5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sz="1500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ID" sz="15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4</m:t>
                                </m:r>
                              </m:e>
                            </m:d>
                            <m:r>
                              <a:rPr lang="en-US" sz="1500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d>
                              <m:dPr>
                                <m:ctrlPr>
                                  <a:rPr lang="en-US" sz="1500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ID" sz="15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4</m:t>
                                </m:r>
                              </m:e>
                            </m:d>
                            <m:r>
                              <a:rPr lang="en-US" sz="1500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d>
                              <m:dPr>
                                <m:ctrlPr>
                                  <a:rPr lang="en-US" sz="1500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ID" sz="15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4</m:t>
                                </m:r>
                              </m:e>
                            </m:d>
                          </m:e>
                        </m:d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/>
                          </a:rPr>
                          <m:t>                  </m:t>
                        </m:r>
                        <m:r>
                          <a:rPr lang="en-US" sz="1500" i="1"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en-ID" sz="1500" i="1">
                            <a:latin typeface="Cambria Math" panose="02040503050406030204" pitchFamily="18" charset="0"/>
                            <a:ea typeface="Cambria Math"/>
                          </a:rPr>
                          <m:t>−12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3285" y="4654518"/>
                  <a:ext cx="5665559" cy="43088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9" name="TextBox 28"/>
          <p:cNvSpPr txBox="1"/>
          <p:nvPr/>
        </p:nvSpPr>
        <p:spPr>
          <a:xfrm>
            <a:off x="751632" y="2183598"/>
            <a:ext cx="784269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Operasi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Perkalian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merupakan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penyederhanaan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operasi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penjumlahan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berulang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81271" y="1863156"/>
            <a:ext cx="2446789" cy="3787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en-US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Perkalian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172737E-5DFA-CA53-C43A-1F2443A1390A}"/>
              </a:ext>
            </a:extLst>
          </p:cNvPr>
          <p:cNvSpPr txBox="1"/>
          <p:nvPr/>
        </p:nvSpPr>
        <p:spPr>
          <a:xfrm>
            <a:off x="664470" y="426732"/>
            <a:ext cx="75057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1.3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Operasi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Perkalian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Pembagian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pada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Bulat</a:t>
            </a:r>
            <a:endParaRPr lang="en-US" sz="21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85B7C8DD-8DB6-4C09-A250-872338C6FADE}"/>
              </a:ext>
            </a:extLst>
          </p:cNvPr>
          <p:cNvGrpSpPr/>
          <p:nvPr/>
        </p:nvGrpSpPr>
        <p:grpSpPr>
          <a:xfrm>
            <a:off x="228600" y="1191966"/>
            <a:ext cx="4726043" cy="538908"/>
            <a:chOff x="386465" y="1640451"/>
            <a:chExt cx="5257800" cy="655434"/>
          </a:xfrm>
        </p:grpSpPr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xmlns="" id="{B3C3D098-B5FF-44D7-8677-E0FEBF64530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65" y="1640451"/>
              <a:ext cx="5257800" cy="655434"/>
            </a:xfrm>
            <a:prstGeom prst="rect">
              <a:avLst/>
            </a:prstGeom>
          </p:spPr>
        </p:pic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B39B8423-D5CF-4460-94A8-2EB4DAE36D5A}"/>
                </a:ext>
              </a:extLst>
            </p:cNvPr>
            <p:cNvSpPr txBox="1"/>
            <p:nvPr/>
          </p:nvSpPr>
          <p:spPr>
            <a:xfrm>
              <a:off x="618587" y="1687243"/>
              <a:ext cx="50044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Operasi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Perkalian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pada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Bilangan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Bulat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4" name="Snip Single Corner Rectangle 22">
            <a:extLst>
              <a:ext uri="{FF2B5EF4-FFF2-40B4-BE49-F238E27FC236}">
                <a16:creationId xmlns:a16="http://schemas.microsoft.com/office/drawing/2014/main" xmlns="" id="{6DAB4EB6-DAAA-4264-9F93-FBB841781572}"/>
              </a:ext>
            </a:extLst>
          </p:cNvPr>
          <p:cNvSpPr/>
          <p:nvPr/>
        </p:nvSpPr>
        <p:spPr>
          <a:xfrm>
            <a:off x="764332" y="2724251"/>
            <a:ext cx="1004766" cy="385443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066096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9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9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69" grpId="0"/>
      <p:bldP spid="2" grpId="0"/>
      <p:bldP spid="7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52400" y="744103"/>
            <a:ext cx="1765227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Sifat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komutatif</a:t>
            </a:r>
            <a:endParaRPr lang="en-US" sz="165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985313" y="1114442"/>
                <a:ext cx="288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5313" y="1114442"/>
                <a:ext cx="288862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ounded Rectangle 24"/>
              <p:cNvSpPr/>
              <p:nvPr/>
            </p:nvSpPr>
            <p:spPr>
              <a:xfrm>
                <a:off x="499992" y="1113343"/>
                <a:ext cx="4774184" cy="755032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Untuk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setiap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bilangan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bulat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berlaku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5" name="Rounded 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992" y="1113343"/>
                <a:ext cx="4774184" cy="755032"/>
              </a:xfrm>
              <a:prstGeom prst="roundRect">
                <a:avLst/>
              </a:prstGeom>
              <a:blipFill>
                <a:blip r:embed="rId5"/>
                <a:stretch>
                  <a:fillRect b="-13821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152400" y="1929688"/>
            <a:ext cx="1612942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Sifat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asosiatif</a:t>
            </a:r>
            <a:endParaRPr lang="en-US" sz="165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ounded Rectangle 28"/>
              <p:cNvSpPr/>
              <p:nvPr/>
            </p:nvSpPr>
            <p:spPr>
              <a:xfrm>
                <a:off x="499991" y="2338235"/>
                <a:ext cx="4910209" cy="874123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Untuk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setiap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bilangan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bulat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berlak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u</a:t>
                </a:r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sz="1650" i="1" dirty="0">
                  <a:solidFill>
                    <a:schemeClr val="tx1"/>
                  </a:solidFill>
                  <a:latin typeface="Cambria Math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165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65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  <m:r>
                          <a:rPr lang="en-US" sz="165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sz="165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×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𝑐</m:t>
                    </m:r>
                    <m:r>
                      <a:rPr lang="en-ID" sz="165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US" sz="165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65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𝑏</m:t>
                        </m:r>
                        <m:r>
                          <a:rPr lang="en-US" sz="165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sz="165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9" name="Rounded 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991" y="2338235"/>
                <a:ext cx="4910209" cy="874123"/>
              </a:xfrm>
              <a:prstGeom prst="roundRect">
                <a:avLst/>
              </a:prstGeom>
              <a:blipFill>
                <a:blip r:embed="rId6"/>
                <a:stretch>
                  <a:fillRect b="-4895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499991" y="268453"/>
            <a:ext cx="50593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Sifat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Operasi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Perkalian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pada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Bulat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ounded Rectangle 49">
                <a:extLst>
                  <a:ext uri="{FF2B5EF4-FFF2-40B4-BE49-F238E27FC236}">
                    <a16:creationId xmlns:a16="http://schemas.microsoft.com/office/drawing/2014/main" xmlns="" id="{54F9D959-6345-8719-B4EF-2F0E5B03E3F8}"/>
                  </a:ext>
                </a:extLst>
              </p:cNvPr>
              <p:cNvSpPr/>
              <p:nvPr/>
            </p:nvSpPr>
            <p:spPr>
              <a:xfrm>
                <a:off x="499991" y="3682218"/>
                <a:ext cx="6358009" cy="874123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Terdapat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bilangan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1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sehingga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untuk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setiap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bilangan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bulat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</m:oMath>
                </a14:m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berlaku</a:t>
                </a:r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</a:rPr>
                      <m:t>1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𝑎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𝑎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×1=</m:t>
                    </m:r>
                    <m:r>
                      <a:rPr lang="en-US" sz="165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𝑎</m:t>
                    </m:r>
                  </m:oMath>
                </a14:m>
                <a:r>
                  <a:rPr lang="en-US" sz="165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7" name="Rounded Rectangle 49">
                <a:extLst>
                  <a:ext uri="{FF2B5EF4-FFF2-40B4-BE49-F238E27FC236}">
                    <a16:creationId xmlns:a16="http://schemas.microsoft.com/office/drawing/2014/main" id="{54F9D959-6345-8719-B4EF-2F0E5B03E3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991" y="3682218"/>
                <a:ext cx="6358009" cy="874123"/>
              </a:xfrm>
              <a:prstGeom prst="roundRect">
                <a:avLst/>
              </a:prstGeom>
              <a:blipFill>
                <a:blip r:embed="rId7"/>
                <a:stretch>
                  <a:fillRect b="-5594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6C18FEBA-2B4E-0337-C156-43609094DE95}"/>
              </a:ext>
            </a:extLst>
          </p:cNvPr>
          <p:cNvSpPr txBox="1"/>
          <p:nvPr/>
        </p:nvSpPr>
        <p:spPr>
          <a:xfrm>
            <a:off x="165100" y="3274656"/>
            <a:ext cx="1783822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Unsur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identitas</a:t>
            </a:r>
            <a:endParaRPr lang="en-US" sz="165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B4B533A2-83C0-4B8B-A454-A5D7F5DF6066}"/>
              </a:ext>
            </a:extLst>
          </p:cNvPr>
          <p:cNvGrpSpPr/>
          <p:nvPr/>
        </p:nvGrpSpPr>
        <p:grpSpPr>
          <a:xfrm>
            <a:off x="-756" y="-1020865"/>
            <a:ext cx="11896034" cy="7185230"/>
            <a:chOff x="-756" y="-1020865"/>
            <a:chExt cx="11896034" cy="7185230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xmlns="" id="{F014D746-EB36-4E22-822D-0814D2EB14C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934200" y="-1020865"/>
              <a:ext cx="4961078" cy="718523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xmlns="" id="{61F5807D-D1CA-4205-BD1F-8467F48807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56" y="4697065"/>
              <a:ext cx="9144000" cy="4754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253863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3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55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6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7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 animBg="1"/>
      <p:bldP spid="26" grpId="0"/>
      <p:bldP spid="29" grpId="0" animBg="1"/>
      <p:bldP spid="30" grpId="0"/>
      <p:bldP spid="27" grpId="0" animBg="1"/>
      <p:bldP spid="3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3103</TotalTime>
  <Words>1165</Words>
  <Application>Microsoft Office PowerPoint</Application>
  <PresentationFormat>On-screen Show (16:9)</PresentationFormat>
  <Paragraphs>158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Taryo</cp:lastModifiedBy>
  <cp:revision>168</cp:revision>
  <dcterms:created xsi:type="dcterms:W3CDTF">2022-01-17T01:37:52Z</dcterms:created>
  <dcterms:modified xsi:type="dcterms:W3CDTF">2023-05-30T05:05:28Z</dcterms:modified>
</cp:coreProperties>
</file>