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8" r:id="rId3"/>
    <p:sldId id="283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A58469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1" autoAdjust="0"/>
    <p:restoredTop sz="94674" autoAdjust="0"/>
  </p:normalViewPr>
  <p:slideViewPr>
    <p:cSldViewPr>
      <p:cViewPr varScale="1">
        <p:scale>
          <a:sx n="96" d="100"/>
          <a:sy n="96" d="100"/>
        </p:scale>
        <p:origin x="77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“PAI”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3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02/04/2023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7159" y="2977351"/>
            <a:ext cx="246150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60" y="976271"/>
            <a:ext cx="2017261" cy="2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6D8CB0E-A77B-29B6-A164-90024022B3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"/>
            <a:ext cx="5638800" cy="8884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80E632-5809-E6A3-ED23-E8EA9EA43C3A}"/>
              </a:ext>
            </a:extLst>
          </p:cNvPr>
          <p:cNvSpPr txBox="1"/>
          <p:nvPr/>
        </p:nvSpPr>
        <p:spPr>
          <a:xfrm>
            <a:off x="457200" y="293647"/>
            <a:ext cx="513717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5.4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Potongan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Harga,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Bruto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Tara, dan Neto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41E2FD-840C-0139-0FC4-B5D8B52C6E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88" y="1131336"/>
            <a:ext cx="2244712" cy="5643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43B05A-D95D-3FA0-6DE9-FC41E742F412}"/>
              </a:ext>
            </a:extLst>
          </p:cNvPr>
          <p:cNvSpPr txBox="1"/>
          <p:nvPr/>
        </p:nvSpPr>
        <p:spPr>
          <a:xfrm>
            <a:off x="304800" y="1174538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Potongan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Harga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0C58C1-C06C-CB01-8A8A-FF425084E579}"/>
              </a:ext>
            </a:extLst>
          </p:cNvPr>
          <p:cNvSpPr txBox="1"/>
          <p:nvPr/>
        </p:nvSpPr>
        <p:spPr>
          <a:xfrm>
            <a:off x="193688" y="1739904"/>
            <a:ext cx="864551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kita pergi ke toko, sering kali kita melihat pesan dari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pemilik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toko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potongan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persentase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tertentu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ID" sz="1800" dirty="0">
                <a:solidFill>
                  <a:srgbClr val="231F20"/>
                </a:solidFill>
                <a:latin typeface="Arial" panose="020B0604020202020204" pitchFamily="34" charset="0"/>
              </a:rPr>
              <a:t> 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dikenal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RABAT.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nip Single Corner Rectangle 22">
            <a:extLst>
              <a:ext uri="{FF2B5EF4-FFF2-40B4-BE49-F238E27FC236}">
                <a16:creationId xmlns:a16="http://schemas.microsoft.com/office/drawing/2014/main" id="{D30C5970-8B2D-25BB-09E2-67121E09220E}"/>
              </a:ext>
            </a:extLst>
          </p:cNvPr>
          <p:cNvSpPr/>
          <p:nvPr/>
        </p:nvSpPr>
        <p:spPr>
          <a:xfrm>
            <a:off x="231788" y="2455138"/>
            <a:ext cx="114300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03DBC6-5AEA-FA2E-FCAA-F3082E95330E}"/>
              </a:ext>
            </a:extLst>
          </p:cNvPr>
          <p:cNvSpPr txBox="1"/>
          <p:nvPr/>
        </p:nvSpPr>
        <p:spPr>
          <a:xfrm>
            <a:off x="60338" y="2887725"/>
            <a:ext cx="89122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jenis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pakaian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Rp35.000. Akan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tetapi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karena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 lusin pakaian (12 buah), maka diberikan rabat atau potongan sebesar 10%.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916F73-198C-8859-B38D-4E0AC177CEB9}"/>
                  </a:ext>
                </a:extLst>
              </p:cNvPr>
              <p:cNvSpPr txBox="1"/>
              <p:nvPr/>
            </p:nvSpPr>
            <p:spPr>
              <a:xfrm>
                <a:off x="231788" y="3649126"/>
                <a:ext cx="4572000" cy="8208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mendapat potongan 10%, maka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(100−10)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100</m:t>
                          </m:r>
                        </m:den>
                      </m:f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Rp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35.000=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Rp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31.500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916F73-198C-8859-B38D-4E0AC177C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88" y="3649126"/>
                <a:ext cx="4572000" cy="820802"/>
              </a:xfrm>
              <a:prstGeom prst="rect">
                <a:avLst/>
              </a:prstGeom>
              <a:blipFill>
                <a:blip r:embed="rId4"/>
                <a:stretch>
                  <a:fillRect l="-667" t="-2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4A3BFE3-DC37-7410-AC92-C5D2717655FB}"/>
              </a:ext>
            </a:extLst>
          </p:cNvPr>
          <p:cNvCxnSpPr/>
          <p:nvPr/>
        </p:nvCxnSpPr>
        <p:spPr>
          <a:xfrm>
            <a:off x="4419600" y="394335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DFE6DC-E626-55C1-7F2A-C7B550B3F20A}"/>
                  </a:ext>
                </a:extLst>
              </p:cNvPr>
              <p:cNvSpPr txBox="1"/>
              <p:nvPr/>
            </p:nvSpPr>
            <p:spPr>
              <a:xfrm>
                <a:off x="5334000" y="3718722"/>
                <a:ext cx="3276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dibayar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lusin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pakaian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31.500=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378.000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DFE6DC-E626-55C1-7F2A-C7B550B3F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3718722"/>
                <a:ext cx="3276600" cy="830997"/>
              </a:xfrm>
              <a:prstGeom prst="rect">
                <a:avLst/>
              </a:prstGeom>
              <a:blipFill>
                <a:blip r:embed="rId5"/>
                <a:stretch>
                  <a:fillRect l="-929" t="-2206" r="-372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5635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75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 animBg="1"/>
      <p:bldP spid="10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66BD38-3B41-57E6-4714-30FE46F25D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10" y="54842"/>
            <a:ext cx="3062990" cy="686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8A1638-11BD-13A0-D69F-4763FCE64799}"/>
              </a:ext>
            </a:extLst>
          </p:cNvPr>
          <p:cNvSpPr txBox="1"/>
          <p:nvPr/>
        </p:nvSpPr>
        <p:spPr>
          <a:xfrm>
            <a:off x="441630" y="197848"/>
            <a:ext cx="26654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b="1" dirty="0" err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Bruto</a:t>
            </a:r>
            <a:r>
              <a:rPr lang="en-ID" sz="2000" b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Tara, dan Neto</a:t>
            </a:r>
            <a:endParaRPr lang="en-ID" sz="2000" dirty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NFOGRAFIS] Impor Beras di Negeri Agraris - News Liputan6.com">
            <a:extLst>
              <a:ext uri="{FF2B5EF4-FFF2-40B4-BE49-F238E27FC236}">
                <a16:creationId xmlns:a16="http://schemas.microsoft.com/office/drawing/2014/main" id="{322B7280-3EDA-F343-3AD8-3ECFAFD42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2" y="1347938"/>
            <a:ext cx="3107070" cy="174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5A0ABDE-8EC3-6F34-9C3D-D8329F67F1F5}"/>
              </a:ext>
            </a:extLst>
          </p:cNvPr>
          <p:cNvSpPr/>
          <p:nvPr/>
        </p:nvSpPr>
        <p:spPr>
          <a:xfrm>
            <a:off x="4267200" y="895350"/>
            <a:ext cx="4355608" cy="8629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 beras dan karung disebut </a:t>
            </a:r>
            <a:r>
              <a:rPr lang="sv-SE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 </a:t>
            </a:r>
            <a:r>
              <a:rPr lang="sv-SE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BRUTO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sv-SE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berat kotor, </a:t>
            </a:r>
            <a:r>
              <a:rPr lang="sv-SE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menimbang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63413" y="1504950"/>
            <a:ext cx="1157640" cy="1729519"/>
            <a:chOff x="2964248" y="918431"/>
            <a:chExt cx="1157640" cy="1729519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3371D92-B61D-CFAD-C5CC-CC78B3256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4008" y="918431"/>
              <a:ext cx="1137880" cy="7389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8C7E989-43AD-FEF3-A9C8-5A528D697A2B}"/>
                </a:ext>
              </a:extLst>
            </p:cNvPr>
            <p:cNvCxnSpPr>
              <a:cxnSpLocks/>
            </p:cNvCxnSpPr>
            <p:nvPr/>
          </p:nvCxnSpPr>
          <p:spPr>
            <a:xfrm>
              <a:off x="2964248" y="1657350"/>
              <a:ext cx="1042090" cy="990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549A9E2-A8BD-D4B3-D057-15F49BB0A9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4008" y="1657350"/>
              <a:ext cx="1137880" cy="48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B772BB6-9020-4312-5FAC-BC4CD0676CEC}"/>
              </a:ext>
            </a:extLst>
          </p:cNvPr>
          <p:cNvSpPr/>
          <p:nvPr/>
        </p:nvSpPr>
        <p:spPr>
          <a:xfrm>
            <a:off x="4267200" y="1885950"/>
            <a:ext cx="4355608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Kemudian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ditaksir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karena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umumnya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rata-rata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Potongan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TARA.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BDEA26D-2CDF-8499-F7F1-B35143755ACE}"/>
              </a:ext>
            </a:extLst>
          </p:cNvPr>
          <p:cNvSpPr/>
          <p:nvPr/>
        </p:nvSpPr>
        <p:spPr>
          <a:xfrm>
            <a:off x="4260112" y="2884965"/>
            <a:ext cx="4362696" cy="7535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neto</a:t>
            </a:r>
            <a:endParaRPr lang="en-ID" sz="1600" i="1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b="1" i="1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NETO = </a:t>
            </a:r>
            <a:r>
              <a:rPr lang="en-ID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BRUTO – TARA</a:t>
            </a:r>
          </a:p>
        </p:txBody>
      </p:sp>
    </p:spTree>
    <p:extLst>
      <p:ext uri="{BB962C8B-B14F-4D97-AF65-F5344CB8AC3E}">
        <p14:creationId xmlns:p14="http://schemas.microsoft.com/office/powerpoint/2010/main" val="2499895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22">
            <a:extLst>
              <a:ext uri="{FF2B5EF4-FFF2-40B4-BE49-F238E27FC236}">
                <a16:creationId xmlns:a16="http://schemas.microsoft.com/office/drawing/2014/main" id="{1956BF24-2348-F04B-0CF5-2493A92C5782}"/>
              </a:ext>
            </a:extLst>
          </p:cNvPr>
          <p:cNvSpPr/>
          <p:nvPr/>
        </p:nvSpPr>
        <p:spPr>
          <a:xfrm>
            <a:off x="217537" y="189874"/>
            <a:ext cx="114300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D9CAED-1904-9A88-B466-74A24D59D8D6}"/>
              </a:ext>
            </a:extLst>
          </p:cNvPr>
          <p:cNvSpPr txBox="1"/>
          <p:nvPr/>
        </p:nvSpPr>
        <p:spPr>
          <a:xfrm>
            <a:off x="129362" y="666750"/>
            <a:ext cx="817643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toko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menjual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bruto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kotor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kg.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ditaksir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2%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bruto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Andi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sebanyak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toko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tanpa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karungnya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Jika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kg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Rp10.000,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oleh Andi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D" sz="16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8C3244-85FB-8701-97F3-6E2B488D9AA6}"/>
                  </a:ext>
                </a:extLst>
              </p:cNvPr>
              <p:cNvSpPr txBox="1"/>
              <p:nvPr/>
            </p:nvSpPr>
            <p:spPr>
              <a:xfrm>
                <a:off x="129362" y="2143710"/>
                <a:ext cx="6957238" cy="8011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kotor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50 kg,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sebesar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2%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100</m:t>
                          </m:r>
                        </m:den>
                      </m:f>
                      <m:r>
                        <a:rPr lang="en-ID" sz="160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50 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kg</m:t>
                      </m:r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=1 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kg</m:t>
                      </m:r>
                    </m:oMath>
                  </m:oMathPara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8C3244-85FB-8701-97F3-6E2B488D9A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62" y="2143710"/>
                <a:ext cx="6957238" cy="801181"/>
              </a:xfrm>
              <a:prstGeom prst="rect">
                <a:avLst/>
              </a:prstGeom>
              <a:blipFill>
                <a:blip r:embed="rId2"/>
                <a:stretch>
                  <a:fillRect l="-438" t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Curved Right 6">
            <a:extLst>
              <a:ext uri="{FF2B5EF4-FFF2-40B4-BE49-F238E27FC236}">
                <a16:creationId xmlns:a16="http://schemas.microsoft.com/office/drawing/2014/main" id="{FEB4F6EE-EA42-6A5B-6664-9AFE301E1035}"/>
              </a:ext>
            </a:extLst>
          </p:cNvPr>
          <p:cNvSpPr/>
          <p:nvPr/>
        </p:nvSpPr>
        <p:spPr>
          <a:xfrm>
            <a:off x="1600200" y="2647950"/>
            <a:ext cx="698658" cy="918659"/>
          </a:xfrm>
          <a:prstGeom prst="curvedRightArrow">
            <a:avLst>
              <a:gd name="adj1" fmla="val 16898"/>
              <a:gd name="adj2" fmla="val 47991"/>
              <a:gd name="adj3" fmla="val 409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9CEA447-EAC2-4A9F-3485-21AF97902EDD}"/>
                  </a:ext>
                </a:extLst>
              </p:cNvPr>
              <p:cNvSpPr txBox="1"/>
              <p:nvPr/>
            </p:nvSpPr>
            <p:spPr>
              <a:xfrm>
                <a:off x="2438400" y="3151524"/>
                <a:ext cx="517008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bersihnya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50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−1=49 </m:t>
                    </m:r>
                    <m:r>
                      <m:rPr>
                        <m:sty m:val="p"/>
                      </m:rPr>
                      <a:rPr lang="en-ID" sz="1600" b="0" i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kg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dibayar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49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Rp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10.000=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Rp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490.000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9CEA447-EAC2-4A9F-3485-21AF97902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3151524"/>
                <a:ext cx="5170081" cy="584775"/>
              </a:xfrm>
              <a:prstGeom prst="rect">
                <a:avLst/>
              </a:prstGeom>
              <a:blipFill>
                <a:blip r:embed="rId3"/>
                <a:stretch>
                  <a:fillRect l="-590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3837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  <p:bldP spid="7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D43F81-F680-DF1A-F533-732720B88E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83" y="57150"/>
            <a:ext cx="4114800" cy="838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73DBBA-2326-1C1D-5372-4C70FD5683E4}"/>
              </a:ext>
            </a:extLst>
          </p:cNvPr>
          <p:cNvSpPr txBox="1"/>
          <p:nvPr/>
        </p:nvSpPr>
        <p:spPr>
          <a:xfrm>
            <a:off x="435027" y="309080"/>
            <a:ext cx="351891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5.5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Perhitungan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Bunga Bank</a:t>
            </a:r>
          </a:p>
        </p:txBody>
      </p:sp>
      <p:sp>
        <p:nvSpPr>
          <p:cNvPr id="7" name="Snip Single Corner Rectangle 22">
            <a:extLst>
              <a:ext uri="{FF2B5EF4-FFF2-40B4-BE49-F238E27FC236}">
                <a16:creationId xmlns:a16="http://schemas.microsoft.com/office/drawing/2014/main" id="{88FCA07C-70E0-E67A-561A-2ECECB5758A0}"/>
              </a:ext>
            </a:extLst>
          </p:cNvPr>
          <p:cNvSpPr/>
          <p:nvPr/>
        </p:nvSpPr>
        <p:spPr>
          <a:xfrm>
            <a:off x="77762" y="2251241"/>
            <a:ext cx="1010036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D3247C-D0EB-D869-53CF-575897A5F835}"/>
                  </a:ext>
                </a:extLst>
              </p:cNvPr>
              <p:cNvSpPr txBox="1"/>
              <p:nvPr/>
            </p:nvSpPr>
            <p:spPr>
              <a:xfrm>
                <a:off x="102476" y="2659965"/>
                <a:ext cx="811066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menyimpan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uang Rp1.000.000 di Bank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𝑋𝑌𝑍</m:t>
                    </m:r>
                  </m:oMath>
                </a14:m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selama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Bank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bunga sebesar 12% per tahun. Tentukan jumlah uang Upik setelah satu tahun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disimpan</a:t>
                </a: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D3247C-D0EB-D869-53CF-575897A5F8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76" y="2659965"/>
                <a:ext cx="8110660" cy="1077218"/>
              </a:xfrm>
              <a:prstGeom prst="rect">
                <a:avLst/>
              </a:prstGeom>
              <a:blipFill>
                <a:blip r:embed="rId3"/>
                <a:stretch>
                  <a:fillRect l="-451" t="-1695" r="-226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3887CE7-66C8-7AF7-75DB-D9A8B4FEDA6D}"/>
                  </a:ext>
                </a:extLst>
              </p:cNvPr>
              <p:cNvSpPr txBox="1"/>
              <p:nvPr/>
            </p:nvSpPr>
            <p:spPr>
              <a:xfrm>
                <a:off x="493483" y="3601025"/>
                <a:ext cx="6705600" cy="6882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bunga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ID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1.000.000=</m:t>
                    </m:r>
                    <m:r>
                      <m:rPr>
                        <m:sty m:val="p"/>
                      </m:rPr>
                      <a:rPr lang="en-ID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120.000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3887CE7-66C8-7AF7-75DB-D9A8B4FED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483" y="3601025"/>
                <a:ext cx="6705600" cy="688265"/>
              </a:xfrm>
              <a:prstGeom prst="rect">
                <a:avLst/>
              </a:prstGeom>
              <a:blipFill>
                <a:blip r:embed="rId4"/>
                <a:stretch>
                  <a:fillRect l="-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63165C1-22B6-689F-6479-24CD61417A1D}"/>
                  </a:ext>
                </a:extLst>
              </p:cNvPr>
              <p:cNvSpPr txBox="1"/>
              <p:nvPr/>
            </p:nvSpPr>
            <p:spPr>
              <a:xfrm>
                <a:off x="2209800" y="4137451"/>
                <a:ext cx="46082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 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disimpan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Rp</m:t>
                      </m:r>
                      <m:r>
                        <a:rPr lang="en-ID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1.000.000+</m:t>
                      </m:r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Rp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120.000=</m:t>
                      </m:r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Rp</m:t>
                      </m:r>
                      <m: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.120.000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63165C1-22B6-689F-6479-24CD61417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4137451"/>
                <a:ext cx="4608283" cy="584775"/>
              </a:xfrm>
              <a:prstGeom prst="rect">
                <a:avLst/>
              </a:prstGeom>
              <a:blipFill>
                <a:blip r:embed="rId5"/>
                <a:stretch>
                  <a:fillRect l="-795" t="-3125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Curved Right 6">
            <a:extLst>
              <a:ext uri="{FF2B5EF4-FFF2-40B4-BE49-F238E27FC236}">
                <a16:creationId xmlns:a16="http://schemas.microsoft.com/office/drawing/2014/main" id="{FEB4F6EE-EA42-6A5B-6664-9AFE301E1035}"/>
              </a:ext>
            </a:extLst>
          </p:cNvPr>
          <p:cNvSpPr/>
          <p:nvPr/>
        </p:nvSpPr>
        <p:spPr>
          <a:xfrm flipH="1">
            <a:off x="6739799" y="3770375"/>
            <a:ext cx="520542" cy="918659"/>
          </a:xfrm>
          <a:prstGeom prst="curvedRightArrow">
            <a:avLst>
              <a:gd name="adj1" fmla="val 16898"/>
              <a:gd name="adj2" fmla="val 47991"/>
              <a:gd name="adj3" fmla="val 409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10">
                <a:extLst>
                  <a:ext uri="{FF2B5EF4-FFF2-40B4-BE49-F238E27FC236}">
                    <a16:creationId xmlns:a16="http://schemas.microsoft.com/office/drawing/2014/main" id="{F39CCFCE-774B-11FB-251C-8F6A91D067AD}"/>
                  </a:ext>
                </a:extLst>
              </p:cNvPr>
              <p:cNvSpPr/>
              <p:nvPr/>
            </p:nvSpPr>
            <p:spPr>
              <a:xfrm>
                <a:off x="1661083" y="985069"/>
                <a:ext cx="5181600" cy="139241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Bunga</m:t>
                      </m:r>
                      <m: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1 </m:t>
                      </m:r>
                      <m:r>
                        <m:rPr>
                          <m:sty m:val="p"/>
                        </m:rP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tahun</m:t>
                      </m:r>
                      <m: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it-IT" sz="16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persentase</m:t>
                      </m:r>
                      <m:r>
                        <a:rPr lang="it-IT" sz="16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× </m:t>
                      </m:r>
                      <m:r>
                        <m:rPr>
                          <m:sty m:val="p"/>
                        </m:rP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bunga</m:t>
                      </m:r>
                      <m: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modal</m:t>
                      </m:r>
                    </m:oMath>
                  </m:oMathPara>
                </a14:m>
                <a:endParaRPr lang="it-IT" sz="1600" dirty="0">
                  <a:solidFill>
                    <a:srgbClr val="231F20"/>
                  </a:solidFill>
                  <a:latin typeface="Yu Gothic UI" panose="020B0500000000000000" pitchFamily="34" charset="-128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ID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Bunga</m:t>
                      </m:r>
                      <m:r>
                        <a:rPr lang="en-ID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D" sz="1600" i="1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ID" sz="1600" dirty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dirty="0" err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bulan</m:t>
                      </m:r>
                      <m:r>
                        <a:rPr lang="en-ID" sz="1600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ID" sz="1600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 sz="160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persentase</m:t>
                      </m:r>
                      <m:r>
                        <a:rPr lang="en-ID" sz="160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bunga</m:t>
                      </m:r>
                      <m:r>
                        <a:rPr lang="en-ID" sz="160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m:rPr>
                          <m:sty m:val="p"/>
                        </m:rPr>
                        <a:rPr lang="en-ID" sz="160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modal</m:t>
                      </m:r>
                    </m:oMath>
                  </m:oMathPara>
                </a14:m>
                <a:endParaRPr lang="en-US" sz="1600" dirty="0">
                  <a:solidFill>
                    <a:srgbClr val="231F2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ID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bunga</m:t>
                      </m:r>
                      <m:r>
                        <a:rPr lang="en-ID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m:rPr>
                          <m:sty m:val="p"/>
                        </m:rPr>
                        <a:rPr lang="en-ID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tahun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: Rounded Corners 10">
                <a:extLst>
                  <a:ext uri="{FF2B5EF4-FFF2-40B4-BE49-F238E27FC236}">
                    <a16:creationId xmlns:a16="http://schemas.microsoft.com/office/drawing/2014/main" id="{F39CCFCE-774B-11FB-251C-8F6A91D067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083" y="985069"/>
                <a:ext cx="5181600" cy="1392414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7143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7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9" grpId="0"/>
      <p:bldP spid="11" grpId="0"/>
      <p:bldP spid="13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74E6B1-1C54-ADDC-21C7-0E621D87CD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1"/>
            <a:ext cx="1981200" cy="838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2F0B18-5571-0FF5-077B-B8F6D1432B52}"/>
              </a:ext>
            </a:extLst>
          </p:cNvPr>
          <p:cNvSpPr txBox="1"/>
          <p:nvPr/>
        </p:nvSpPr>
        <p:spPr>
          <a:xfrm>
            <a:off x="457200" y="268502"/>
            <a:ext cx="13929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5.6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Pajak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1EDBB6-2159-E007-BA9F-D3AB7A21A6FE}"/>
              </a:ext>
            </a:extLst>
          </p:cNvPr>
          <p:cNvSpPr txBox="1"/>
          <p:nvPr/>
        </p:nvSpPr>
        <p:spPr>
          <a:xfrm>
            <a:off x="30892" y="2650015"/>
            <a:ext cx="8534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Ayah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menerima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gaji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Rp10.000.000 dan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pajak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15%.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Berapa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gaji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bersih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ayah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ID" sz="16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nip Single Corner Rectangle 22">
            <a:extLst>
              <a:ext uri="{FF2B5EF4-FFF2-40B4-BE49-F238E27FC236}">
                <a16:creationId xmlns:a16="http://schemas.microsoft.com/office/drawing/2014/main" id="{10660916-66D8-E902-026B-8B5E15DAE006}"/>
              </a:ext>
            </a:extLst>
          </p:cNvPr>
          <p:cNvSpPr/>
          <p:nvPr/>
        </p:nvSpPr>
        <p:spPr>
          <a:xfrm>
            <a:off x="146222" y="2256093"/>
            <a:ext cx="958746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74BC03-184A-FA8E-F2EB-3EA1A8F42F12}"/>
                  </a:ext>
                </a:extLst>
              </p:cNvPr>
              <p:cNvSpPr txBox="1"/>
              <p:nvPr/>
            </p:nvSpPr>
            <p:spPr>
              <a:xfrm>
                <a:off x="1295400" y="3542028"/>
                <a:ext cx="7639957" cy="1228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ID" dirty="0"/>
                  <a:t> </a:t>
                </a:r>
                <a14:m>
                  <m:oMath xmlns:m="http://schemas.openxmlformats.org/officeDocument/2006/math">
                    <m:r>
                      <a:rPr lang="en-ID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ID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10.000.000=</m:t>
                    </m:r>
                    <m:r>
                      <m:rPr>
                        <m:sty m:val="p"/>
                      </m:rPr>
                      <a:rPr lang="en-ID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1.500.000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endParaRPr lang="en-US" b="0" dirty="0" smtClean="0">
                  <a:ea typeface="Cambria Math" panose="02040503050406030204" pitchFamily="18" charset="0"/>
                </a:endParaRPr>
              </a:p>
              <a:p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gaji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bersih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ayah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Rp</m:t>
                    </m:r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10.000.000 − </m:t>
                    </m:r>
                    <m:r>
                      <m:rPr>
                        <m:sty m:val="p"/>
                      </m:rPr>
                      <a:rPr lang="en-ID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Rp</m:t>
                    </m:r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1.500.000 = </m:t>
                    </m:r>
                    <m:r>
                      <m:rPr>
                        <m:sty m:val="p"/>
                      </m:rPr>
                      <a:rPr lang="en-ID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Rp</m:t>
                    </m:r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8.500.000.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74BC03-184A-FA8E-F2EB-3EA1A8F42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3542028"/>
                <a:ext cx="7639957" cy="1228350"/>
              </a:xfrm>
              <a:prstGeom prst="rect">
                <a:avLst/>
              </a:prstGeom>
              <a:blipFill>
                <a:blip r:embed="rId3"/>
                <a:stretch>
                  <a:fillRect l="-1915" t="-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1752600" y="1047749"/>
            <a:ext cx="5181600" cy="12400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Pajak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sejumlah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kepada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pajak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biasanya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dinyatakan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persentase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penghasilan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lain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389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animBg="1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" r="275" b="3891"/>
          <a:stretch/>
        </p:blipFill>
        <p:spPr>
          <a:xfrm>
            <a:off x="1646439" y="1099247"/>
            <a:ext cx="5715567" cy="35928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931367" y="648566"/>
            <a:ext cx="5498902" cy="753045"/>
            <a:chOff x="840025" y="517862"/>
            <a:chExt cx="2780050" cy="595583"/>
          </a:xfrm>
        </p:grpSpPr>
        <p:grpSp>
          <p:nvGrpSpPr>
            <p:cNvPr id="16" name="Group 15"/>
            <p:cNvGrpSpPr/>
            <p:nvPr/>
          </p:nvGrpSpPr>
          <p:grpSpPr>
            <a:xfrm>
              <a:off x="840025" y="524487"/>
              <a:ext cx="2780050" cy="588958"/>
              <a:chOff x="840025" y="524487"/>
              <a:chExt cx="2780050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083060" y="524487"/>
                <a:ext cx="2256001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40025" y="606457"/>
                <a:ext cx="2780050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ARITMETIKA SOSIAL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305787" y="517862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5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66064" y="4556482"/>
            <a:ext cx="1959512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Sumber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gambar</a:t>
            </a: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Stutterstock.com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"/>
            <a:ext cx="3505200" cy="8382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6795" y="326518"/>
            <a:ext cx="30364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5.1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Pecahan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Persentase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8491270F-FBE4-A7C0-B4FD-5B96E98589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" y="958052"/>
            <a:ext cx="5847915" cy="608306"/>
          </a:xfrm>
          <a:prstGeom prst="rect">
            <a:avLst/>
          </a:prstGeom>
        </p:spPr>
      </p:pic>
      <p:sp>
        <p:nvSpPr>
          <p:cNvPr id="127" name="TextBox 126">
            <a:extLst>
              <a:ext uri="{FF2B5EF4-FFF2-40B4-BE49-F238E27FC236}">
                <a16:creationId xmlns:a16="http://schemas.microsoft.com/office/drawing/2014/main" id="{DF2E4E80-0F62-15D2-40BD-754A8152C591}"/>
              </a:ext>
            </a:extLst>
          </p:cNvPr>
          <p:cNvSpPr txBox="1"/>
          <p:nvPr/>
        </p:nvSpPr>
        <p:spPr>
          <a:xfrm>
            <a:off x="319744" y="1028640"/>
            <a:ext cx="57000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Mengubah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Persentase</a:t>
            </a:r>
            <a:endParaRPr lang="en-ID" sz="2000" b="1" dirty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Snip Single Corner Rectangle 22">
            <a:extLst>
              <a:ext uri="{FF2B5EF4-FFF2-40B4-BE49-F238E27FC236}">
                <a16:creationId xmlns:a16="http://schemas.microsoft.com/office/drawing/2014/main" id="{1A4F6233-97FC-3569-30F5-2147D9D743CF}"/>
              </a:ext>
            </a:extLst>
          </p:cNvPr>
          <p:cNvSpPr/>
          <p:nvPr/>
        </p:nvSpPr>
        <p:spPr>
          <a:xfrm>
            <a:off x="152400" y="2425565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9727BB77-EF40-4D1E-71AA-37163E7E413C}"/>
                  </a:ext>
                </a:extLst>
              </p:cNvPr>
              <p:cNvSpPr txBox="1"/>
              <p:nvPr/>
            </p:nvSpPr>
            <p:spPr>
              <a:xfrm>
                <a:off x="152400" y="2788186"/>
                <a:ext cx="4572000" cy="6877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dan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.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9727BB77-EF40-4D1E-71AA-37163E7E4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788186"/>
                <a:ext cx="4572000" cy="687752"/>
              </a:xfrm>
              <a:prstGeom prst="rect">
                <a:avLst/>
              </a:prstGeom>
              <a:blipFill>
                <a:blip r:embed="rId5"/>
                <a:stretch>
                  <a:fillRect l="-667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BB1EA366-4D58-C0C3-9992-97242883E0FF}"/>
                  </a:ext>
                </a:extLst>
              </p:cNvPr>
              <p:cNvSpPr txBox="1"/>
              <p:nvPr/>
            </p:nvSpPr>
            <p:spPr>
              <a:xfrm>
                <a:off x="1295400" y="3179199"/>
                <a:ext cx="4587948" cy="16392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Ubah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</m:den>
                    </m:f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BB1EA366-4D58-C0C3-9992-97242883E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3179199"/>
                <a:ext cx="4587948" cy="1639231"/>
              </a:xfrm>
              <a:prstGeom prst="rect">
                <a:avLst/>
              </a:prstGeom>
              <a:blipFill>
                <a:blip r:embed="rId7"/>
                <a:stretch>
                  <a:fillRect l="-798" t="-1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" name="Oval 131">
            <a:extLst>
              <a:ext uri="{FF2B5EF4-FFF2-40B4-BE49-F238E27FC236}">
                <a16:creationId xmlns:a16="http://schemas.microsoft.com/office/drawing/2014/main" id="{A04100D0-3349-393A-2838-B571C938AC26}"/>
              </a:ext>
            </a:extLst>
          </p:cNvPr>
          <p:cNvSpPr/>
          <p:nvPr/>
        </p:nvSpPr>
        <p:spPr>
          <a:xfrm>
            <a:off x="5663880" y="3635330"/>
            <a:ext cx="973869" cy="4754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6E248409-FD0F-288D-1438-F5843E8493A1}"/>
              </a:ext>
            </a:extLst>
          </p:cNvPr>
          <p:cNvSpPr/>
          <p:nvPr/>
        </p:nvSpPr>
        <p:spPr>
          <a:xfrm>
            <a:off x="5750432" y="4220400"/>
            <a:ext cx="973869" cy="5086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3D12FBF-19CA-8892-B840-EC3013C9B8D8}"/>
              </a:ext>
            </a:extLst>
          </p:cNvPr>
          <p:cNvCxnSpPr/>
          <p:nvPr/>
        </p:nvCxnSpPr>
        <p:spPr>
          <a:xfrm>
            <a:off x="4724400" y="3943350"/>
            <a:ext cx="685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7F83548-953F-A1A3-A400-8D72FBD93E0E}"/>
              </a:ext>
            </a:extLst>
          </p:cNvPr>
          <p:cNvCxnSpPr/>
          <p:nvPr/>
        </p:nvCxnSpPr>
        <p:spPr>
          <a:xfrm>
            <a:off x="4724400" y="4511452"/>
            <a:ext cx="685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: Rounded Corners 8">
                <a:extLst>
                  <a:ext uri="{FF2B5EF4-FFF2-40B4-BE49-F238E27FC236}">
                    <a16:creationId xmlns:a16="http://schemas.microsoft.com/office/drawing/2014/main" id="{A4AC9B98-1355-498C-A082-04391403BD33}"/>
                  </a:ext>
                </a:extLst>
              </p:cNvPr>
              <p:cNvSpPr/>
              <p:nvPr/>
            </p:nvSpPr>
            <p:spPr>
              <a:xfrm>
                <a:off x="2687379" y="1675979"/>
                <a:ext cx="3195969" cy="925893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×100%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atau</a:t>
                </a:r>
              </a:p>
              <a:p>
                <a:pPr algn="ctr"/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jadikan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penyebut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100.</a:t>
                </a:r>
              </a:p>
            </p:txBody>
          </p:sp>
        </mc:Choice>
        <mc:Fallback xmlns="">
          <p:sp>
            <p:nvSpPr>
              <p:cNvPr id="16" name="Rectangle: Rounded Corners 8">
                <a:extLst>
                  <a:ext uri="{FF2B5EF4-FFF2-40B4-BE49-F238E27FC236}">
                    <a16:creationId xmlns:a16="http://schemas.microsoft.com/office/drawing/2014/main" id="{A4AC9B98-1355-498C-A082-04391403BD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379" y="1675979"/>
                <a:ext cx="3195969" cy="925893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75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25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1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1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7" grpId="0"/>
      <p:bldP spid="129" grpId="0" animBg="1"/>
      <p:bldP spid="130" grpId="0"/>
      <p:bldP spid="131" grpId="0"/>
      <p:bldP spid="132" grpId="0" animBg="1"/>
      <p:bldP spid="133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2A57A04-1C85-3CD7-6D51-1B067302E1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65" y="133349"/>
            <a:ext cx="5715098" cy="727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040088-65A1-0D17-B10C-A9D28F23BF01}"/>
              </a:ext>
            </a:extLst>
          </p:cNvPr>
          <p:cNvSpPr txBox="1"/>
          <p:nvPr/>
        </p:nvSpPr>
        <p:spPr>
          <a:xfrm>
            <a:off x="186266" y="259759"/>
            <a:ext cx="56049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Mengubah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Persentase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ID" sz="2000" b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000" b="1" dirty="0" err="1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Pecahan</a:t>
            </a:r>
            <a:endParaRPr lang="en-ID" sz="2000" b="1" dirty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nip Single Corner Rectangle 22">
            <a:extLst>
              <a:ext uri="{FF2B5EF4-FFF2-40B4-BE49-F238E27FC236}">
                <a16:creationId xmlns:a16="http://schemas.microsoft.com/office/drawing/2014/main" id="{1FC8CA01-D866-D4FD-A9F4-12872DE9F9AA}"/>
              </a:ext>
            </a:extLst>
          </p:cNvPr>
          <p:cNvSpPr/>
          <p:nvPr/>
        </p:nvSpPr>
        <p:spPr>
          <a:xfrm>
            <a:off x="102880" y="1733550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4759C9-58BB-7AAB-C4F3-45AA633E54D2}"/>
                  </a:ext>
                </a:extLst>
              </p:cNvPr>
              <p:cNvSpPr txBox="1"/>
              <p:nvPr/>
            </p:nvSpPr>
            <p:spPr>
              <a:xfrm>
                <a:off x="-4332" y="2117905"/>
                <a:ext cx="4582632" cy="687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30%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11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.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sz="1600" b="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4759C9-58BB-7AAB-C4F3-45AA633E54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32" y="2117905"/>
                <a:ext cx="4582632" cy="687561"/>
              </a:xfrm>
              <a:prstGeom prst="rect">
                <a:avLst/>
              </a:prstGeom>
              <a:blipFill>
                <a:blip r:embed="rId5"/>
                <a:stretch>
                  <a:fillRect l="-665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697DEEB-DB3F-21C4-8391-92D43DBCF0DB}"/>
                  </a:ext>
                </a:extLst>
              </p:cNvPr>
              <p:cNvSpPr txBox="1"/>
              <p:nvPr/>
            </p:nvSpPr>
            <p:spPr>
              <a:xfrm>
                <a:off x="762000" y="2815240"/>
                <a:ext cx="4267200" cy="4420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30%=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697DEEB-DB3F-21C4-8391-92D43DBCF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815240"/>
                <a:ext cx="4267200" cy="442044"/>
              </a:xfrm>
              <a:prstGeom prst="rect">
                <a:avLst/>
              </a:prstGeom>
              <a:blipFill>
                <a:blip r:embed="rId6"/>
                <a:stretch>
                  <a:fillRect l="-571" b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12"/>
            <a:ext cx="9144000" cy="475488"/>
          </a:xfrm>
          <a:prstGeom prst="rect">
            <a:avLst/>
          </a:prstGeom>
        </p:spPr>
      </p:pic>
      <p:sp>
        <p:nvSpPr>
          <p:cNvPr id="11" name="Rectangle: Rounded Corners 8">
            <a:extLst>
              <a:ext uri="{FF2B5EF4-FFF2-40B4-BE49-F238E27FC236}">
                <a16:creationId xmlns:a16="http://schemas.microsoft.com/office/drawing/2014/main" id="{A4AC9B98-1355-498C-A082-04391403BD33}"/>
              </a:ext>
            </a:extLst>
          </p:cNvPr>
          <p:cNvSpPr/>
          <p:nvPr/>
        </p:nvSpPr>
        <p:spPr>
          <a:xfrm>
            <a:off x="2309365" y="927189"/>
            <a:ext cx="3195969" cy="80636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Persentase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seratus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penyebutnya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100).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048000" y="2575814"/>
                <a:ext cx="4572000" cy="20370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11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  <m:f>
                          <m:fPr>
                            <m:ctrlP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den>
                        </m:f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93763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100</m:t>
                            </m:r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den>
                        </m:f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:100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893763" defTabSz="893763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900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2575814"/>
                <a:ext cx="4572000" cy="20370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408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2A6D90-9A80-576B-03DC-209AFD5A0A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"/>
            <a:ext cx="4495800" cy="8884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43DBB3-AC89-574D-0C6A-ECAF758D9D8B}"/>
              </a:ext>
            </a:extLst>
          </p:cNvPr>
          <p:cNvSpPr txBox="1"/>
          <p:nvPr/>
        </p:nvSpPr>
        <p:spPr>
          <a:xfrm>
            <a:off x="457200" y="293647"/>
            <a:ext cx="35798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5.2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Uang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1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alam</a:t>
            </a:r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Perdagangan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4AC6E361-DC02-058F-B00C-FBEF788EC2DA}"/>
              </a:ext>
            </a:extLst>
          </p:cNvPr>
          <p:cNvSpPr/>
          <p:nvPr/>
        </p:nvSpPr>
        <p:spPr>
          <a:xfrm>
            <a:off x="2094524" y="1070688"/>
            <a:ext cx="5055575" cy="132630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KEUNTUNGAN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didefinisikan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</a:t>
            </a:r>
            <a:r>
              <a:rPr lang="sv-SE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jual &gt; harga beli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maka:</a:t>
            </a:r>
          </a:p>
          <a:p>
            <a:pPr algn="ctr"/>
            <a:endParaRPr lang="sv-SE" sz="16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UNTUNG = HARGA JUAL </a:t>
            </a:r>
            <a:r>
              <a:rPr lang="en-ID" sz="1600" b="1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en-ID" sz="1600" b="1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4E1AAA4D-3CE1-06A4-C8B7-9EC042981CF7}"/>
              </a:ext>
            </a:extLst>
          </p:cNvPr>
          <p:cNvSpPr/>
          <p:nvPr/>
        </p:nvSpPr>
        <p:spPr>
          <a:xfrm>
            <a:off x="2120412" y="3257550"/>
            <a:ext cx="5055575" cy="132630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KERUGIAN dapat didefinisikan sebagai berikut.</a:t>
            </a:r>
          </a:p>
          <a:p>
            <a:pPr algn="ctr"/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</a:t>
            </a:r>
            <a:r>
              <a:rPr lang="sv-SE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jual &lt; harga beli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maka:</a:t>
            </a:r>
          </a:p>
          <a:p>
            <a:pPr algn="ctr"/>
            <a:endParaRPr lang="en-ID" sz="16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RUGI = HARGA BELI 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en-ID" sz="1600" b="1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JUAL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0C1C8E4D-B8F5-4FAD-F2AF-719EEFD722F8}"/>
              </a:ext>
            </a:extLst>
          </p:cNvPr>
          <p:cNvSpPr/>
          <p:nvPr/>
        </p:nvSpPr>
        <p:spPr>
          <a:xfrm>
            <a:off x="4426197" y="2551195"/>
            <a:ext cx="392230" cy="58131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317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22">
            <a:extLst>
              <a:ext uri="{FF2B5EF4-FFF2-40B4-BE49-F238E27FC236}">
                <a16:creationId xmlns:a16="http://schemas.microsoft.com/office/drawing/2014/main" id="{2EC8B316-9D70-F635-7DDA-31806204EDA1}"/>
              </a:ext>
            </a:extLst>
          </p:cNvPr>
          <p:cNvSpPr/>
          <p:nvPr/>
        </p:nvSpPr>
        <p:spPr>
          <a:xfrm>
            <a:off x="228600" y="133350"/>
            <a:ext cx="114300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 smtClean="0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en-US" sz="135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80EF19-221F-1A6A-6D07-4D626FCEC2C4}"/>
              </a:ext>
            </a:extLst>
          </p:cNvPr>
          <p:cNvSpPr txBox="1"/>
          <p:nvPr/>
        </p:nvSpPr>
        <p:spPr>
          <a:xfrm>
            <a:off x="152400" y="666750"/>
            <a:ext cx="838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Tuti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butir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telur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Rp14.000,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kemudian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dijual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Rp1.500 per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butir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Apakah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Tuti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mendapatkan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keuntungan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kerugian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besarnya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keuntungan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kerugian</a:t>
            </a:r>
            <a:r>
              <a:rPr lang="en-ID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8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EA177E2-299D-B8B9-D924-B0252DD8899B}"/>
                  </a:ext>
                </a:extLst>
              </p:cNvPr>
              <p:cNvSpPr txBox="1"/>
              <p:nvPr/>
            </p:nvSpPr>
            <p:spPr>
              <a:xfrm>
                <a:off x="152400" y="1781644"/>
                <a:ext cx="4572000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800" b="1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800" b="1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800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8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beli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butir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telur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1800" b="0" i="0" smtClean="0">
                        <a:latin typeface="Cambria Math" panose="02040503050406030204" pitchFamily="18" charset="0"/>
                      </a:rPr>
                      <m:t>Rp</m:t>
                    </m:r>
                    <m:r>
                      <a:rPr lang="en-ID" sz="1800" b="0" i="1" smtClean="0">
                        <a:latin typeface="Cambria Math" panose="02040503050406030204" pitchFamily="18" charset="0"/>
                      </a:rPr>
                      <m:t>14.000</m:t>
                    </m:r>
                  </m:oMath>
                </a14:m>
                <a:endParaRPr lang="en-ID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jual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ID" sz="1800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ID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1.500=</m:t>
                    </m:r>
                    <m:r>
                      <m:rPr>
                        <m:sty m:val="p"/>
                      </m:rPr>
                      <a:rPr lang="en-ID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15.000</m:t>
                    </m:r>
                  </m:oMath>
                </a14:m>
                <a:endParaRPr lang="en-ID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EA177E2-299D-B8B9-D924-B0252DD889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781644"/>
                <a:ext cx="4572000" cy="1477328"/>
              </a:xfrm>
              <a:prstGeom prst="rect">
                <a:avLst/>
              </a:prstGeom>
              <a:blipFill>
                <a:blip r:embed="rId2"/>
                <a:stretch>
                  <a:fillRect l="-1067" t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39B8FF-C2C9-E565-D085-E44F06BB7385}"/>
              </a:ext>
            </a:extLst>
          </p:cNvPr>
          <p:cNvSpPr/>
          <p:nvPr/>
        </p:nvSpPr>
        <p:spPr>
          <a:xfrm>
            <a:off x="4994387" y="2125257"/>
            <a:ext cx="2514600" cy="7901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Jual</a:t>
            </a:r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Harga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</a:t>
            </a:r>
            <a:endParaRPr lang="en-ID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D869C304-E93A-8522-3264-9A2CCCE72F9A}"/>
              </a:ext>
            </a:extLst>
          </p:cNvPr>
          <p:cNvSpPr/>
          <p:nvPr/>
        </p:nvSpPr>
        <p:spPr>
          <a:xfrm>
            <a:off x="7853115" y="2495550"/>
            <a:ext cx="1066801" cy="1295400"/>
          </a:xfrm>
          <a:prstGeom prst="curvedLeftArrow">
            <a:avLst>
              <a:gd name="adj1" fmla="val 11080"/>
              <a:gd name="adj2" fmla="val 37840"/>
              <a:gd name="adj3" fmla="val 4013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6858" y="3279240"/>
            <a:ext cx="525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Keuntungan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Rp15.000 – Rp14.000 = </a:t>
            </a:r>
            <a:r>
              <a:rPr lang="en-ID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Rp1.000,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Tuti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mendapatkan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keuntungan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Rp1.000</a:t>
            </a:r>
          </a:p>
        </p:txBody>
      </p:sp>
    </p:spTree>
    <p:extLst>
      <p:ext uri="{BB962C8B-B14F-4D97-AF65-F5344CB8AC3E}">
        <p14:creationId xmlns:p14="http://schemas.microsoft.com/office/powerpoint/2010/main" val="2409029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25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  <p:bldP spid="7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Rectangle 22">
            <a:extLst>
              <a:ext uri="{FF2B5EF4-FFF2-40B4-BE49-F238E27FC236}">
                <a16:creationId xmlns:a16="http://schemas.microsoft.com/office/drawing/2014/main" id="{93917E5A-22B6-AFE6-DBD2-5E6259F72A43}"/>
              </a:ext>
            </a:extLst>
          </p:cNvPr>
          <p:cNvSpPr/>
          <p:nvPr/>
        </p:nvSpPr>
        <p:spPr>
          <a:xfrm>
            <a:off x="228600" y="133350"/>
            <a:ext cx="114300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135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en-US" sz="135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FB82DE-2C0E-213B-C92F-42A56C182B4C}"/>
              </a:ext>
            </a:extLst>
          </p:cNvPr>
          <p:cNvSpPr txBox="1"/>
          <p:nvPr/>
        </p:nvSpPr>
        <p:spPr>
          <a:xfrm>
            <a:off x="76200" y="666750"/>
            <a:ext cx="8305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Ibu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Sri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ekor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ayam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Rp50.000 per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ekor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Lalu,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ayam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endParaRPr lang="en-ID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dijual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Rp55.000 per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ekor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Namun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kali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ekor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ayam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 </a:t>
            </a:r>
          </a:p>
          <a:p>
            <a:r>
              <a:rPr lang="en-ID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mati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Apakah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Ibu Sri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memperoleh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keuntungan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kerugian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ID" sz="18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8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besarnya</a:t>
            </a:r>
            <a:r>
              <a:rPr lang="en-ID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D" sz="18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BB3676-287C-FCA5-B953-01A7E588CB75}"/>
                  </a:ext>
                </a:extLst>
              </p:cNvPr>
              <p:cNvSpPr txBox="1"/>
              <p:nvPr/>
            </p:nvSpPr>
            <p:spPr>
              <a:xfrm>
                <a:off x="76200" y="2137380"/>
                <a:ext cx="5638800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Diketahui: </a:t>
                </a:r>
              </a:p>
              <a:p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beli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10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ekor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Rp50.000 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Rp500.000</a:t>
                </a:r>
                <a:endParaRPr lang="en-ID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jual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ID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ID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55.000=</m:t>
                    </m:r>
                    <m:r>
                      <m:rPr>
                        <m:sty m:val="p"/>
                      </m:rPr>
                      <a:rPr lang="en-ID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Rp</m:t>
                    </m:r>
                    <m:r>
                      <a:rPr lang="en-ID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440.000 </m:t>
                    </m:r>
                  </m:oMath>
                </a14:m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(2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ekor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mati</a:t>
                </a:r>
                <a:r>
                  <a:rPr lang="en-ID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BB3676-287C-FCA5-B953-01A7E588C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137380"/>
                <a:ext cx="5638800" cy="923330"/>
              </a:xfrm>
              <a:prstGeom prst="rect">
                <a:avLst/>
              </a:prstGeom>
              <a:blipFill>
                <a:blip r:embed="rId2"/>
                <a:stretch>
                  <a:fillRect l="-973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70FBB5-AB3A-CC1A-646A-7E113CEA81BF}"/>
              </a:ext>
            </a:extLst>
          </p:cNvPr>
          <p:cNvSpPr/>
          <p:nvPr/>
        </p:nvSpPr>
        <p:spPr>
          <a:xfrm>
            <a:off x="5791200" y="2308461"/>
            <a:ext cx="2425700" cy="75224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Jual</a:t>
            </a:r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Harga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</a:t>
            </a:r>
            <a:endParaRPr lang="en-ID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rrow: Curved Left 10">
            <a:extLst>
              <a:ext uri="{FF2B5EF4-FFF2-40B4-BE49-F238E27FC236}">
                <a16:creationId xmlns:a16="http://schemas.microsoft.com/office/drawing/2014/main" id="{053ED0B9-1425-758B-7944-ABE404EF3BCC}"/>
              </a:ext>
            </a:extLst>
          </p:cNvPr>
          <p:cNvSpPr/>
          <p:nvPr/>
        </p:nvSpPr>
        <p:spPr>
          <a:xfrm>
            <a:off x="8293101" y="2724149"/>
            <a:ext cx="719782" cy="1133979"/>
          </a:xfrm>
          <a:prstGeom prst="curvedLeftArrow">
            <a:avLst>
              <a:gd name="adj1" fmla="val 11080"/>
              <a:gd name="adj2" fmla="val 37840"/>
              <a:gd name="adj3" fmla="val 4013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0" y="3534963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Kerugian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Rp500.000 – Rp440.000 = </a:t>
            </a:r>
            <a:r>
              <a:rPr lang="en-ID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Rp60.000,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D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Ibu</a:t>
            </a:r>
            <a:r>
              <a:rPr lang="en-ID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Sri </a:t>
            </a:r>
            <a:r>
              <a:rPr lang="en-ID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mengalami</a:t>
            </a:r>
            <a:r>
              <a:rPr lang="en-ID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KERUGIAN </a:t>
            </a:r>
            <a:r>
              <a:rPr lang="en-ID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Rp60.000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27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  <p:bldP spid="7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232B8B-A229-C263-47DB-B3B5AE315E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"/>
            <a:ext cx="5638800" cy="8884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AE5E9F-EB74-47C2-2508-353E7CEFF86F}"/>
              </a:ext>
            </a:extLst>
          </p:cNvPr>
          <p:cNvSpPr txBox="1"/>
          <p:nvPr/>
        </p:nvSpPr>
        <p:spPr>
          <a:xfrm>
            <a:off x="457200" y="293647"/>
            <a:ext cx="505458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5.3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Persentase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Keuntungan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Kerugian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nip Single Corner Rectangle 22">
            <a:extLst>
              <a:ext uri="{FF2B5EF4-FFF2-40B4-BE49-F238E27FC236}">
                <a16:creationId xmlns:a16="http://schemas.microsoft.com/office/drawing/2014/main" id="{FD448E74-8592-D364-BAEE-6538FCB32C00}"/>
              </a:ext>
            </a:extLst>
          </p:cNvPr>
          <p:cNvSpPr/>
          <p:nvPr/>
        </p:nvSpPr>
        <p:spPr>
          <a:xfrm>
            <a:off x="177800" y="1182140"/>
            <a:ext cx="114300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bg1"/>
                </a:solidFill>
                <a:latin typeface="Arial Black" pitchFamily="34" charset="0"/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1649CC-2111-2FCB-52CA-694F0DE2D892}"/>
                  </a:ext>
                </a:extLst>
              </p:cNvPr>
              <p:cNvSpPr txBox="1"/>
              <p:nvPr/>
            </p:nvSpPr>
            <p:spPr>
              <a:xfrm>
                <a:off x="152400" y="1657350"/>
                <a:ext cx="835660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pembelian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1600" i="0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Rp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45.000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keuntungan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</a:p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1649CC-2111-2FCB-52CA-694F0DE2D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657350"/>
                <a:ext cx="8356600" cy="1323439"/>
              </a:xfrm>
              <a:prstGeom prst="rect">
                <a:avLst/>
              </a:prstGeom>
              <a:blipFill>
                <a:blip r:embed="rId3"/>
                <a:stretch>
                  <a:fillRect l="-365" t="-1382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Right 11">
            <a:extLst>
              <a:ext uri="{FF2B5EF4-FFF2-40B4-BE49-F238E27FC236}">
                <a16:creationId xmlns:a16="http://schemas.microsoft.com/office/drawing/2014/main" id="{6CDB8EAE-81D2-F245-835F-3FFD6BA7EC5A}"/>
              </a:ext>
            </a:extLst>
          </p:cNvPr>
          <p:cNvSpPr/>
          <p:nvPr/>
        </p:nvSpPr>
        <p:spPr>
          <a:xfrm>
            <a:off x="7391400" y="4173857"/>
            <a:ext cx="911177" cy="55880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smtClean="0"/>
              <a:t>Next</a:t>
            </a:r>
            <a:endParaRPr lang="en-ID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67497" y="2982334"/>
                <a:ext cx="67056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AutoNum type="alphaLcPeriod"/>
                </a:pP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pembelian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ditambah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keuntungan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besarnya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%+15%=115%</m:t>
                    </m:r>
                  </m:oMath>
                </a14:m>
                <a:r>
                  <a:rPr lang="en-ID" dirty="0"/>
                  <a:t>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97" y="2982334"/>
                <a:ext cx="6705600" cy="923330"/>
              </a:xfrm>
              <a:prstGeom prst="rect">
                <a:avLst/>
              </a:prstGeom>
              <a:blipFill>
                <a:blip r:embed="rId4"/>
                <a:stretch>
                  <a:fillRect l="-636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543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05F4956-D99D-19A9-C9CC-5E9E3B2C9920}"/>
              </a:ext>
            </a:extLst>
          </p:cNvPr>
          <p:cNvCxnSpPr/>
          <p:nvPr/>
        </p:nvCxnSpPr>
        <p:spPr>
          <a:xfrm>
            <a:off x="3352800" y="1255568"/>
            <a:ext cx="0" cy="5541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33400" y="332549"/>
                <a:ext cx="5867400" cy="895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Harga penjualan dapat dicari dari persentase, yaitu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115</m:t>
                          </m:r>
                        </m:num>
                        <m:den>
                          <m:r>
                            <a:rPr lang="en-ID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it-IT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45.000=</m:t>
                      </m:r>
                      <m:r>
                        <m:rPr>
                          <m:sty m:val="p"/>
                        </m:rPr>
                        <a:rPr lang="en-ID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51.750</m:t>
                      </m:r>
                    </m:oMath>
                  </m:oMathPara>
                </a14:m>
                <a:endParaRPr lang="it-IT" dirty="0">
                  <a:solidFill>
                    <a:srgbClr val="231F20"/>
                  </a:solidFill>
                  <a:latin typeface="Yu Gothic UI" panose="020B0500000000000000" pitchFamily="34" charset="-128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32549"/>
                <a:ext cx="5867400" cy="895310"/>
              </a:xfrm>
              <a:prstGeom prst="rect">
                <a:avLst/>
              </a:prstGeom>
              <a:blipFill>
                <a:blip r:embed="rId2"/>
                <a:stretch>
                  <a:fillRect l="-936" t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33400" y="1908950"/>
                <a:ext cx="7086600" cy="1726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b="1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 lain</a:t>
                </a:r>
              </a:p>
              <a:p>
                <a:r>
                  <a:rPr lang="en-ID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 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juga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mencari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keuntungan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</a:rPr>
                            <m:t>15</m:t>
                          </m:r>
                        </m:num>
                        <m:den>
                          <m:r>
                            <a:rPr lang="en-ID" i="1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ID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45.000=</m:t>
                      </m:r>
                      <m:r>
                        <m:rPr>
                          <m:sty m:val="p"/>
                        </m:rPr>
                        <a:rPr lang="en-ID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6.750</m:t>
                      </m:r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D">
                          <a:latin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latin typeface="Cambria Math" panose="02040503050406030204" pitchFamily="18" charset="0"/>
                        </a:rPr>
                        <m:t>45.000+</m:t>
                      </m:r>
                      <m:r>
                        <m:rPr>
                          <m:sty m:val="p"/>
                        </m:rPr>
                        <a:rPr lang="en-ID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6.750=</m:t>
                      </m:r>
                      <m:r>
                        <m:rPr>
                          <m:sty m:val="p"/>
                        </m:rPr>
                        <a:rPr lang="en-ID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Rp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51.750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908950"/>
                <a:ext cx="7086600" cy="1726306"/>
              </a:xfrm>
              <a:prstGeom prst="rect">
                <a:avLst/>
              </a:prstGeom>
              <a:blipFill>
                <a:blip r:embed="rId3"/>
                <a:stretch>
                  <a:fillRect l="-775" t="-1767" b="-2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670" y="-1008974"/>
            <a:ext cx="4961078" cy="7185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12"/>
            <a:ext cx="9144000" cy="4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39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3036</TotalTime>
  <Words>717</Words>
  <Application>Microsoft Office PowerPoint</Application>
  <PresentationFormat>On-screen Show (16:9)</PresentationFormat>
  <Paragraphs>119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ＭＳ Ｐゴシック</vt:lpstr>
      <vt:lpstr>Yu Gothic UI</vt:lpstr>
      <vt:lpstr>Arial</vt:lpstr>
      <vt:lpstr>Arial Black</vt:lpstr>
      <vt:lpstr>Calibri</vt:lpstr>
      <vt:lpstr>Cambria Math</vt:lpstr>
      <vt:lpstr>Symbol</vt:lpstr>
      <vt:lpstr>Tahoma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ERLBPL056</cp:lastModifiedBy>
  <cp:revision>126</cp:revision>
  <dcterms:created xsi:type="dcterms:W3CDTF">2022-01-17T01:37:52Z</dcterms:created>
  <dcterms:modified xsi:type="dcterms:W3CDTF">2023-04-02T14:50:29Z</dcterms:modified>
</cp:coreProperties>
</file>