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3" autoAdjust="0"/>
    <p:restoredTop sz="94660"/>
  </p:normalViewPr>
  <p:slideViewPr>
    <p:cSldViewPr snapToGrid="0">
      <p:cViewPr varScale="1">
        <p:scale>
          <a:sx n="51" d="100"/>
          <a:sy n="51" d="100"/>
        </p:scale>
        <p:origin x="-58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4720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762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094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325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399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930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428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970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365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980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81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22F4C-B8EE-451C-BB94-135B49F6E734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21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371184" y="1138335"/>
            <a:ext cx="4572000" cy="54304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BAB 5</a:t>
            </a:r>
          </a:p>
          <a:p>
            <a:pPr algn="ctr">
              <a:buNone/>
            </a:pPr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sz="6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Siaga</a:t>
            </a:r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6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Bencana</a:t>
            </a:r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6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melalui</a:t>
            </a:r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6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60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Berita</a:t>
            </a:r>
            <a:endParaRPr lang="en-US" sz="6000" dirty="0"/>
          </a:p>
        </p:txBody>
      </p:sp>
      <p:pic>
        <p:nvPicPr>
          <p:cNvPr id="6" name="Picture 5" descr="ashes-1867440_6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962806" cy="68580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3620277" y="6438122"/>
            <a:ext cx="3321697" cy="41987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 pixabay.com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1279180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783771"/>
            <a:ext cx="10515600" cy="169817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Apa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yang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dimaksud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dengan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berita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?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2369977"/>
            <a:ext cx="7298094" cy="4105468"/>
          </a:xfrm>
        </p:spPr>
        <p:txBody>
          <a:bodyPr>
            <a:normAutofit/>
          </a:bodyPr>
          <a:lstStyle/>
          <a:p>
            <a:pPr algn="just"/>
            <a:r>
              <a:rPr lang="id-ID" sz="4000" b="1" dirty="0" smtClean="0">
                <a:latin typeface="Calibri" pitchFamily="34" charset="0"/>
                <a:cs typeface="Calibri" pitchFamily="34" charset="0"/>
              </a:rPr>
              <a:t>Berita</a:t>
            </a:r>
            <a:r>
              <a:rPr lang="id-ID" sz="4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d-ID" sz="4000" dirty="0" smtClean="0">
                <a:latin typeface="Calibri" pitchFamily="34" charset="0"/>
                <a:cs typeface="Calibri" pitchFamily="34" charset="0"/>
              </a:rPr>
              <a:t>adalah informasi seputar peristiwa (luar biasa) yang terjadi pada suatu waktu (aktual). </a:t>
            </a:r>
            <a:endParaRPr lang="en-US" sz="40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n-US" sz="4000" b="1" dirty="0" err="1" smtClean="0"/>
              <a:t>Teks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berita</a:t>
            </a:r>
            <a:r>
              <a:rPr lang="en-US" sz="4000" b="1" dirty="0" smtClean="0"/>
              <a:t> </a:t>
            </a:r>
            <a:r>
              <a:rPr lang="en-US" sz="4000" dirty="0" err="1" smtClean="0"/>
              <a:t>adalah</a:t>
            </a:r>
            <a:r>
              <a:rPr lang="en-US" sz="4000" dirty="0" smtClean="0"/>
              <a:t> </a:t>
            </a:r>
            <a:r>
              <a:rPr lang="en-US" sz="4000" dirty="0" err="1" smtClean="0"/>
              <a:t>teks</a:t>
            </a:r>
            <a:r>
              <a:rPr lang="en-US" sz="4000" dirty="0" smtClean="0"/>
              <a:t> yang </a:t>
            </a:r>
            <a:r>
              <a:rPr lang="en-US" sz="4000" dirty="0" err="1" smtClean="0"/>
              <a:t>berisi</a:t>
            </a:r>
            <a:r>
              <a:rPr lang="en-US" sz="4000" dirty="0" smtClean="0"/>
              <a:t> </a:t>
            </a:r>
            <a:r>
              <a:rPr lang="en-US" sz="4000" dirty="0" err="1" smtClean="0"/>
              <a:t>informasi</a:t>
            </a:r>
            <a:r>
              <a:rPr lang="en-US" sz="4000" dirty="0" smtClean="0"/>
              <a:t> </a:t>
            </a:r>
            <a:r>
              <a:rPr lang="en-US" sz="4000" dirty="0" err="1" smtClean="0"/>
              <a:t>suatu</a:t>
            </a:r>
            <a:r>
              <a:rPr lang="en-US" sz="4000" dirty="0" smtClean="0"/>
              <a:t> </a:t>
            </a:r>
            <a:r>
              <a:rPr lang="en-US" sz="4000" dirty="0" err="1" smtClean="0"/>
              <a:t>peristiwa</a:t>
            </a:r>
            <a:r>
              <a:rPr lang="en-US" sz="4000" dirty="0" smtClean="0"/>
              <a:t> </a:t>
            </a:r>
            <a:r>
              <a:rPr lang="en-US" sz="4000" dirty="0" err="1" smtClean="0"/>
              <a:t>atau</a:t>
            </a:r>
            <a:r>
              <a:rPr lang="en-US" sz="4000" dirty="0" smtClean="0"/>
              <a:t> </a:t>
            </a:r>
            <a:r>
              <a:rPr lang="en-US" sz="4000" dirty="0" err="1" smtClean="0"/>
              <a:t>kejadian</a:t>
            </a:r>
            <a:r>
              <a:rPr lang="en-US" sz="4000" dirty="0" smtClean="0"/>
              <a:t> </a:t>
            </a:r>
            <a:r>
              <a:rPr lang="en-US" sz="4000" dirty="0" err="1" smtClean="0"/>
              <a:t>secara</a:t>
            </a:r>
            <a:r>
              <a:rPr lang="en-US" sz="4000" dirty="0" smtClean="0"/>
              <a:t> </a:t>
            </a:r>
            <a:r>
              <a:rPr lang="en-US" sz="4000" dirty="0" err="1" smtClean="0"/>
              <a:t>fakual</a:t>
            </a:r>
            <a:r>
              <a:rPr lang="en-US" sz="4000" dirty="0" smtClean="0"/>
              <a:t>  </a:t>
            </a:r>
            <a:r>
              <a:rPr lang="en-US" sz="4000" dirty="0" err="1" smtClean="0"/>
              <a:t>atau</a:t>
            </a:r>
            <a:r>
              <a:rPr lang="en-US" sz="4000" dirty="0" smtClean="0"/>
              <a:t> </a:t>
            </a:r>
            <a:r>
              <a:rPr lang="en-US" sz="4000" dirty="0" err="1" smtClean="0"/>
              <a:t>berdasarkan</a:t>
            </a:r>
            <a:r>
              <a:rPr lang="en-US" sz="4000" dirty="0" smtClean="0"/>
              <a:t> </a:t>
            </a:r>
            <a:r>
              <a:rPr lang="en-US" sz="4000" dirty="0" err="1" smtClean="0"/>
              <a:t>kenyataan</a:t>
            </a:r>
            <a:r>
              <a:rPr lang="en-US" sz="4000" dirty="0" smtClean="0"/>
              <a:t>.</a:t>
            </a:r>
          </a:p>
          <a:p>
            <a:pPr algn="just"/>
            <a:endParaRPr lang="en-US" sz="4000" dirty="0"/>
          </a:p>
        </p:txBody>
      </p:sp>
      <p:pic>
        <p:nvPicPr>
          <p:cNvPr id="9" name="Picture 8" descr="man-791440_6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2823" y="2202607"/>
            <a:ext cx="3191071" cy="405765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8546841" y="5850293"/>
            <a:ext cx="3321697" cy="41987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 pixabay.com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1279180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783771"/>
            <a:ext cx="10515600" cy="145557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Ciri-Ciri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Berita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922107"/>
            <a:ext cx="10787743" cy="460932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4000" b="1" dirty="0" err="1" smtClean="0">
                <a:latin typeface="Calibri" pitchFamily="34" charset="0"/>
                <a:cs typeface="Calibri" pitchFamily="34" charset="0"/>
              </a:rPr>
              <a:t>Faktual</a:t>
            </a:r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b="1" dirty="0" err="1" smtClean="0">
                <a:latin typeface="Calibri" pitchFamily="34" charset="0"/>
                <a:cs typeface="Calibri" pitchFamily="34" charset="0"/>
              </a:rPr>
              <a:t>dan</a:t>
            </a:r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b="1" dirty="0" err="1" smtClean="0">
                <a:latin typeface="Calibri" pitchFamily="34" charset="0"/>
                <a:cs typeface="Calibri" pitchFamily="34" charset="0"/>
              </a:rPr>
              <a:t>objektif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yakni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peristiwa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 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yang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diberitakan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mengandung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kebenaran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atau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merupakan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sesuatu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yang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benar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terjadi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bukan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opini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atau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gagasan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penulis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/>
            <a:r>
              <a:rPr lang="en-US" sz="4000" b="1" dirty="0" err="1" smtClean="0">
                <a:latin typeface="Calibri" pitchFamily="34" charset="0"/>
                <a:cs typeface="Calibri" pitchFamily="34" charset="0"/>
              </a:rPr>
              <a:t>Aktual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yakni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peristiwa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diberitakan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masih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segar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atau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baru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terjadi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bukan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peristiwa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lampau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/>
            <a:r>
              <a:rPr lang="en-US" sz="4000" b="1" dirty="0" err="1" smtClean="0">
                <a:latin typeface="Calibri" pitchFamily="34" charset="0"/>
                <a:cs typeface="Calibri" pitchFamily="34" charset="0"/>
              </a:rPr>
              <a:t>Kronologis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yakni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penyajian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alur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peristiwa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dilakukan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secara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berurutan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.</a:t>
            </a:r>
            <a:endParaRPr lang="en-US" sz="40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n-US" sz="4000" b="1" dirty="0" err="1" smtClean="0">
                <a:latin typeface="Calibri" pitchFamily="34" charset="0"/>
                <a:cs typeface="Calibri" pitchFamily="34" charset="0"/>
              </a:rPr>
              <a:t>Bahasa</a:t>
            </a:r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b="1" dirty="0" err="1" smtClean="0">
                <a:latin typeface="Calibri" pitchFamily="34" charset="0"/>
                <a:cs typeface="Calibri" pitchFamily="34" charset="0"/>
              </a:rPr>
              <a:t>mudah</a:t>
            </a:r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b="1" dirty="0" err="1" smtClean="0">
                <a:latin typeface="Calibri" pitchFamily="34" charset="0"/>
                <a:cs typeface="Calibri" pitchFamily="34" charset="0"/>
              </a:rPr>
              <a:t>dipahami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yakni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menggunakan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kalimat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singkat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padat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dan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jelas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1279180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783771"/>
            <a:ext cx="10515600" cy="123164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U</a:t>
            </a:r>
            <a:r>
              <a:rPr lang="id-ID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nsur-</a:t>
            </a:r>
            <a:r>
              <a:rPr lang="en-US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Unsur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Teks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Berita</a:t>
            </a:r>
            <a:r>
              <a:rPr lang="id-ID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id-ID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“</a:t>
            </a:r>
            <a:r>
              <a:rPr lang="en-US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ADiKSiMBa</a:t>
            </a:r>
            <a:r>
              <a:rPr lang="id-ID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”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)</a:t>
            </a:r>
            <a:br>
              <a:rPr lang="en-US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851919" y="3340360"/>
            <a:ext cx="3116424" cy="132494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>
            <a:normAutofit/>
          </a:bodyPr>
          <a:lstStyle/>
          <a:p>
            <a:pPr algn="ctr">
              <a:buNone/>
            </a:pPr>
            <a:r>
              <a:rPr lang="en-US" b="1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Unsur-Unsur</a:t>
            </a:r>
            <a:r>
              <a:rPr lang="en-US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Teks</a:t>
            </a:r>
            <a:r>
              <a:rPr lang="en-US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Berita</a:t>
            </a:r>
            <a:endParaRPr lang="en-US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75995" y="2249844"/>
            <a:ext cx="3086877" cy="8001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1. APA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Peristiwa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yang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terjadi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/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diberitakan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en-US" sz="16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71331" y="3633884"/>
            <a:ext cx="2971800" cy="838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5" rIns="91430" bIns="45715" rtlCol="0" anchor="ctr"/>
          <a:lstStyle/>
          <a:p>
            <a:pPr algn="ctr"/>
            <a:endParaRPr lang="en-US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2. DI MANA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Tempat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terjadinya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peristiwa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yang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diberitakan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algn="ctr"/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89992" y="5240305"/>
            <a:ext cx="2971800" cy="838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3. KAPAN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Waktu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terjadinya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peristiwa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yang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diberitakan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en-US" sz="16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551506" y="2170534"/>
            <a:ext cx="2895600" cy="10668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4. SIAPA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Pihak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/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pelaku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/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tokoh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yang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terlibat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dalam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peristiwa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yang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diberitakan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en-US" sz="16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573277" y="3924690"/>
            <a:ext cx="2971800" cy="9715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5. MENGAPA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Alasan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/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penyebab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terjadinya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peristiwa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yang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diberitakan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en-US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612155" y="5517113"/>
            <a:ext cx="2895600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6. BAGAIMANA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(Cara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atau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proses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terjadinya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peristiwa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yang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diberitakan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en-US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9180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783771"/>
            <a:ext cx="10515600" cy="145557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Struktur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Berita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US" sz="3600" b="1" dirty="0" err="1" smtClean="0">
                <a:latin typeface="Calibri" pitchFamily="34" charset="0"/>
                <a:cs typeface="Calibri" pitchFamily="34" charset="0"/>
              </a:rPr>
              <a:t>Kepala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b="1" dirty="0" err="1" smtClean="0">
                <a:latin typeface="Calibri" pitchFamily="34" charset="0"/>
                <a:cs typeface="Calibri" pitchFamily="34" charset="0"/>
              </a:rPr>
              <a:t>berita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en-US" sz="3600" b="1" i="1" dirty="0" smtClean="0">
                <a:latin typeface="Calibri" pitchFamily="34" charset="0"/>
                <a:cs typeface="Calibri" pitchFamily="34" charset="0"/>
              </a:rPr>
              <a:t>headline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yakni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judul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berita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utama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600" b="1" dirty="0" err="1" smtClean="0">
                <a:latin typeface="Calibri" pitchFamily="34" charset="0"/>
                <a:cs typeface="Calibri" pitchFamily="34" charset="0"/>
              </a:rPr>
              <a:t>Teras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b="1" dirty="0" err="1" smtClean="0">
                <a:latin typeface="Calibri" pitchFamily="34" charset="0"/>
                <a:cs typeface="Calibri" pitchFamily="34" charset="0"/>
              </a:rPr>
              <a:t>Berita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  (</a:t>
            </a:r>
            <a:r>
              <a:rPr lang="en-US" sz="3600" b="1" i="1" dirty="0" smtClean="0">
                <a:latin typeface="Calibri" pitchFamily="34" charset="0"/>
                <a:cs typeface="Calibri" pitchFamily="34" charset="0"/>
              </a:rPr>
              <a:t>lead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)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merupakan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pembuka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berisi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intisari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berita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memuat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beberapa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poin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ADiKSiMBa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600" b="1" dirty="0" err="1" smtClean="0">
                <a:latin typeface="Calibri" pitchFamily="34" charset="0"/>
                <a:cs typeface="Calibri" pitchFamily="34" charset="0"/>
              </a:rPr>
              <a:t>Tubuh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en-US" sz="3600" b="1" i="1" dirty="0" smtClean="0">
                <a:latin typeface="Calibri" pitchFamily="34" charset="0"/>
                <a:cs typeface="Calibri" pitchFamily="34" charset="0"/>
              </a:rPr>
              <a:t>body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),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yakni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bagian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isi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uraian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lengkap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menjelaskan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seluruh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unsur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ADiKSiMBa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Kaki </a:t>
            </a:r>
            <a:r>
              <a:rPr lang="en-US" sz="3600" b="1" dirty="0" err="1" smtClean="0">
                <a:latin typeface="Calibri" pitchFamily="34" charset="0"/>
                <a:cs typeface="Calibri" pitchFamily="34" charset="0"/>
              </a:rPr>
              <a:t>Berita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en-US" sz="3600" b="1" i="1" dirty="0" smtClean="0">
                <a:latin typeface="Calibri" pitchFamily="34" charset="0"/>
                <a:cs typeface="Calibri" pitchFamily="34" charset="0"/>
              </a:rPr>
              <a:t>le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),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yakni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bagian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penutup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berupa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simpulan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atau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penegasan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ulang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.</a:t>
            </a:r>
            <a:endParaRPr lang="id-ID" sz="3600" dirty="0" smtClean="0">
              <a:latin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79180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783771"/>
            <a:ext cx="10515600" cy="145557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Unsur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Kebahasaan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Berita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7876592" cy="4351338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4000" smtClean="0">
                <a:latin typeface="Calibri" pitchFamily="34" charset="0"/>
                <a:cs typeface="Calibri" pitchFamily="34" charset="0"/>
              </a:rPr>
              <a:t>Menggunakan kata </a:t>
            </a:r>
            <a:r>
              <a:rPr lang="en-US" sz="4000" err="1" smtClean="0">
                <a:latin typeface="Calibri" pitchFamily="34" charset="0"/>
                <a:cs typeface="Calibri" pitchFamily="34" charset="0"/>
              </a:rPr>
              <a:t>kerja</a:t>
            </a:r>
            <a:r>
              <a:rPr lang="en-US" sz="4000" smtClean="0">
                <a:latin typeface="Calibri" pitchFamily="34" charset="0"/>
                <a:cs typeface="Calibri" pitchFamily="34" charset="0"/>
              </a:rPr>
              <a:t> pewarta.</a:t>
            </a:r>
            <a:endParaRPr lang="en-US" sz="4000" dirty="0" smtClean="0">
              <a:latin typeface="Calibri" pitchFamily="34" charset="0"/>
              <a:cs typeface="Calibri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Mengunakan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kata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keterangan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err="1" smtClean="0">
                <a:latin typeface="Calibri" pitchFamily="34" charset="0"/>
                <a:cs typeface="Calibri" pitchFamily="34" charset="0"/>
              </a:rPr>
              <a:t>waktu</a:t>
            </a:r>
            <a:r>
              <a:rPr lang="en-US" sz="4000" smtClean="0">
                <a:latin typeface="Calibri" pitchFamily="34" charset="0"/>
                <a:cs typeface="Calibri" pitchFamily="34" charset="0"/>
              </a:rPr>
              <a:t> lampau.</a:t>
            </a:r>
            <a:endParaRPr lang="en-US" sz="4000" dirty="0" smtClean="0">
              <a:latin typeface="Calibri" pitchFamily="34" charset="0"/>
              <a:cs typeface="Calibri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sz="4000" dirty="0" err="1" smtClean="0">
                <a:latin typeface="Calibri" pitchFamily="34" charset="0"/>
                <a:cs typeface="Calibri" pitchFamily="34" charset="0"/>
              </a:rPr>
              <a:t>Menggunakan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err="1" smtClean="0">
                <a:latin typeface="Calibri" pitchFamily="34" charset="0"/>
                <a:cs typeface="Calibri" pitchFamily="34" charset="0"/>
              </a:rPr>
              <a:t>kutipan</a:t>
            </a:r>
            <a:r>
              <a:rPr lang="en-US" sz="4000" smtClean="0">
                <a:latin typeface="Calibri" pitchFamily="34" charset="0"/>
                <a:cs typeface="Calibri" pitchFamily="34" charset="0"/>
              </a:rPr>
              <a:t> langsung dan tidak   langsung.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4000" smtClean="0">
                <a:latin typeface="Calibri" pitchFamily="34" charset="0"/>
                <a:cs typeface="Calibri" pitchFamily="34" charset="0"/>
              </a:rPr>
              <a:t>Menggunakan bahasa baku, netral, dan objektif.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4000" smtClean="0">
                <a:latin typeface="Calibri" pitchFamily="34" charset="0"/>
                <a:cs typeface="Calibri" pitchFamily="34" charset="0"/>
              </a:rPr>
              <a:t>Mengunakan makna denotatif.</a:t>
            </a:r>
            <a:endParaRPr lang="en-US" sz="4000" dirty="0" smtClean="0">
              <a:latin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  <p:pic>
        <p:nvPicPr>
          <p:cNvPr id="8" name="Picture 7" descr="hourglass-620397_6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6759" y="1959429"/>
            <a:ext cx="2948473" cy="4236098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8602825" y="6204857"/>
            <a:ext cx="3321697" cy="41987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 pixabay.com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1279180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269</Words>
  <Application>Microsoft Office PowerPoint</Application>
  <PresentationFormat>Custom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 Apa yang dimaksud dengan teks berita ? </vt:lpstr>
      <vt:lpstr> Ciri-Ciri Teks Berita </vt:lpstr>
      <vt:lpstr> Unsur-Unsur Teks Berita (“ADiKSiMBa”) </vt:lpstr>
      <vt:lpstr> Struktur Teks Berita </vt:lpstr>
      <vt:lpstr> Unsur Kebahasaan Teks Berita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Baihaqi</dc:creator>
  <cp:lastModifiedBy>xxx</cp:lastModifiedBy>
  <cp:revision>6</cp:revision>
  <dcterms:created xsi:type="dcterms:W3CDTF">2022-05-10T01:11:12Z</dcterms:created>
  <dcterms:modified xsi:type="dcterms:W3CDTF">2022-06-06T20:03:28Z</dcterms:modified>
</cp:coreProperties>
</file>